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Lst>
  <p:sldIdLst>
    <p:sldId id="256" r:id="rId2"/>
    <p:sldId id="259" r:id="rId3"/>
    <p:sldId id="322" r:id="rId4"/>
    <p:sldId id="318" r:id="rId5"/>
    <p:sldId id="317" r:id="rId6"/>
    <p:sldId id="273" r:id="rId7"/>
    <p:sldId id="319" r:id="rId8"/>
    <p:sldId id="320" r:id="rId9"/>
    <p:sldId id="321" r:id="rId10"/>
    <p:sldId id="324" r:id="rId11"/>
    <p:sldId id="323" r:id="rId12"/>
    <p:sldId id="325" r:id="rId13"/>
    <p:sldId id="326" r:id="rId14"/>
    <p:sldId id="327" r:id="rId15"/>
    <p:sldId id="328" r:id="rId16"/>
    <p:sldId id="329" r:id="rId17"/>
    <p:sldId id="332" r:id="rId18"/>
    <p:sldId id="330" r:id="rId19"/>
    <p:sldId id="333" r:id="rId20"/>
    <p:sldId id="331" r:id="rId21"/>
    <p:sldId id="33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C1100"/>
    <a:srgbClr val="EFEFEF"/>
    <a:srgbClr val="8FF191"/>
    <a:srgbClr val="9FB7E1"/>
    <a:srgbClr val="595959"/>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53E5-F68D-4C44-8224-F0CBE5B217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5D003C-F79D-4FAB-9E78-681280E26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B12B31-E275-4492-AEC4-8BCE9C1F9ACC}"/>
              </a:ext>
            </a:extLst>
          </p:cNvPr>
          <p:cNvSpPr>
            <a:spLocks noGrp="1"/>
          </p:cNvSpPr>
          <p:nvPr>
            <p:ph type="dt" sz="half" idx="10"/>
          </p:nvPr>
        </p:nvSpPr>
        <p:spPr/>
        <p:txBody>
          <a:bodyPr/>
          <a:lstStyle/>
          <a:p>
            <a:fld id="{88D38747-4367-4BD2-8D51-C97E202738E2}" type="datetime1">
              <a:rPr lang="en-US" smtClean="0"/>
              <a:t>3/4/2020</a:t>
            </a:fld>
            <a:endParaRPr lang="en-US" dirty="0"/>
          </a:p>
        </p:txBody>
      </p:sp>
      <p:sp>
        <p:nvSpPr>
          <p:cNvPr id="5" name="Footer Placeholder 4">
            <a:extLst>
              <a:ext uri="{FF2B5EF4-FFF2-40B4-BE49-F238E27FC236}">
                <a16:creationId xmlns:a16="http://schemas.microsoft.com/office/drawing/2014/main" id="{32C5A252-21E3-43CB-A926-730A52DE94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27A4F6-1417-41D3-A76E-6E0F4ED9E17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39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7DDF-D55C-4368-AA62-6A5700FB1D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6CFE92-0AE6-43D9-B00B-7BE11FD36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3E5AF0-9C70-4372-AC93-131B67E742EF}"/>
              </a:ext>
            </a:extLst>
          </p:cNvPr>
          <p:cNvSpPr>
            <a:spLocks noGrp="1"/>
          </p:cNvSpPr>
          <p:nvPr>
            <p:ph type="dt" sz="half" idx="10"/>
          </p:nvPr>
        </p:nvSpPr>
        <p:spPr/>
        <p:txBody>
          <a:bodyPr/>
          <a:lstStyle/>
          <a:p>
            <a:fld id="{217E833E-1B6D-415F-AD29-75AE8C43BD0D}" type="datetime1">
              <a:rPr lang="en-US" smtClean="0"/>
              <a:t>3/4/2020</a:t>
            </a:fld>
            <a:endParaRPr lang="en-US" dirty="0"/>
          </a:p>
        </p:txBody>
      </p:sp>
      <p:sp>
        <p:nvSpPr>
          <p:cNvPr id="5" name="Footer Placeholder 4">
            <a:extLst>
              <a:ext uri="{FF2B5EF4-FFF2-40B4-BE49-F238E27FC236}">
                <a16:creationId xmlns:a16="http://schemas.microsoft.com/office/drawing/2014/main" id="{0B7DCEE8-8CAB-43CE-9A58-646609FF29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7EB079-A2D2-4F73-B5F9-C5016525C4B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502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B2E94-9799-4ED6-A843-E197EDD41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26778F-BA24-4105-8AC7-1B5F91BDE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8266BB-32AF-4CB9-A943-AE11C159A837}"/>
              </a:ext>
            </a:extLst>
          </p:cNvPr>
          <p:cNvSpPr>
            <a:spLocks noGrp="1"/>
          </p:cNvSpPr>
          <p:nvPr>
            <p:ph type="dt" sz="half" idx="10"/>
          </p:nvPr>
        </p:nvSpPr>
        <p:spPr/>
        <p:txBody>
          <a:bodyPr/>
          <a:lstStyle/>
          <a:p>
            <a:fld id="{8452596F-08A7-4B70-989A-F2B1CF31E66B}" type="datetime1">
              <a:rPr lang="en-US" smtClean="0"/>
              <a:t>3/4/2020</a:t>
            </a:fld>
            <a:endParaRPr lang="en-US" dirty="0"/>
          </a:p>
        </p:txBody>
      </p:sp>
      <p:sp>
        <p:nvSpPr>
          <p:cNvPr id="5" name="Footer Placeholder 4">
            <a:extLst>
              <a:ext uri="{FF2B5EF4-FFF2-40B4-BE49-F238E27FC236}">
                <a16:creationId xmlns:a16="http://schemas.microsoft.com/office/drawing/2014/main" id="{506C7BF3-E8F4-4986-8CAA-7578ECFB6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70B06-D030-40E5-AD05-363670540C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35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EF38-78CC-484B-BC95-4B286286B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D6AD4A-D38C-4114-9A01-D095A8499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ACCA4-BE55-41BE-B4FD-38347A3DB8A9}"/>
              </a:ext>
            </a:extLst>
          </p:cNvPr>
          <p:cNvSpPr>
            <a:spLocks noGrp="1"/>
          </p:cNvSpPr>
          <p:nvPr>
            <p:ph type="dt" sz="half" idx="10"/>
          </p:nvPr>
        </p:nvSpPr>
        <p:spPr/>
        <p:txBody>
          <a:bodyPr/>
          <a:lstStyle/>
          <a:p>
            <a:fld id="{73C55A3C-5767-4844-A0A3-83778C2E5409}" type="datetime1">
              <a:rPr lang="en-US" smtClean="0"/>
              <a:t>3/4/2020</a:t>
            </a:fld>
            <a:endParaRPr lang="en-US" dirty="0"/>
          </a:p>
        </p:txBody>
      </p:sp>
      <p:sp>
        <p:nvSpPr>
          <p:cNvPr id="5" name="Footer Placeholder 4">
            <a:extLst>
              <a:ext uri="{FF2B5EF4-FFF2-40B4-BE49-F238E27FC236}">
                <a16:creationId xmlns:a16="http://schemas.microsoft.com/office/drawing/2014/main" id="{8D08262B-6EE9-4FB4-A080-6D7E673D7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453066-F0B5-47ED-9092-63179255FF5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459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6A6C-FF9A-4A77-A7EC-01C3A9927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1461A4-C7A4-4CCF-9E0F-C0516EBBF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1A7D32-2B28-4C2E-89F9-3ADADF13DCAD}"/>
              </a:ext>
            </a:extLst>
          </p:cNvPr>
          <p:cNvSpPr>
            <a:spLocks noGrp="1"/>
          </p:cNvSpPr>
          <p:nvPr>
            <p:ph type="dt" sz="half" idx="10"/>
          </p:nvPr>
        </p:nvSpPr>
        <p:spPr/>
        <p:txBody>
          <a:bodyPr/>
          <a:lstStyle/>
          <a:p>
            <a:fld id="{CAE507A8-A5CF-4D38-AB86-7EDDA87A85D4}" type="datetime1">
              <a:rPr lang="en-US" smtClean="0"/>
              <a:t>3/4/2020</a:t>
            </a:fld>
            <a:endParaRPr lang="en-US" dirty="0"/>
          </a:p>
        </p:txBody>
      </p:sp>
      <p:sp>
        <p:nvSpPr>
          <p:cNvPr id="5" name="Footer Placeholder 4">
            <a:extLst>
              <a:ext uri="{FF2B5EF4-FFF2-40B4-BE49-F238E27FC236}">
                <a16:creationId xmlns:a16="http://schemas.microsoft.com/office/drawing/2014/main" id="{4AAF3AD5-AF93-4380-B71A-311164BCE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DFCBD-D757-4CD9-8CFC-C6376B743B31}"/>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357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B710-1CB8-4C51-9126-EA50DE32A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3E9462-0950-4E20-86DD-3FE4487E1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2ECFCE-7B8B-40EF-BACF-C8BFFA06E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6A3ABD-5FDA-405C-A9EF-18127B855BA4}"/>
              </a:ext>
            </a:extLst>
          </p:cNvPr>
          <p:cNvSpPr>
            <a:spLocks noGrp="1"/>
          </p:cNvSpPr>
          <p:nvPr>
            <p:ph type="dt" sz="half" idx="10"/>
          </p:nvPr>
        </p:nvSpPr>
        <p:spPr/>
        <p:txBody>
          <a:bodyPr/>
          <a:lstStyle/>
          <a:p>
            <a:fld id="{BDFCD27C-8599-43EF-BA1D-14DDC1946E06}" type="datetime1">
              <a:rPr lang="en-US" smtClean="0"/>
              <a:t>3/4/2020</a:t>
            </a:fld>
            <a:endParaRPr lang="en-US" dirty="0"/>
          </a:p>
        </p:txBody>
      </p:sp>
      <p:sp>
        <p:nvSpPr>
          <p:cNvPr id="6" name="Footer Placeholder 5">
            <a:extLst>
              <a:ext uri="{FF2B5EF4-FFF2-40B4-BE49-F238E27FC236}">
                <a16:creationId xmlns:a16="http://schemas.microsoft.com/office/drawing/2014/main" id="{06DFFD79-CCA9-40F0-9367-B7AB3C0023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17D8DA-6EFE-4718-A087-24F933C2A42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71016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23B4-B336-4A4F-908C-147FBEB2D1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C402C5-DD98-43C8-8FB5-24BADA718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D6AE1-3234-426E-8912-1810A2267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8B118E-F057-49B4-80FD-0EE3B3253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E1BE0D-5FCA-41ED-93C2-3F8F5DBFE2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3D0A91-725F-47A5-AE2F-9EBA83A4481C}"/>
              </a:ext>
            </a:extLst>
          </p:cNvPr>
          <p:cNvSpPr>
            <a:spLocks noGrp="1"/>
          </p:cNvSpPr>
          <p:nvPr>
            <p:ph type="dt" sz="half" idx="10"/>
          </p:nvPr>
        </p:nvSpPr>
        <p:spPr/>
        <p:txBody>
          <a:bodyPr/>
          <a:lstStyle/>
          <a:p>
            <a:fld id="{49343D99-809A-49C0-96E5-4250D0B498EE}" type="datetime1">
              <a:rPr lang="en-US" smtClean="0"/>
              <a:t>3/4/2020</a:t>
            </a:fld>
            <a:endParaRPr lang="en-US" dirty="0"/>
          </a:p>
        </p:txBody>
      </p:sp>
      <p:sp>
        <p:nvSpPr>
          <p:cNvPr id="8" name="Footer Placeholder 7">
            <a:extLst>
              <a:ext uri="{FF2B5EF4-FFF2-40B4-BE49-F238E27FC236}">
                <a16:creationId xmlns:a16="http://schemas.microsoft.com/office/drawing/2014/main" id="{87D4F0B6-6977-458B-A9C5-3F2DCB0205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DC36F7-4955-4761-9025-D06AE38E559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66655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4B19-2976-4D74-A2C7-52BB692DB8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CBFA20-6ED7-4CFA-9912-B25016CC94B6}"/>
              </a:ext>
            </a:extLst>
          </p:cNvPr>
          <p:cNvSpPr>
            <a:spLocks noGrp="1"/>
          </p:cNvSpPr>
          <p:nvPr>
            <p:ph type="dt" sz="half" idx="10"/>
          </p:nvPr>
        </p:nvSpPr>
        <p:spPr/>
        <p:txBody>
          <a:bodyPr/>
          <a:lstStyle/>
          <a:p>
            <a:fld id="{A143DE9B-B678-4EFB-BB7D-A4370204A0B0}" type="datetime1">
              <a:rPr lang="en-US" smtClean="0"/>
              <a:t>3/4/2020</a:t>
            </a:fld>
            <a:endParaRPr lang="en-US" dirty="0"/>
          </a:p>
        </p:txBody>
      </p:sp>
      <p:sp>
        <p:nvSpPr>
          <p:cNvPr id="4" name="Footer Placeholder 3">
            <a:extLst>
              <a:ext uri="{FF2B5EF4-FFF2-40B4-BE49-F238E27FC236}">
                <a16:creationId xmlns:a16="http://schemas.microsoft.com/office/drawing/2014/main" id="{97CEC42B-572A-4291-8528-02C6AAD164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F804B0-4D69-4873-87DD-293BFEDB829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012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611F7-089C-485B-ACD4-410CBAC08723}"/>
              </a:ext>
            </a:extLst>
          </p:cNvPr>
          <p:cNvSpPr>
            <a:spLocks noGrp="1"/>
          </p:cNvSpPr>
          <p:nvPr>
            <p:ph type="dt" sz="half" idx="10"/>
          </p:nvPr>
        </p:nvSpPr>
        <p:spPr/>
        <p:txBody>
          <a:bodyPr/>
          <a:lstStyle/>
          <a:p>
            <a:fld id="{E68812DA-F765-4142-A6A3-A8ED7235E082}" type="datetime1">
              <a:rPr lang="en-US" smtClean="0"/>
              <a:t>3/4/2020</a:t>
            </a:fld>
            <a:endParaRPr lang="en-US" dirty="0"/>
          </a:p>
        </p:txBody>
      </p:sp>
      <p:sp>
        <p:nvSpPr>
          <p:cNvPr id="3" name="Footer Placeholder 2">
            <a:extLst>
              <a:ext uri="{FF2B5EF4-FFF2-40B4-BE49-F238E27FC236}">
                <a16:creationId xmlns:a16="http://schemas.microsoft.com/office/drawing/2014/main" id="{9DF26703-A8BB-4B55-A4BE-C866CD9CE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3A0E2A-FB31-4CB3-B937-F30580539B4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54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4D23-EFCA-4C5D-9733-BEEA6529E5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2EFAD3-82AA-45E7-AE56-8D1F38601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670106-2A5F-4A7A-A8CC-C2CAAE668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7DD33-BBFC-4895-A621-38247BAF9B79}"/>
              </a:ext>
            </a:extLst>
          </p:cNvPr>
          <p:cNvSpPr>
            <a:spLocks noGrp="1"/>
          </p:cNvSpPr>
          <p:nvPr>
            <p:ph type="dt" sz="half" idx="10"/>
          </p:nvPr>
        </p:nvSpPr>
        <p:spPr/>
        <p:txBody>
          <a:bodyPr/>
          <a:lstStyle/>
          <a:p>
            <a:fld id="{3E0277FD-7DE6-41D4-930D-AC99F5AFE54E}" type="datetime1">
              <a:rPr lang="en-US" smtClean="0"/>
              <a:t>3/4/2020</a:t>
            </a:fld>
            <a:endParaRPr lang="en-US" dirty="0"/>
          </a:p>
        </p:txBody>
      </p:sp>
      <p:sp>
        <p:nvSpPr>
          <p:cNvPr id="6" name="Footer Placeholder 5">
            <a:extLst>
              <a:ext uri="{FF2B5EF4-FFF2-40B4-BE49-F238E27FC236}">
                <a16:creationId xmlns:a16="http://schemas.microsoft.com/office/drawing/2014/main" id="{733865DB-10E4-4FA1-A530-CF731D8301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C6B9E6-3E77-47AA-BA17-8D734136025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928526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25D1-7ACF-4854-BD14-CAFDD9C5D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01D270-C4D5-4B33-9E7F-27C6A5D30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810DA2-7F27-4422-8491-F314CDBBA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0D202-48AF-4321-B003-0DE5340DB3ED}"/>
              </a:ext>
            </a:extLst>
          </p:cNvPr>
          <p:cNvSpPr>
            <a:spLocks noGrp="1"/>
          </p:cNvSpPr>
          <p:nvPr>
            <p:ph type="dt" sz="half" idx="10"/>
          </p:nvPr>
        </p:nvSpPr>
        <p:spPr/>
        <p:txBody>
          <a:bodyPr/>
          <a:lstStyle/>
          <a:p>
            <a:fld id="{9EA15526-7079-4B7B-987C-1B5FAE11A0FF}" type="datetime1">
              <a:rPr lang="en-US" smtClean="0"/>
              <a:t>3/4/2020</a:t>
            </a:fld>
            <a:endParaRPr lang="en-US" dirty="0"/>
          </a:p>
        </p:txBody>
      </p:sp>
      <p:sp>
        <p:nvSpPr>
          <p:cNvPr id="6" name="Footer Placeholder 5">
            <a:extLst>
              <a:ext uri="{FF2B5EF4-FFF2-40B4-BE49-F238E27FC236}">
                <a16:creationId xmlns:a16="http://schemas.microsoft.com/office/drawing/2014/main" id="{F71E7A08-9414-4301-B31D-2D6D96702ED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B454315-2B16-4A15-BB21-5958BE20B96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238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07E70-D0E7-4D5B-BE2E-C422EBA0A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A2F8E2-C0C2-421E-9516-8D3B85106C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C4DB46-0D3D-4922-A65B-376D48570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3/4/2020</a:t>
            </a:fld>
            <a:endParaRPr lang="en-US" dirty="0"/>
          </a:p>
        </p:txBody>
      </p:sp>
      <p:sp>
        <p:nvSpPr>
          <p:cNvPr id="5" name="Footer Placeholder 4">
            <a:extLst>
              <a:ext uri="{FF2B5EF4-FFF2-40B4-BE49-F238E27FC236}">
                <a16:creationId xmlns:a16="http://schemas.microsoft.com/office/drawing/2014/main" id="{5D40A5ED-6D31-4008-A749-0DBA87B47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BD8B817-5AF2-4AA8-A77A-03CED19AD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40110532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A7F2F-3852-4CEC-8A53-48F50780476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Layer>
                </a14:imgProps>
              </a:ext>
            </a:extLst>
          </a:blip>
          <a:srcRect r="2754" b="32847"/>
          <a:stretch/>
        </p:blipFill>
        <p:spPr>
          <a:xfrm>
            <a:off x="751982" y="0"/>
            <a:ext cx="11431523" cy="6857999"/>
          </a:xfrm>
          <a:prstGeom prst="rect">
            <a:avLst/>
          </a:prstGeom>
        </p:spPr>
      </p:pic>
      <p:sp>
        <p:nvSpPr>
          <p:cNvPr id="29" name="Isosceles Triangle 28">
            <a:extLst>
              <a:ext uri="{FF2B5EF4-FFF2-40B4-BE49-F238E27FC236}">
                <a16:creationId xmlns:a16="http://schemas.microsoft.com/office/drawing/2014/main" id="{2FFFA7FA-D9DD-4E2E-A542-66367633919E}"/>
              </a:ext>
            </a:extLst>
          </p:cNvPr>
          <p:cNvSpPr/>
          <p:nvPr/>
        </p:nvSpPr>
        <p:spPr>
          <a:xfrm rot="5400000">
            <a:off x="-2276122" y="3086405"/>
            <a:ext cx="6056210" cy="1486977"/>
          </a:xfrm>
          <a:prstGeom prst="triangle">
            <a:avLst>
              <a:gd name="adj" fmla="val 54221"/>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4391822"/>
            <a:ext cx="6720615" cy="2466177"/>
          </a:xfrm>
          <a:prstGeom prst="triangle">
            <a:avLst>
              <a:gd name="adj" fmla="val 0"/>
            </a:avLst>
          </a:prstGeom>
          <a:pattFill prst="pct1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676151" y="2670613"/>
            <a:ext cx="6720615" cy="1379390"/>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1253231-B334-4786-876A-565C73E9C4D8}"/>
              </a:ext>
            </a:extLst>
          </p:cNvPr>
          <p:cNvSpPr/>
          <p:nvPr/>
        </p:nvSpPr>
        <p:spPr>
          <a:xfrm>
            <a:off x="193298" y="6031171"/>
            <a:ext cx="3987566" cy="646331"/>
          </a:xfrm>
          <a:prstGeom prst="rect">
            <a:avLst/>
          </a:prstGeom>
          <a:solidFill>
            <a:srgbClr val="FFFFFF">
              <a:alpha val="43137"/>
            </a:srgbClr>
          </a:solidFill>
        </p:spPr>
        <p:txBody>
          <a:bodyPr wrap="none">
            <a:spAutoFit/>
          </a:bodyPr>
          <a:lstStyle/>
          <a:p>
            <a:pPr algn="ctr"/>
            <a:r>
              <a:rPr lang="en-GB" sz="3600" dirty="0" err="1">
                <a:latin typeface="+mj-lt"/>
              </a:rPr>
              <a:t>Religionsphilosophie</a:t>
            </a:r>
            <a:endParaRPr lang="en-GB" sz="3600" dirty="0">
              <a:latin typeface="+mj-lt"/>
            </a:endParaRPr>
          </a:p>
        </p:txBody>
      </p:sp>
    </p:spTree>
    <p:extLst>
      <p:ext uri="{BB962C8B-B14F-4D97-AF65-F5344CB8AC3E}">
        <p14:creationId xmlns:p14="http://schemas.microsoft.com/office/powerpoint/2010/main" val="271418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899716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3. Canterbury: Der </a:t>
            </a:r>
            <a:r>
              <a:rPr lang="en-GB" sz="3600" dirty="0" err="1">
                <a:solidFill>
                  <a:schemeClr val="bg1"/>
                </a:solidFill>
                <a:latin typeface="+mj-lt"/>
              </a:rPr>
              <a:t>ontologische</a:t>
            </a:r>
            <a:r>
              <a:rPr lang="en-GB" sz="3600" dirty="0">
                <a:solidFill>
                  <a:schemeClr val="bg1"/>
                </a:solidFill>
                <a:latin typeface="+mj-lt"/>
              </a:rPr>
              <a:t> </a:t>
            </a:r>
            <a:r>
              <a:rPr lang="en-GB" sz="3600" dirty="0" err="1">
                <a:solidFill>
                  <a:schemeClr val="bg1"/>
                </a:solidFill>
                <a:latin typeface="+mj-lt"/>
              </a:rPr>
              <a:t>Gottesbeweis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546821B-ED1E-4598-B412-175A2672A6C0}"/>
              </a:ext>
            </a:extLst>
          </p:cNvPr>
          <p:cNvPicPr>
            <a:picLocks noChangeAspect="1"/>
          </p:cNvPicPr>
          <p:nvPr/>
        </p:nvPicPr>
        <p:blipFill>
          <a:blip r:embed="rId2"/>
          <a:stretch>
            <a:fillRect/>
          </a:stretch>
        </p:blipFill>
        <p:spPr>
          <a:xfrm>
            <a:off x="1530942" y="1159300"/>
            <a:ext cx="3141863" cy="40844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D863E89E-AD1B-4474-811E-1EB7B074550C}"/>
              </a:ext>
            </a:extLst>
          </p:cNvPr>
          <p:cNvSpPr txBox="1"/>
          <p:nvPr/>
        </p:nvSpPr>
        <p:spPr>
          <a:xfrm>
            <a:off x="5185719" y="1023037"/>
            <a:ext cx="6512602" cy="5539978"/>
          </a:xfrm>
          <a:prstGeom prst="rect">
            <a:avLst/>
          </a:prstGeom>
          <a:noFill/>
        </p:spPr>
        <p:txBody>
          <a:bodyPr wrap="square" rtlCol="0">
            <a:spAutoFit/>
          </a:bodyPr>
          <a:lstStyle/>
          <a:p>
            <a:pPr marL="285750" indent="-285750">
              <a:buFont typeface="Arial" panose="020B0604020202020204" pitchFamily="34" charset="0"/>
              <a:buChar char="•"/>
            </a:pPr>
            <a:r>
              <a:rPr lang="de-LU" sz="2400" dirty="0"/>
              <a:t>Der ontologische Gottesbeweis wurde von </a:t>
            </a:r>
            <a:r>
              <a:rPr lang="de-LU" sz="2400" b="1" u="sng" dirty="0"/>
              <a:t>Anselm von Canterbury</a:t>
            </a:r>
            <a:r>
              <a:rPr lang="de-LU" sz="2400" b="1" dirty="0"/>
              <a:t> </a:t>
            </a:r>
            <a:r>
              <a:rPr lang="de-LU" sz="2400" dirty="0"/>
              <a:t>(1033 – 1109), einem mittelalterlichen Philosophen und Theologe, ersonnen.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de-LU" sz="2400" dirty="0"/>
              <a:t>Anselm von Canterbury war ebenfalls der Begründer der „</a:t>
            </a:r>
            <a:r>
              <a:rPr lang="de-LU" sz="2400" b="1" u="sng" dirty="0"/>
              <a:t>Scholastik</a:t>
            </a:r>
            <a:r>
              <a:rPr lang="de-LU" sz="2400" dirty="0"/>
              <a:t>“, einer wissenschaftlichen Denkweise und Methode der Beweisführung. </a:t>
            </a:r>
          </a:p>
          <a:p>
            <a:pPr marL="285750" indent="-285750">
              <a:buFont typeface="Arial" panose="020B0604020202020204" pitchFamily="34" charset="0"/>
              <a:buChar char="•"/>
            </a:pPr>
            <a:endParaRPr lang="de-LU" sz="2400" dirty="0"/>
          </a:p>
          <a:p>
            <a:pPr marL="800100" lvl="1" indent="-342900" algn="just">
              <a:buFont typeface="Wingdings" panose="05000000000000000000" pitchFamily="2" charset="2"/>
              <a:buChar char="Ø"/>
            </a:pPr>
            <a:r>
              <a:rPr lang="de-LU" sz="2400" dirty="0"/>
              <a:t>Dabei werden Behauptungen widerlegt, indem sie entweder als unlogisch oder indem gezeigt wird, dass sie mit </a:t>
            </a:r>
            <a:r>
              <a:rPr lang="de-LU" sz="2400" b="1" dirty="0"/>
              <a:t>bewiesenen Tatsachen unvereinbar </a:t>
            </a:r>
            <a:r>
              <a:rPr lang="de-LU" sz="2400" dirty="0"/>
              <a:t>sind.</a:t>
            </a:r>
            <a:endParaRPr lang="en-GB" sz="2400" dirty="0"/>
          </a:p>
          <a:p>
            <a:endParaRPr lang="de-LU" dirty="0"/>
          </a:p>
        </p:txBody>
      </p:sp>
    </p:spTree>
    <p:extLst>
      <p:ext uri="{BB962C8B-B14F-4D97-AF65-F5344CB8AC3E}">
        <p14:creationId xmlns:p14="http://schemas.microsoft.com/office/powerpoint/2010/main" val="2341481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899716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3. Canterbury: Der </a:t>
            </a:r>
            <a:r>
              <a:rPr lang="en-GB" sz="3600" dirty="0" err="1">
                <a:solidFill>
                  <a:schemeClr val="bg1"/>
                </a:solidFill>
                <a:latin typeface="+mj-lt"/>
              </a:rPr>
              <a:t>ontologische</a:t>
            </a:r>
            <a:r>
              <a:rPr lang="en-GB" sz="3600" dirty="0">
                <a:solidFill>
                  <a:schemeClr val="bg1"/>
                </a:solidFill>
                <a:latin typeface="+mj-lt"/>
              </a:rPr>
              <a:t> </a:t>
            </a:r>
            <a:r>
              <a:rPr lang="en-GB" sz="3600" dirty="0" err="1">
                <a:solidFill>
                  <a:schemeClr val="bg1"/>
                </a:solidFill>
                <a:latin typeface="+mj-lt"/>
              </a:rPr>
              <a:t>Gottesbeweis</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7"/>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FD4655E-846C-40A2-8D6F-5A1BC43CB054}"/>
              </a:ext>
            </a:extLst>
          </p:cNvPr>
          <p:cNvSpPr/>
          <p:nvPr/>
        </p:nvSpPr>
        <p:spPr>
          <a:xfrm>
            <a:off x="1295999" y="882036"/>
            <a:ext cx="10849232" cy="5632311"/>
          </a:xfrm>
          <a:prstGeom prst="rect">
            <a:avLst/>
          </a:prstGeom>
        </p:spPr>
        <p:txBody>
          <a:bodyPr wrap="square">
            <a:spAutoFit/>
          </a:bodyPr>
          <a:lstStyle/>
          <a:p>
            <a:r>
              <a:rPr lang="de-DE" b="1" dirty="0"/>
              <a:t>3.1. Welche Textform benutzt Anselm von Canterbury, um seinen Gottesbeweis anzuführen?</a:t>
            </a:r>
          </a:p>
          <a:p>
            <a:endParaRPr lang="de-DE" dirty="0"/>
          </a:p>
          <a:p>
            <a:endParaRPr lang="de-DE" dirty="0"/>
          </a:p>
          <a:p>
            <a:endParaRPr lang="de-DE" dirty="0"/>
          </a:p>
          <a:p>
            <a:r>
              <a:rPr lang="de-DE" b="1" dirty="0"/>
              <a:t>3.2. Wen bezeichnet Anselm von Canterbury als „Tor“?</a:t>
            </a:r>
          </a:p>
          <a:p>
            <a:endParaRPr lang="de-DE" dirty="0"/>
          </a:p>
          <a:p>
            <a:endParaRPr lang="de-DE" dirty="0"/>
          </a:p>
          <a:p>
            <a:endParaRPr lang="de-DE" dirty="0"/>
          </a:p>
          <a:p>
            <a:r>
              <a:rPr lang="de-DE" b="1" dirty="0"/>
              <a:t>3.3. Erläutere die Argumentationsstruktur des Textes!</a:t>
            </a:r>
          </a:p>
          <a:p>
            <a:endParaRPr lang="de-DE" dirty="0"/>
          </a:p>
          <a:p>
            <a:r>
              <a:rPr lang="de-DE" dirty="0"/>
              <a:t>Prämisse: </a:t>
            </a:r>
          </a:p>
          <a:p>
            <a:endParaRPr lang="de-DE" dirty="0"/>
          </a:p>
          <a:p>
            <a:pPr>
              <a:lnSpc>
                <a:spcPct val="200000"/>
              </a:lnSpc>
            </a:pPr>
            <a:r>
              <a:rPr lang="de-DE" dirty="0"/>
              <a:t>1. </a:t>
            </a:r>
          </a:p>
          <a:p>
            <a:pPr>
              <a:lnSpc>
                <a:spcPct val="200000"/>
              </a:lnSpc>
            </a:pPr>
            <a:r>
              <a:rPr lang="de-DE" dirty="0"/>
              <a:t>2. </a:t>
            </a:r>
          </a:p>
          <a:p>
            <a:pPr>
              <a:lnSpc>
                <a:spcPct val="200000"/>
              </a:lnSpc>
            </a:pPr>
            <a:r>
              <a:rPr lang="de-DE" dirty="0"/>
              <a:t>3. </a:t>
            </a:r>
          </a:p>
          <a:p>
            <a:endParaRPr lang="de-DE" dirty="0"/>
          </a:p>
          <a:p>
            <a:r>
              <a:rPr lang="de-DE" dirty="0"/>
              <a:t>Konklusion:</a:t>
            </a:r>
          </a:p>
        </p:txBody>
      </p:sp>
      <p:sp>
        <p:nvSpPr>
          <p:cNvPr id="6" name="TextBox 5">
            <a:extLst>
              <a:ext uri="{FF2B5EF4-FFF2-40B4-BE49-F238E27FC236}">
                <a16:creationId xmlns:a16="http://schemas.microsoft.com/office/drawing/2014/main" id="{780E5429-B50E-45C9-9682-C598D316CEFD}"/>
              </a:ext>
            </a:extLst>
          </p:cNvPr>
          <p:cNvSpPr txBox="1"/>
          <p:nvPr/>
        </p:nvSpPr>
        <p:spPr>
          <a:xfrm>
            <a:off x="1713471" y="1446434"/>
            <a:ext cx="6256637" cy="400110"/>
          </a:xfrm>
          <a:prstGeom prst="rect">
            <a:avLst/>
          </a:prstGeom>
          <a:noFill/>
        </p:spPr>
        <p:txBody>
          <a:bodyPr wrap="square" rtlCol="0">
            <a:spAutoFit/>
          </a:bodyPr>
          <a:lstStyle/>
          <a:p>
            <a:r>
              <a:rPr lang="en-GB" sz="2000" dirty="0">
                <a:solidFill>
                  <a:schemeClr val="accent2">
                    <a:lumMod val="75000"/>
                  </a:schemeClr>
                </a:solidFill>
              </a:rPr>
              <a:t>“Herr, der…” = </a:t>
            </a:r>
            <a:r>
              <a:rPr lang="en-GB" sz="2000" dirty="0" err="1">
                <a:solidFill>
                  <a:schemeClr val="accent2">
                    <a:lumMod val="75000"/>
                  </a:schemeClr>
                </a:solidFill>
              </a:rPr>
              <a:t>Gebet</a:t>
            </a:r>
            <a:endParaRPr lang="en-GB" sz="2000" dirty="0">
              <a:solidFill>
                <a:schemeClr val="accent2">
                  <a:lumMod val="75000"/>
                </a:schemeClr>
              </a:solidFill>
            </a:endParaRPr>
          </a:p>
        </p:txBody>
      </p:sp>
      <p:sp>
        <p:nvSpPr>
          <p:cNvPr id="21" name="TextBox 20">
            <a:extLst>
              <a:ext uri="{FF2B5EF4-FFF2-40B4-BE49-F238E27FC236}">
                <a16:creationId xmlns:a16="http://schemas.microsoft.com/office/drawing/2014/main" id="{A166DB7A-D8CE-4B26-B7CC-DC53380F7219}"/>
              </a:ext>
            </a:extLst>
          </p:cNvPr>
          <p:cNvSpPr txBox="1"/>
          <p:nvPr/>
        </p:nvSpPr>
        <p:spPr>
          <a:xfrm>
            <a:off x="1713470" y="2530356"/>
            <a:ext cx="7904206" cy="400110"/>
          </a:xfrm>
          <a:prstGeom prst="rect">
            <a:avLst/>
          </a:prstGeom>
          <a:noFill/>
        </p:spPr>
        <p:txBody>
          <a:bodyPr wrap="square" rtlCol="0">
            <a:spAutoFit/>
          </a:bodyPr>
          <a:lstStyle/>
          <a:p>
            <a:r>
              <a:rPr lang="de-LU" sz="2000" dirty="0">
                <a:solidFill>
                  <a:schemeClr val="accent2">
                    <a:lumMod val="75000"/>
                  </a:schemeClr>
                </a:solidFill>
              </a:rPr>
              <a:t>Diejenigen, die behaupten, dass Gott nicht Existiert (=Atheisten)</a:t>
            </a:r>
          </a:p>
        </p:txBody>
      </p:sp>
      <p:sp>
        <p:nvSpPr>
          <p:cNvPr id="23" name="TextBox 22">
            <a:extLst>
              <a:ext uri="{FF2B5EF4-FFF2-40B4-BE49-F238E27FC236}">
                <a16:creationId xmlns:a16="http://schemas.microsoft.com/office/drawing/2014/main" id="{C4816985-97A7-45D0-ABB6-2EEFA3D48F62}"/>
              </a:ext>
            </a:extLst>
          </p:cNvPr>
          <p:cNvSpPr txBox="1"/>
          <p:nvPr/>
        </p:nvSpPr>
        <p:spPr>
          <a:xfrm>
            <a:off x="2351903" y="3614278"/>
            <a:ext cx="7904206" cy="400110"/>
          </a:xfrm>
          <a:prstGeom prst="rect">
            <a:avLst/>
          </a:prstGeom>
          <a:noFill/>
        </p:spPr>
        <p:txBody>
          <a:bodyPr wrap="square" rtlCol="0">
            <a:spAutoFit/>
          </a:bodyPr>
          <a:lstStyle/>
          <a:p>
            <a:r>
              <a:rPr lang="de-LU" sz="2000" dirty="0">
                <a:solidFill>
                  <a:schemeClr val="accent2">
                    <a:lumMod val="75000"/>
                  </a:schemeClr>
                </a:solidFill>
              </a:rPr>
              <a:t>Existenz ist vollkommener als Nichtexistenz</a:t>
            </a:r>
          </a:p>
        </p:txBody>
      </p:sp>
      <p:sp>
        <p:nvSpPr>
          <p:cNvPr id="24" name="TextBox 23">
            <a:extLst>
              <a:ext uri="{FF2B5EF4-FFF2-40B4-BE49-F238E27FC236}">
                <a16:creationId xmlns:a16="http://schemas.microsoft.com/office/drawing/2014/main" id="{8B5ED173-F109-4E31-BF3E-C1540CFB505F}"/>
              </a:ext>
            </a:extLst>
          </p:cNvPr>
          <p:cNvSpPr txBox="1"/>
          <p:nvPr/>
        </p:nvSpPr>
        <p:spPr>
          <a:xfrm>
            <a:off x="1573427" y="4359367"/>
            <a:ext cx="7904206" cy="400110"/>
          </a:xfrm>
          <a:prstGeom prst="rect">
            <a:avLst/>
          </a:prstGeom>
          <a:noFill/>
        </p:spPr>
        <p:txBody>
          <a:bodyPr wrap="square" rtlCol="0">
            <a:spAutoFit/>
          </a:bodyPr>
          <a:lstStyle/>
          <a:p>
            <a:r>
              <a:rPr lang="de-LU" sz="2000" dirty="0">
                <a:solidFill>
                  <a:schemeClr val="accent2">
                    <a:lumMod val="75000"/>
                  </a:schemeClr>
                </a:solidFill>
              </a:rPr>
              <a:t>Der Mensch hat die Vorstellung/Idee eines vollkommenen Wesens</a:t>
            </a:r>
          </a:p>
        </p:txBody>
      </p:sp>
      <p:sp>
        <p:nvSpPr>
          <p:cNvPr id="25" name="TextBox 24">
            <a:extLst>
              <a:ext uri="{FF2B5EF4-FFF2-40B4-BE49-F238E27FC236}">
                <a16:creationId xmlns:a16="http://schemas.microsoft.com/office/drawing/2014/main" id="{2ED4AA70-3996-4C60-B140-D0C315A189CC}"/>
              </a:ext>
            </a:extLst>
          </p:cNvPr>
          <p:cNvSpPr txBox="1"/>
          <p:nvPr/>
        </p:nvSpPr>
        <p:spPr>
          <a:xfrm>
            <a:off x="1573427" y="4913903"/>
            <a:ext cx="7904206" cy="400110"/>
          </a:xfrm>
          <a:prstGeom prst="rect">
            <a:avLst/>
          </a:prstGeom>
          <a:noFill/>
        </p:spPr>
        <p:txBody>
          <a:bodyPr wrap="square" rtlCol="0">
            <a:spAutoFit/>
          </a:bodyPr>
          <a:lstStyle/>
          <a:p>
            <a:r>
              <a:rPr lang="de-LU" sz="2000" dirty="0">
                <a:solidFill>
                  <a:schemeClr val="accent2">
                    <a:lumMod val="75000"/>
                  </a:schemeClr>
                </a:solidFill>
              </a:rPr>
              <a:t>Ein Wesen, das nicht wirklich existiert ist nicht vollkommen</a:t>
            </a:r>
          </a:p>
        </p:txBody>
      </p:sp>
      <p:sp>
        <p:nvSpPr>
          <p:cNvPr id="27" name="TextBox 26">
            <a:extLst>
              <a:ext uri="{FF2B5EF4-FFF2-40B4-BE49-F238E27FC236}">
                <a16:creationId xmlns:a16="http://schemas.microsoft.com/office/drawing/2014/main" id="{AFA4ED83-F1F3-4388-9D61-932891F27B08}"/>
              </a:ext>
            </a:extLst>
          </p:cNvPr>
          <p:cNvSpPr txBox="1"/>
          <p:nvPr/>
        </p:nvSpPr>
        <p:spPr>
          <a:xfrm>
            <a:off x="1573427" y="5462653"/>
            <a:ext cx="7904206" cy="400110"/>
          </a:xfrm>
          <a:prstGeom prst="rect">
            <a:avLst/>
          </a:prstGeom>
          <a:noFill/>
        </p:spPr>
        <p:txBody>
          <a:bodyPr wrap="square" rtlCol="0">
            <a:spAutoFit/>
          </a:bodyPr>
          <a:lstStyle/>
          <a:p>
            <a:r>
              <a:rPr lang="de-LU" sz="2000" dirty="0">
                <a:solidFill>
                  <a:schemeClr val="accent2">
                    <a:lumMod val="75000"/>
                  </a:schemeClr>
                </a:solidFill>
              </a:rPr>
              <a:t>Gott aber ist vollkommen</a:t>
            </a:r>
          </a:p>
        </p:txBody>
      </p:sp>
      <p:sp>
        <p:nvSpPr>
          <p:cNvPr id="30" name="TextBox 29">
            <a:extLst>
              <a:ext uri="{FF2B5EF4-FFF2-40B4-BE49-F238E27FC236}">
                <a16:creationId xmlns:a16="http://schemas.microsoft.com/office/drawing/2014/main" id="{60B440D0-BE9D-47AF-A681-905CAC453BF8}"/>
              </a:ext>
            </a:extLst>
          </p:cNvPr>
          <p:cNvSpPr txBox="1"/>
          <p:nvPr/>
        </p:nvSpPr>
        <p:spPr>
          <a:xfrm>
            <a:off x="2496064" y="6086672"/>
            <a:ext cx="7904206" cy="400110"/>
          </a:xfrm>
          <a:prstGeom prst="rect">
            <a:avLst/>
          </a:prstGeom>
          <a:noFill/>
        </p:spPr>
        <p:txBody>
          <a:bodyPr wrap="square" rtlCol="0">
            <a:spAutoFit/>
          </a:bodyPr>
          <a:lstStyle/>
          <a:p>
            <a:r>
              <a:rPr lang="de-LU" sz="2000" dirty="0">
                <a:solidFill>
                  <a:schemeClr val="accent2">
                    <a:lumMod val="75000"/>
                  </a:schemeClr>
                </a:solidFill>
              </a:rPr>
              <a:t>Also muss Gott existieren</a:t>
            </a:r>
          </a:p>
        </p:txBody>
      </p:sp>
      <p:pic>
        <p:nvPicPr>
          <p:cNvPr id="7" name="Picture 6">
            <a:extLst>
              <a:ext uri="{FF2B5EF4-FFF2-40B4-BE49-F238E27FC236}">
                <a16:creationId xmlns:a16="http://schemas.microsoft.com/office/drawing/2014/main" id="{164DB909-50F7-4572-B4CD-E8A86673E731}"/>
              </a:ext>
            </a:extLst>
          </p:cNvPr>
          <p:cNvPicPr>
            <a:picLocks noChangeAspect="1"/>
          </p:cNvPicPr>
          <p:nvPr/>
        </p:nvPicPr>
        <p:blipFill>
          <a:blip r:embed="rId2"/>
          <a:stretch>
            <a:fillRect/>
          </a:stretch>
        </p:blipFill>
        <p:spPr>
          <a:xfrm>
            <a:off x="10379913" y="3042339"/>
            <a:ext cx="1108108" cy="1543987"/>
          </a:xfrm>
          <a:prstGeom prst="rect">
            <a:avLst/>
          </a:prstGeom>
        </p:spPr>
      </p:pic>
    </p:spTree>
    <p:extLst>
      <p:ext uri="{BB962C8B-B14F-4D97-AF65-F5344CB8AC3E}">
        <p14:creationId xmlns:p14="http://schemas.microsoft.com/office/powerpoint/2010/main" val="38747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3" grpId="0"/>
      <p:bldP spid="24" grpId="0"/>
      <p:bldP spid="25" grpId="0"/>
      <p:bldP spid="27"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893537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3. Canterbury: Der </a:t>
            </a:r>
            <a:r>
              <a:rPr lang="en-GB" sz="3600" dirty="0" err="1">
                <a:solidFill>
                  <a:schemeClr val="bg1"/>
                </a:solidFill>
              </a:rPr>
              <a:t>ontologische</a:t>
            </a:r>
            <a:r>
              <a:rPr lang="en-GB" sz="3600" dirty="0">
                <a:solidFill>
                  <a:schemeClr val="bg1"/>
                </a:solidFill>
              </a:rPr>
              <a:t> </a:t>
            </a:r>
            <a:r>
              <a:rPr lang="en-GB" sz="3600" dirty="0" err="1">
                <a:solidFill>
                  <a:schemeClr val="bg1"/>
                </a:solidFill>
              </a:rPr>
              <a:t>Gottesbeweis</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FB1B5E3-05B2-4258-A226-9528056735BF}"/>
              </a:ext>
            </a:extLst>
          </p:cNvPr>
          <p:cNvSpPr txBox="1"/>
          <p:nvPr/>
        </p:nvSpPr>
        <p:spPr>
          <a:xfrm>
            <a:off x="4654378" y="2201500"/>
            <a:ext cx="6932140" cy="2215991"/>
          </a:xfrm>
          <a:prstGeom prst="rect">
            <a:avLst/>
          </a:prstGeom>
          <a:noFill/>
        </p:spPr>
        <p:txBody>
          <a:bodyPr wrap="square" rtlCol="0">
            <a:spAutoFit/>
          </a:bodyPr>
          <a:lstStyle/>
          <a:p>
            <a:r>
              <a:rPr lang="en-GB" sz="2000" dirty="0"/>
              <a:t>Der </a:t>
            </a:r>
            <a:r>
              <a:rPr lang="en-GB" sz="2000" dirty="0" err="1"/>
              <a:t>ontologische</a:t>
            </a:r>
            <a:r>
              <a:rPr lang="en-GB" sz="2000" dirty="0"/>
              <a:t> </a:t>
            </a:r>
            <a:r>
              <a:rPr lang="en-GB" sz="2000" dirty="0" err="1"/>
              <a:t>Gottesbeweis</a:t>
            </a:r>
            <a:r>
              <a:rPr lang="en-GB" sz="2000" dirty="0"/>
              <a:t> </a:t>
            </a:r>
            <a:r>
              <a:rPr lang="en-GB" sz="2000" dirty="0" err="1"/>
              <a:t>ist</a:t>
            </a:r>
            <a:r>
              <a:rPr lang="en-GB" sz="2000" dirty="0"/>
              <a:t> </a:t>
            </a:r>
            <a:r>
              <a:rPr lang="en-GB" sz="2000" dirty="0" err="1"/>
              <a:t>ein</a:t>
            </a:r>
            <a:r>
              <a:rPr lang="en-GB" sz="2000" dirty="0"/>
              <a:t> </a:t>
            </a:r>
            <a:r>
              <a:rPr lang="en-GB" sz="2000" b="1" dirty="0" err="1"/>
              <a:t>scholastischer</a:t>
            </a:r>
            <a:r>
              <a:rPr lang="en-GB" sz="2000" dirty="0"/>
              <a:t> </a:t>
            </a:r>
            <a:r>
              <a:rPr lang="en-GB" sz="2000" dirty="0" err="1"/>
              <a:t>Beweis</a:t>
            </a:r>
            <a:r>
              <a:rPr lang="en-GB" sz="2000" dirty="0"/>
              <a:t>:</a:t>
            </a:r>
          </a:p>
          <a:p>
            <a:endParaRPr lang="en-GB" sz="2000" dirty="0"/>
          </a:p>
          <a:p>
            <a:pPr marL="342900" indent="-342900">
              <a:buAutoNum type="alphaLcParenR"/>
            </a:pPr>
            <a:r>
              <a:rPr lang="en-GB" sz="2000" dirty="0"/>
              <a:t>Die </a:t>
            </a:r>
            <a:r>
              <a:rPr lang="en-GB" sz="2000" dirty="0" err="1"/>
              <a:t>Beweisführung</a:t>
            </a:r>
            <a:r>
              <a:rPr lang="en-GB" sz="2000" dirty="0"/>
              <a:t> </a:t>
            </a:r>
            <a:r>
              <a:rPr lang="en-GB" sz="2000" dirty="0" err="1"/>
              <a:t>ist</a:t>
            </a:r>
            <a:r>
              <a:rPr lang="en-GB" sz="2000" dirty="0"/>
              <a:t> </a:t>
            </a:r>
            <a:r>
              <a:rPr lang="en-GB" sz="2000" dirty="0" err="1"/>
              <a:t>logisch</a:t>
            </a:r>
            <a:r>
              <a:rPr lang="en-GB" sz="2000" dirty="0"/>
              <a:t> </a:t>
            </a:r>
            <a:r>
              <a:rPr lang="en-GB" sz="2000" dirty="0" err="1"/>
              <a:t>korrekt</a:t>
            </a:r>
            <a:endParaRPr lang="en-GB" sz="2000" dirty="0"/>
          </a:p>
          <a:p>
            <a:pPr marL="342900" indent="-342900">
              <a:buAutoNum type="alphaLcParenR"/>
            </a:pPr>
            <a:endParaRPr lang="en-GB" sz="2000" dirty="0"/>
          </a:p>
          <a:p>
            <a:pPr marL="342900" indent="-342900">
              <a:buAutoNum type="alphaLcParenR"/>
            </a:pPr>
            <a:r>
              <a:rPr lang="en-GB" sz="2000" dirty="0"/>
              <a:t>Eine </a:t>
            </a:r>
            <a:r>
              <a:rPr lang="en-GB" sz="2000" dirty="0" err="1"/>
              <a:t>gegenteilige</a:t>
            </a:r>
            <a:r>
              <a:rPr lang="en-GB" sz="2000" dirty="0"/>
              <a:t> </a:t>
            </a:r>
            <a:r>
              <a:rPr lang="en-GB" sz="2000" dirty="0" err="1"/>
              <a:t>Behauptung</a:t>
            </a:r>
            <a:r>
              <a:rPr lang="en-GB" sz="2000" dirty="0"/>
              <a:t> </a:t>
            </a:r>
            <a:r>
              <a:rPr lang="en-GB" sz="2000" dirty="0" err="1"/>
              <a:t>würde</a:t>
            </a:r>
            <a:r>
              <a:rPr lang="en-GB" sz="2000" dirty="0"/>
              <a:t> der </a:t>
            </a:r>
            <a:r>
              <a:rPr lang="en-GB" sz="2000" dirty="0" err="1"/>
              <a:t>Prämisse</a:t>
            </a:r>
            <a:r>
              <a:rPr lang="en-GB" sz="2000" dirty="0"/>
              <a:t> (</a:t>
            </a:r>
            <a:r>
              <a:rPr lang="en-GB" sz="2000" dirty="0" err="1"/>
              <a:t>Existenz</a:t>
            </a:r>
            <a:r>
              <a:rPr lang="en-GB" sz="2000" dirty="0"/>
              <a:t> &gt; </a:t>
            </a:r>
            <a:r>
              <a:rPr lang="en-GB" sz="2000" dirty="0" err="1"/>
              <a:t>Nichtexistenz</a:t>
            </a:r>
            <a:r>
              <a:rPr lang="en-GB" sz="2000" dirty="0"/>
              <a:t>) </a:t>
            </a:r>
            <a:r>
              <a:rPr lang="en-GB" sz="2000" dirty="0" err="1"/>
              <a:t>widersprechen</a:t>
            </a:r>
            <a:endParaRPr lang="en-GB" sz="2000" dirty="0"/>
          </a:p>
          <a:p>
            <a:endParaRPr lang="en-GB" dirty="0"/>
          </a:p>
        </p:txBody>
      </p:sp>
      <p:sp>
        <p:nvSpPr>
          <p:cNvPr id="3" name="TextBox 2">
            <a:extLst>
              <a:ext uri="{FF2B5EF4-FFF2-40B4-BE49-F238E27FC236}">
                <a16:creationId xmlns:a16="http://schemas.microsoft.com/office/drawing/2014/main" id="{B7B6E171-BFCD-4EBB-ACBC-D4CD6EE67F4A}"/>
              </a:ext>
            </a:extLst>
          </p:cNvPr>
          <p:cNvSpPr txBox="1"/>
          <p:nvPr/>
        </p:nvSpPr>
        <p:spPr>
          <a:xfrm>
            <a:off x="1140940" y="1518241"/>
            <a:ext cx="10800072" cy="369332"/>
          </a:xfrm>
          <a:prstGeom prst="rect">
            <a:avLst/>
          </a:prstGeom>
          <a:noFill/>
        </p:spPr>
        <p:txBody>
          <a:bodyPr wrap="none" rtlCol="0">
            <a:spAutoFit/>
          </a:bodyPr>
          <a:lstStyle/>
          <a:p>
            <a:r>
              <a:rPr lang="de-LU" b="1" dirty="0"/>
              <a:t>3.4. Inwiefern kann Anselm von Canterburys ontologischer Gottesbeweis als „scholastisch“ bezeichnet werden?</a:t>
            </a:r>
            <a:endParaRPr lang="en-GB" dirty="0"/>
          </a:p>
        </p:txBody>
      </p:sp>
      <p:pic>
        <p:nvPicPr>
          <p:cNvPr id="5" name="Picture 4">
            <a:extLst>
              <a:ext uri="{FF2B5EF4-FFF2-40B4-BE49-F238E27FC236}">
                <a16:creationId xmlns:a16="http://schemas.microsoft.com/office/drawing/2014/main" id="{10E25BF7-D082-47A8-884D-FCD63C6CCC50}"/>
              </a:ext>
            </a:extLst>
          </p:cNvPr>
          <p:cNvPicPr>
            <a:picLocks noChangeAspect="1"/>
          </p:cNvPicPr>
          <p:nvPr/>
        </p:nvPicPr>
        <p:blipFill>
          <a:blip r:embed="rId2"/>
          <a:stretch>
            <a:fillRect/>
          </a:stretch>
        </p:blipFill>
        <p:spPr>
          <a:xfrm>
            <a:off x="612602" y="2392309"/>
            <a:ext cx="3413751" cy="25882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0315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765027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4. </a:t>
            </a:r>
            <a:r>
              <a:rPr lang="en-GB" sz="3600" dirty="0" err="1">
                <a:solidFill>
                  <a:schemeClr val="bg1"/>
                </a:solidFill>
              </a:rPr>
              <a:t>Kritik</a:t>
            </a:r>
            <a:r>
              <a:rPr lang="en-GB" sz="3600" dirty="0">
                <a:solidFill>
                  <a:schemeClr val="bg1"/>
                </a:solidFill>
              </a:rPr>
              <a:t> am </a:t>
            </a:r>
            <a:r>
              <a:rPr lang="en-GB" sz="3600" dirty="0" err="1">
                <a:solidFill>
                  <a:schemeClr val="bg1"/>
                </a:solidFill>
              </a:rPr>
              <a:t>ontologischen</a:t>
            </a:r>
            <a:r>
              <a:rPr lang="en-GB" sz="3600" dirty="0">
                <a:solidFill>
                  <a:schemeClr val="bg1"/>
                </a:solidFill>
              </a:rPr>
              <a:t> </a:t>
            </a:r>
            <a:r>
              <a:rPr lang="en-GB" sz="3600" dirty="0" err="1">
                <a:solidFill>
                  <a:schemeClr val="bg1"/>
                </a:solidFill>
              </a:rPr>
              <a:t>Gottesbeweis</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FB1B5E3-05B2-4258-A226-9528056735BF}"/>
              </a:ext>
            </a:extLst>
          </p:cNvPr>
          <p:cNvSpPr txBox="1"/>
          <p:nvPr/>
        </p:nvSpPr>
        <p:spPr>
          <a:xfrm>
            <a:off x="4654378" y="2201500"/>
            <a:ext cx="6932140" cy="1138773"/>
          </a:xfrm>
          <a:prstGeom prst="rect">
            <a:avLst/>
          </a:prstGeom>
          <a:noFill/>
        </p:spPr>
        <p:txBody>
          <a:bodyPr wrap="square" rtlCol="0">
            <a:spAutoFit/>
          </a:bodyPr>
          <a:lstStyle/>
          <a:p>
            <a:pPr marL="342900" indent="-342900">
              <a:buFont typeface="Arial" panose="020B0604020202020204" pitchFamily="34" charset="0"/>
              <a:buChar char="•"/>
            </a:pPr>
            <a:r>
              <a:rPr lang="de-LU" sz="2400" dirty="0"/>
              <a:t>Man kann aus dem Begriff nicht auf die bloße Existenz schließen</a:t>
            </a:r>
          </a:p>
          <a:p>
            <a:endParaRPr lang="en-GB" sz="2000" dirty="0"/>
          </a:p>
        </p:txBody>
      </p:sp>
      <p:sp>
        <p:nvSpPr>
          <p:cNvPr id="3" name="TextBox 2">
            <a:extLst>
              <a:ext uri="{FF2B5EF4-FFF2-40B4-BE49-F238E27FC236}">
                <a16:creationId xmlns:a16="http://schemas.microsoft.com/office/drawing/2014/main" id="{B7B6E171-BFCD-4EBB-ACBC-D4CD6EE67F4A}"/>
              </a:ext>
            </a:extLst>
          </p:cNvPr>
          <p:cNvSpPr txBox="1"/>
          <p:nvPr/>
        </p:nvSpPr>
        <p:spPr>
          <a:xfrm>
            <a:off x="4452550" y="1518241"/>
            <a:ext cx="7372866" cy="369332"/>
          </a:xfrm>
          <a:prstGeom prst="rect">
            <a:avLst/>
          </a:prstGeom>
          <a:noFill/>
        </p:spPr>
        <p:txBody>
          <a:bodyPr wrap="square" rtlCol="0">
            <a:spAutoFit/>
          </a:bodyPr>
          <a:lstStyle/>
          <a:p>
            <a:r>
              <a:rPr lang="de-LU" b="1" dirty="0"/>
              <a:t>4.1 Welche Kritik übt Richard Dawkins am ontologischen Gottesbeweis aus?</a:t>
            </a:r>
            <a:endParaRPr lang="en-GB" dirty="0"/>
          </a:p>
        </p:txBody>
      </p:sp>
      <p:pic>
        <p:nvPicPr>
          <p:cNvPr id="4" name="Picture 3">
            <a:extLst>
              <a:ext uri="{FF2B5EF4-FFF2-40B4-BE49-F238E27FC236}">
                <a16:creationId xmlns:a16="http://schemas.microsoft.com/office/drawing/2014/main" id="{A9656D8B-1D48-4578-9D5B-2F6C6DD1352B}"/>
              </a:ext>
            </a:extLst>
          </p:cNvPr>
          <p:cNvPicPr>
            <a:picLocks noChangeAspect="1"/>
          </p:cNvPicPr>
          <p:nvPr/>
        </p:nvPicPr>
        <p:blipFill>
          <a:blip r:embed="rId2"/>
          <a:stretch>
            <a:fillRect/>
          </a:stretch>
        </p:blipFill>
        <p:spPr>
          <a:xfrm>
            <a:off x="1205359" y="1121810"/>
            <a:ext cx="2711733" cy="2403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376AC48D-F17B-480B-B38A-A91B905AA32A}"/>
              </a:ext>
            </a:extLst>
          </p:cNvPr>
          <p:cNvPicPr>
            <a:picLocks noChangeAspect="1"/>
          </p:cNvPicPr>
          <p:nvPr/>
        </p:nvPicPr>
        <p:blipFill>
          <a:blip r:embed="rId3"/>
          <a:stretch>
            <a:fillRect/>
          </a:stretch>
        </p:blipFill>
        <p:spPr>
          <a:xfrm rot="652245">
            <a:off x="1663547" y="3521614"/>
            <a:ext cx="3531499" cy="23543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55D4CD16-0D6A-4F45-9E26-63C4F1A4583D}"/>
              </a:ext>
            </a:extLst>
          </p:cNvPr>
          <p:cNvSpPr txBox="1"/>
          <p:nvPr/>
        </p:nvSpPr>
        <p:spPr>
          <a:xfrm>
            <a:off x="5605847" y="4283282"/>
            <a:ext cx="6108357" cy="830997"/>
          </a:xfrm>
          <a:prstGeom prst="rect">
            <a:avLst/>
          </a:prstGeom>
          <a:noFill/>
        </p:spPr>
        <p:txBody>
          <a:bodyPr wrap="square" rtlCol="0">
            <a:spAutoFit/>
          </a:bodyPr>
          <a:lstStyle/>
          <a:p>
            <a:r>
              <a:rPr lang="de-LU" sz="2400" dirty="0"/>
              <a:t>z.B.: Der (</a:t>
            </a:r>
            <a:r>
              <a:rPr lang="de-LU" sz="2400" dirty="0" err="1"/>
              <a:t>blosse</a:t>
            </a:r>
            <a:r>
              <a:rPr lang="de-LU" sz="2400" dirty="0"/>
              <a:t>) Begriff einer “perfekten Insel” beweist nicht deren tatsächliche Existenz!</a:t>
            </a:r>
          </a:p>
        </p:txBody>
      </p:sp>
    </p:spTree>
    <p:extLst>
      <p:ext uri="{BB962C8B-B14F-4D97-AF65-F5344CB8AC3E}">
        <p14:creationId xmlns:p14="http://schemas.microsoft.com/office/powerpoint/2010/main" val="9596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Arrow: Curved Left 16">
            <a:extLst>
              <a:ext uri="{FF2B5EF4-FFF2-40B4-BE49-F238E27FC236}">
                <a16:creationId xmlns:a16="http://schemas.microsoft.com/office/drawing/2014/main" id="{ABF8735E-7D51-44C4-8D13-A4960CAB3A0C}"/>
              </a:ext>
            </a:extLst>
          </p:cNvPr>
          <p:cNvSpPr/>
          <p:nvPr/>
        </p:nvSpPr>
        <p:spPr>
          <a:xfrm rot="5400000">
            <a:off x="5888742" y="1625665"/>
            <a:ext cx="1175883" cy="5211063"/>
          </a:xfrm>
          <a:prstGeom prst="curvedLeftArrow">
            <a:avLst>
              <a:gd name="adj1" fmla="val 11474"/>
              <a:gd name="adj2" fmla="val 50000"/>
              <a:gd name="adj3" fmla="val 13441"/>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7650276"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4. Kant und der </a:t>
            </a:r>
            <a:r>
              <a:rPr lang="en-GB" sz="3600" dirty="0" err="1">
                <a:solidFill>
                  <a:schemeClr val="bg1"/>
                </a:solidFill>
              </a:rPr>
              <a:t>ontologische</a:t>
            </a:r>
            <a:r>
              <a:rPr lang="en-GB" sz="3600" dirty="0">
                <a:solidFill>
                  <a:schemeClr val="bg1"/>
                </a:solidFill>
              </a:rPr>
              <a:t> </a:t>
            </a:r>
            <a:r>
              <a:rPr lang="en-GB" sz="3600" dirty="0" err="1">
                <a:solidFill>
                  <a:schemeClr val="bg1"/>
                </a:solidFill>
              </a:rPr>
              <a:t>Beweis</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D17F9D-0020-483A-B024-AA037936E138}"/>
              </a:ext>
            </a:extLst>
          </p:cNvPr>
          <p:cNvSpPr/>
          <p:nvPr/>
        </p:nvSpPr>
        <p:spPr>
          <a:xfrm>
            <a:off x="1528119" y="1219357"/>
            <a:ext cx="10466173" cy="400110"/>
          </a:xfrm>
          <a:prstGeom prst="rect">
            <a:avLst/>
          </a:prstGeom>
        </p:spPr>
        <p:txBody>
          <a:bodyPr wrap="square">
            <a:spAutoFit/>
          </a:bodyPr>
          <a:lstStyle/>
          <a:p>
            <a:r>
              <a:rPr lang="de-DE" sz="2000" b="1" dirty="0"/>
              <a:t>4.2. Weshalb bezeichnet Kant den ontologischen Gottesbeweis als unmöglich?</a:t>
            </a:r>
          </a:p>
        </p:txBody>
      </p:sp>
      <p:sp>
        <p:nvSpPr>
          <p:cNvPr id="8" name="TextBox 7">
            <a:extLst>
              <a:ext uri="{FF2B5EF4-FFF2-40B4-BE49-F238E27FC236}">
                <a16:creationId xmlns:a16="http://schemas.microsoft.com/office/drawing/2014/main" id="{0AF1A046-E871-42F1-A7E2-952BA66A11F8}"/>
              </a:ext>
            </a:extLst>
          </p:cNvPr>
          <p:cNvSpPr txBox="1"/>
          <p:nvPr/>
        </p:nvSpPr>
        <p:spPr>
          <a:xfrm>
            <a:off x="2026508" y="1784257"/>
            <a:ext cx="8357287" cy="707886"/>
          </a:xfrm>
          <a:prstGeom prst="rect">
            <a:avLst/>
          </a:prstGeom>
          <a:noFill/>
        </p:spPr>
        <p:txBody>
          <a:bodyPr wrap="square" rtlCol="0">
            <a:spAutoFit/>
          </a:bodyPr>
          <a:lstStyle/>
          <a:p>
            <a:r>
              <a:rPr lang="de-LU" sz="2000" dirty="0"/>
              <a:t>Zu sagen, dass ein Ding “ist” oder “existiert”, fügt ihm keine Eigenschaft hinzu. </a:t>
            </a:r>
            <a:r>
              <a:rPr lang="de-LU" sz="2000" b="1" dirty="0"/>
              <a:t>“Sein” ist kein </a:t>
            </a:r>
            <a:r>
              <a:rPr lang="de-LU" sz="2000" b="1" dirty="0" err="1"/>
              <a:t>Präfikat</a:t>
            </a:r>
            <a:r>
              <a:rPr lang="de-LU" sz="2000" b="1" dirty="0"/>
              <a:t>!</a:t>
            </a:r>
          </a:p>
        </p:txBody>
      </p:sp>
      <p:sp>
        <p:nvSpPr>
          <p:cNvPr id="12" name="TextBox 11">
            <a:extLst>
              <a:ext uri="{FF2B5EF4-FFF2-40B4-BE49-F238E27FC236}">
                <a16:creationId xmlns:a16="http://schemas.microsoft.com/office/drawing/2014/main" id="{10838ADE-5095-4F29-BFDF-70E27E680CA8}"/>
              </a:ext>
            </a:extLst>
          </p:cNvPr>
          <p:cNvSpPr txBox="1"/>
          <p:nvPr/>
        </p:nvSpPr>
        <p:spPr>
          <a:xfrm>
            <a:off x="1528119" y="4947564"/>
            <a:ext cx="8246076" cy="369332"/>
          </a:xfrm>
          <a:prstGeom prst="rect">
            <a:avLst/>
          </a:prstGeom>
          <a:noFill/>
        </p:spPr>
        <p:txBody>
          <a:bodyPr wrap="square" rtlCol="0">
            <a:spAutoFit/>
          </a:bodyPr>
          <a:lstStyle/>
          <a:p>
            <a:r>
              <a:rPr lang="de-DE" b="1" dirty="0"/>
              <a:t>4.3. Wie könnte die Existenz Gottes, laut Kant, bewiesen werden?</a:t>
            </a:r>
          </a:p>
        </p:txBody>
      </p:sp>
      <p:sp>
        <p:nvSpPr>
          <p:cNvPr id="14" name="TextBox 13">
            <a:extLst>
              <a:ext uri="{FF2B5EF4-FFF2-40B4-BE49-F238E27FC236}">
                <a16:creationId xmlns:a16="http://schemas.microsoft.com/office/drawing/2014/main" id="{98AF63DE-D9D1-48CA-9CE9-1F5700B8E61A}"/>
              </a:ext>
            </a:extLst>
          </p:cNvPr>
          <p:cNvSpPr txBox="1"/>
          <p:nvPr/>
        </p:nvSpPr>
        <p:spPr>
          <a:xfrm>
            <a:off x="3389139" y="3108343"/>
            <a:ext cx="6111160" cy="646331"/>
          </a:xfrm>
          <a:prstGeom prst="rect">
            <a:avLst/>
          </a:prstGeom>
          <a:noFill/>
        </p:spPr>
        <p:txBody>
          <a:bodyPr wrap="none" rtlCol="0">
            <a:spAutoFit/>
          </a:bodyPr>
          <a:lstStyle/>
          <a:p>
            <a:r>
              <a:rPr lang="de-LU" sz="3600" dirty="0"/>
              <a:t>Die Insel              ist              groß.</a:t>
            </a:r>
          </a:p>
        </p:txBody>
      </p:sp>
      <p:sp>
        <p:nvSpPr>
          <p:cNvPr id="15" name="Left Brace 14">
            <a:extLst>
              <a:ext uri="{FF2B5EF4-FFF2-40B4-BE49-F238E27FC236}">
                <a16:creationId xmlns:a16="http://schemas.microsoft.com/office/drawing/2014/main" id="{3C1A9662-CB73-4875-8629-144828B8716E}"/>
              </a:ext>
            </a:extLst>
          </p:cNvPr>
          <p:cNvSpPr/>
          <p:nvPr/>
        </p:nvSpPr>
        <p:spPr>
          <a:xfrm rot="16200000">
            <a:off x="4182032" y="2926791"/>
            <a:ext cx="275968" cy="186175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Left Brace 19">
            <a:extLst>
              <a:ext uri="{FF2B5EF4-FFF2-40B4-BE49-F238E27FC236}">
                <a16:creationId xmlns:a16="http://schemas.microsoft.com/office/drawing/2014/main" id="{F9B865DE-4AF9-43B6-9DEC-D1A6298EF8BE}"/>
              </a:ext>
            </a:extLst>
          </p:cNvPr>
          <p:cNvSpPr/>
          <p:nvPr/>
        </p:nvSpPr>
        <p:spPr>
          <a:xfrm rot="16200000">
            <a:off x="8705334" y="3353501"/>
            <a:ext cx="275968" cy="1070919"/>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CDAD8A3F-4558-4C72-A721-BE36F697DF1F}"/>
              </a:ext>
            </a:extLst>
          </p:cNvPr>
          <p:cNvSpPr txBox="1"/>
          <p:nvPr/>
        </p:nvSpPr>
        <p:spPr>
          <a:xfrm>
            <a:off x="3871153" y="4063378"/>
            <a:ext cx="884025" cy="369332"/>
          </a:xfrm>
          <a:prstGeom prst="rect">
            <a:avLst/>
          </a:prstGeom>
          <a:noFill/>
        </p:spPr>
        <p:txBody>
          <a:bodyPr wrap="none" rtlCol="0">
            <a:spAutoFit/>
          </a:bodyPr>
          <a:lstStyle/>
          <a:p>
            <a:r>
              <a:rPr lang="en-GB" dirty="0" err="1"/>
              <a:t>Subjekt</a:t>
            </a:r>
            <a:endParaRPr lang="en-GB" dirty="0"/>
          </a:p>
        </p:txBody>
      </p:sp>
      <p:sp>
        <p:nvSpPr>
          <p:cNvPr id="23" name="TextBox 22">
            <a:extLst>
              <a:ext uri="{FF2B5EF4-FFF2-40B4-BE49-F238E27FC236}">
                <a16:creationId xmlns:a16="http://schemas.microsoft.com/office/drawing/2014/main" id="{8A51C1D6-4A64-47BF-B274-7D2A6AA12D96}"/>
              </a:ext>
            </a:extLst>
          </p:cNvPr>
          <p:cNvSpPr txBox="1"/>
          <p:nvPr/>
        </p:nvSpPr>
        <p:spPr>
          <a:xfrm>
            <a:off x="8142677" y="4074141"/>
            <a:ext cx="1401281" cy="646331"/>
          </a:xfrm>
          <a:prstGeom prst="rect">
            <a:avLst/>
          </a:prstGeom>
          <a:noFill/>
        </p:spPr>
        <p:txBody>
          <a:bodyPr wrap="none" rtlCol="0">
            <a:spAutoFit/>
          </a:bodyPr>
          <a:lstStyle/>
          <a:p>
            <a:pPr algn="ctr"/>
            <a:r>
              <a:rPr lang="en-GB" dirty="0" err="1"/>
              <a:t>Prädikat</a:t>
            </a:r>
            <a:r>
              <a:rPr lang="en-GB" dirty="0"/>
              <a:t> </a:t>
            </a:r>
          </a:p>
          <a:p>
            <a:pPr algn="ctr"/>
            <a:r>
              <a:rPr lang="en-GB" dirty="0"/>
              <a:t>(</a:t>
            </a:r>
            <a:r>
              <a:rPr lang="en-GB" dirty="0" err="1"/>
              <a:t>Eigenschaft</a:t>
            </a:r>
            <a:r>
              <a:rPr lang="en-GB" dirty="0"/>
              <a:t>)</a:t>
            </a:r>
          </a:p>
        </p:txBody>
      </p:sp>
      <p:sp>
        <p:nvSpPr>
          <p:cNvPr id="24" name="Left Brace 23">
            <a:extLst>
              <a:ext uri="{FF2B5EF4-FFF2-40B4-BE49-F238E27FC236}">
                <a16:creationId xmlns:a16="http://schemas.microsoft.com/office/drawing/2014/main" id="{5AD6B729-CCCA-445D-8679-0DE86B4CEA0E}"/>
              </a:ext>
            </a:extLst>
          </p:cNvPr>
          <p:cNvSpPr/>
          <p:nvPr/>
        </p:nvSpPr>
        <p:spPr>
          <a:xfrm rot="5400000">
            <a:off x="6589549" y="2255107"/>
            <a:ext cx="275968" cy="186175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24">
            <a:extLst>
              <a:ext uri="{FF2B5EF4-FFF2-40B4-BE49-F238E27FC236}">
                <a16:creationId xmlns:a16="http://schemas.microsoft.com/office/drawing/2014/main" id="{356284B6-B2FB-4C8E-A992-44C233C1E8B9}"/>
              </a:ext>
            </a:extLst>
          </p:cNvPr>
          <p:cNvSpPr txBox="1"/>
          <p:nvPr/>
        </p:nvSpPr>
        <p:spPr>
          <a:xfrm>
            <a:off x="5142515" y="2348466"/>
            <a:ext cx="3170035" cy="646331"/>
          </a:xfrm>
          <a:prstGeom prst="rect">
            <a:avLst/>
          </a:prstGeom>
          <a:noFill/>
        </p:spPr>
        <p:txBody>
          <a:bodyPr wrap="none" rtlCol="0">
            <a:spAutoFit/>
          </a:bodyPr>
          <a:lstStyle/>
          <a:p>
            <a:pPr algn="ctr"/>
            <a:r>
              <a:rPr lang="en-GB" dirty="0"/>
              <a:t>Copula </a:t>
            </a:r>
          </a:p>
          <a:p>
            <a:pPr algn="ctr"/>
            <a:r>
              <a:rPr lang="en-GB" dirty="0"/>
              <a:t>(</a:t>
            </a:r>
            <a:r>
              <a:rPr lang="en-GB" dirty="0" err="1"/>
              <a:t>verbindet</a:t>
            </a:r>
            <a:r>
              <a:rPr lang="en-GB" dirty="0"/>
              <a:t> </a:t>
            </a:r>
            <a:r>
              <a:rPr lang="en-GB" dirty="0" err="1"/>
              <a:t>Subjekt</a:t>
            </a:r>
            <a:r>
              <a:rPr lang="en-GB" dirty="0"/>
              <a:t> </a:t>
            </a:r>
            <a:r>
              <a:rPr lang="en-GB" dirty="0" err="1"/>
              <a:t>mit</a:t>
            </a:r>
            <a:r>
              <a:rPr lang="en-GB" dirty="0"/>
              <a:t> </a:t>
            </a:r>
            <a:r>
              <a:rPr lang="en-GB" dirty="0" err="1"/>
              <a:t>Prädikat</a:t>
            </a:r>
            <a:r>
              <a:rPr lang="en-GB" dirty="0"/>
              <a:t>)</a:t>
            </a:r>
          </a:p>
        </p:txBody>
      </p:sp>
      <p:sp>
        <p:nvSpPr>
          <p:cNvPr id="18" name="TextBox 17">
            <a:extLst>
              <a:ext uri="{FF2B5EF4-FFF2-40B4-BE49-F238E27FC236}">
                <a16:creationId xmlns:a16="http://schemas.microsoft.com/office/drawing/2014/main" id="{3038E169-6A2C-4894-9770-2EDD86046E84}"/>
              </a:ext>
            </a:extLst>
          </p:cNvPr>
          <p:cNvSpPr txBox="1"/>
          <p:nvPr/>
        </p:nvSpPr>
        <p:spPr>
          <a:xfrm>
            <a:off x="1993556" y="5430479"/>
            <a:ext cx="8559115" cy="707886"/>
          </a:xfrm>
          <a:prstGeom prst="rect">
            <a:avLst/>
          </a:prstGeom>
          <a:noFill/>
        </p:spPr>
        <p:txBody>
          <a:bodyPr wrap="square" rtlCol="0">
            <a:spAutoFit/>
          </a:bodyPr>
          <a:lstStyle/>
          <a:p>
            <a:r>
              <a:rPr lang="en-GB" sz="2000" dirty="0"/>
              <a:t>Der </a:t>
            </a:r>
            <a:r>
              <a:rPr lang="en-GB" sz="2000" dirty="0" err="1"/>
              <a:t>einzige</a:t>
            </a:r>
            <a:r>
              <a:rPr lang="en-GB" sz="2000" dirty="0"/>
              <a:t> </a:t>
            </a:r>
            <a:r>
              <a:rPr lang="en-GB" sz="2000" dirty="0" err="1"/>
              <a:t>Beweis</a:t>
            </a:r>
            <a:r>
              <a:rPr lang="en-GB" sz="2000" dirty="0"/>
              <a:t> </a:t>
            </a:r>
            <a:r>
              <a:rPr lang="en-GB" sz="2000" dirty="0" err="1"/>
              <a:t>für</a:t>
            </a:r>
            <a:r>
              <a:rPr lang="en-GB" sz="2000" dirty="0"/>
              <a:t> </a:t>
            </a:r>
            <a:r>
              <a:rPr lang="en-GB" sz="2000" dirty="0" err="1"/>
              <a:t>Existenz</a:t>
            </a:r>
            <a:r>
              <a:rPr lang="en-GB" sz="2000" dirty="0"/>
              <a:t> </a:t>
            </a:r>
            <a:r>
              <a:rPr lang="en-GB" sz="2000" dirty="0" err="1"/>
              <a:t>ist</a:t>
            </a:r>
            <a:r>
              <a:rPr lang="en-GB" sz="2000" dirty="0"/>
              <a:t> die </a:t>
            </a:r>
            <a:r>
              <a:rPr lang="en-GB" sz="2000" dirty="0" err="1"/>
              <a:t>Erfahrung</a:t>
            </a:r>
            <a:r>
              <a:rPr lang="en-GB" sz="2000" dirty="0"/>
              <a:t> (</a:t>
            </a:r>
            <a:r>
              <a:rPr lang="en-GB" sz="2000" dirty="0" err="1"/>
              <a:t>empirisch</a:t>
            </a:r>
            <a:r>
              <a:rPr lang="en-GB" sz="2000" dirty="0"/>
              <a:t>). Gott </a:t>
            </a:r>
            <a:r>
              <a:rPr lang="en-GB" sz="2000" dirty="0" err="1"/>
              <a:t>kann</a:t>
            </a:r>
            <a:r>
              <a:rPr lang="en-GB" sz="2000" dirty="0"/>
              <a:t> </a:t>
            </a:r>
            <a:r>
              <a:rPr lang="en-GB" sz="2000" dirty="0" err="1"/>
              <a:t>nur</a:t>
            </a:r>
            <a:r>
              <a:rPr lang="en-GB" sz="2000" dirty="0"/>
              <a:t> </a:t>
            </a:r>
            <a:r>
              <a:rPr lang="en-GB" sz="2000" dirty="0" err="1"/>
              <a:t>durch</a:t>
            </a:r>
            <a:r>
              <a:rPr lang="en-GB" sz="2000" dirty="0"/>
              <a:t> </a:t>
            </a:r>
            <a:r>
              <a:rPr lang="en-GB" sz="2000" b="1" dirty="0" err="1"/>
              <a:t>sinnliche</a:t>
            </a:r>
            <a:r>
              <a:rPr lang="en-GB" sz="2000" b="1" dirty="0"/>
              <a:t> </a:t>
            </a:r>
            <a:r>
              <a:rPr lang="en-GB" sz="2000" b="1" dirty="0" err="1"/>
              <a:t>Erfahrung</a:t>
            </a:r>
            <a:r>
              <a:rPr lang="en-GB" sz="2000" b="1" dirty="0"/>
              <a:t> </a:t>
            </a:r>
            <a:r>
              <a:rPr lang="en-GB" sz="2000" dirty="0" err="1"/>
              <a:t>bewiesen</a:t>
            </a:r>
            <a:r>
              <a:rPr lang="en-GB" sz="2000" dirty="0"/>
              <a:t> warden.</a:t>
            </a:r>
          </a:p>
        </p:txBody>
      </p:sp>
    </p:spTree>
    <p:extLst>
      <p:ext uri="{BB962C8B-B14F-4D97-AF65-F5344CB8AC3E}">
        <p14:creationId xmlns:p14="http://schemas.microsoft.com/office/powerpoint/2010/main" val="13728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4" grpId="0"/>
      <p:bldP spid="15" grpId="0" animBg="1"/>
      <p:bldP spid="20" grpId="0" animBg="1"/>
      <p:bldP spid="16" grpId="0"/>
      <p:bldP spid="23" grpId="0"/>
      <p:bldP spid="24" grpId="0" animBg="1"/>
      <p:bldP spid="2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681413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5. Der </a:t>
            </a:r>
            <a:r>
              <a:rPr lang="en-GB" sz="3600" dirty="0" err="1">
                <a:solidFill>
                  <a:schemeClr val="bg1"/>
                </a:solidFill>
              </a:rPr>
              <a:t>kosmologische</a:t>
            </a:r>
            <a:r>
              <a:rPr lang="en-GB" sz="3600" dirty="0">
                <a:solidFill>
                  <a:schemeClr val="bg1"/>
                </a:solidFill>
              </a:rPr>
              <a:t> </a:t>
            </a:r>
            <a:r>
              <a:rPr lang="en-GB" sz="3600" dirty="0" err="1">
                <a:solidFill>
                  <a:schemeClr val="bg1"/>
                </a:solidFill>
              </a:rPr>
              <a:t>Gottesbeweis</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02120D6-52FD-4FFB-8FEB-49554A79E2ED}"/>
              </a:ext>
            </a:extLst>
          </p:cNvPr>
          <p:cNvSpPr/>
          <p:nvPr/>
        </p:nvSpPr>
        <p:spPr>
          <a:xfrm>
            <a:off x="1507523" y="1097442"/>
            <a:ext cx="9988379" cy="5222968"/>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de-LU" sz="1600" dirty="0">
                <a:latin typeface="Calibri" panose="020F0502020204030204" pitchFamily="34" charset="0"/>
                <a:ea typeface="Calibri" panose="020F0502020204030204" pitchFamily="34" charset="0"/>
                <a:cs typeface="Times New Roman" panose="02020603050405020304" pitchFamily="18" charset="0"/>
              </a:rPr>
              <a:t>Der kosmologische Gottesbeweis geht davon aus, dass </a:t>
            </a:r>
            <a:r>
              <a:rPr lang="de-LU" sz="1600" b="1" u="sng" dirty="0">
                <a:latin typeface="Calibri" panose="020F0502020204030204" pitchFamily="34" charset="0"/>
                <a:ea typeface="Calibri" panose="020F0502020204030204" pitchFamily="34" charset="0"/>
                <a:cs typeface="Times New Roman" panose="02020603050405020304" pitchFamily="18" charset="0"/>
              </a:rPr>
              <a:t>das Universum eine Ursache außerhalb seiner selbst </a:t>
            </a:r>
            <a:r>
              <a:rPr lang="de-LU" sz="1600" dirty="0">
                <a:latin typeface="Calibri" panose="020F0502020204030204" pitchFamily="34" charset="0"/>
                <a:ea typeface="Calibri" panose="020F0502020204030204" pitchFamily="34" charset="0"/>
                <a:cs typeface="Times New Roman" panose="02020603050405020304" pitchFamily="18" charset="0"/>
              </a:rPr>
              <a:t>haben müsse. </a:t>
            </a:r>
          </a:p>
          <a:p>
            <a:pPr marL="285750" indent="-285750" algn="just">
              <a:lnSpc>
                <a:spcPct val="115000"/>
              </a:lnSpc>
              <a:spcAft>
                <a:spcPts val="1000"/>
              </a:spcAft>
              <a:buFont typeface="Arial" panose="020B0604020202020204" pitchFamily="34" charset="0"/>
              <a:buChar char="•"/>
            </a:pPr>
            <a:r>
              <a:rPr lang="de-LU" sz="1600" dirty="0">
                <a:latin typeface="Calibri" panose="020F0502020204030204" pitchFamily="34" charset="0"/>
                <a:ea typeface="Calibri" panose="020F0502020204030204" pitchFamily="34" charset="0"/>
                <a:cs typeface="Times New Roman" panose="02020603050405020304" pitchFamily="18" charset="0"/>
              </a:rPr>
              <a:t>Die klassische Formulierung des kosmologischen Gottesbeweises findet sich bei Thomas von Aquin, der seinerseits auf Aristoteles zurückgreift.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100" b="1"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lb-LU" sz="1600" b="1" u="sng" dirty="0">
                <a:latin typeface="Calibri" panose="020F0502020204030204" pitchFamily="34" charset="0"/>
                <a:ea typeface="Calibri" panose="020F0502020204030204" pitchFamily="34" charset="0"/>
                <a:cs typeface="Times New Roman" panose="02020603050405020304" pitchFamily="18" charset="0"/>
              </a:rPr>
              <a:t>Aristoteles: Der unbewegte Beweger</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lb-LU" sz="1100" dirty="0">
                <a:latin typeface="Calibri" panose="020F0502020204030204"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lb-LU" sz="1400" b="1" dirty="0">
                <a:latin typeface="Calibri" panose="020F0502020204030204" pitchFamily="34" charset="0"/>
                <a:ea typeface="Calibri" panose="020F0502020204030204" pitchFamily="34" charset="0"/>
                <a:cs typeface="Times New Roman" panose="02020603050405020304" pitchFamily="18" charset="0"/>
              </a:rPr>
              <a:t>Jede Bewegung ist Veränderung</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lb-LU" sz="1600" i="1" dirty="0">
                <a:latin typeface="Calibri" panose="020F0502020204030204" pitchFamily="34" charset="0"/>
                <a:ea typeface="Calibri" panose="020F0502020204030204" pitchFamily="34" charset="0"/>
                <a:cs typeface="Times New Roman" panose="02020603050405020304" pitchFamily="18" charset="0"/>
              </a:rPr>
              <a:t>„Das endliche Zur-Wirklichkeit-Kommen eines bloß der Möglichkeit nach Vorhandenen – das ist Bewegung.“ </a:t>
            </a:r>
          </a:p>
          <a:p>
            <a:pPr algn="ctr">
              <a:lnSpc>
                <a:spcPct val="115000"/>
              </a:lnSpc>
              <a:spcAft>
                <a:spcPts val="1000"/>
              </a:spcAft>
            </a:pPr>
            <a:r>
              <a:rPr lang="lb-LU" sz="1600" i="1" dirty="0">
                <a:latin typeface="Calibri" panose="020F0502020204030204" pitchFamily="34" charset="0"/>
                <a:ea typeface="Calibri" panose="020F0502020204030204" pitchFamily="34" charset="0"/>
                <a:cs typeface="Times New Roman" panose="02020603050405020304" pitchFamily="18" charset="0"/>
              </a:rPr>
              <a:t>- Aristoteles</a:t>
            </a:r>
            <a:endParaRPr lang="en-GB"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lb-L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lb-LU" sz="1400" dirty="0">
                <a:latin typeface="Calibri" panose="020F0502020204030204" pitchFamily="34" charset="0"/>
                <a:ea typeface="Calibri" panose="020F0502020204030204" pitchFamily="34" charset="0"/>
                <a:cs typeface="Times New Roman" panose="02020603050405020304" pitchFamily="18" charset="0"/>
              </a:rPr>
              <a:t>                                   z.B. : Der Samen aus dem eine Pflanze wird.</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endParaRPr lang="lb-LU" sz="1400" dirty="0">
              <a:latin typeface="Calibri" panose="020F0502020204030204" pitchFamily="34" charset="0"/>
              <a:ea typeface="Calibri" panose="020F0502020204030204" pitchFamily="34" charset="0"/>
              <a:cs typeface="Times New Roman" panose="02020603050405020304" pitchFamily="18" charset="0"/>
            </a:endParaRPr>
          </a:p>
          <a:p>
            <a:pPr lvl="3"/>
            <a:r>
              <a:rPr lang="lb-LU" sz="1400" dirty="0">
                <a:latin typeface="Calibri" panose="020F0502020204030204" pitchFamily="34" charset="0"/>
                <a:ea typeface="Calibri" panose="020F0502020204030204" pitchFamily="34" charset="0"/>
                <a:cs typeface="Times New Roman" panose="02020603050405020304" pitchFamily="18" charset="0"/>
              </a:rPr>
              <a:t>Der Samen hat die ___________________ zur Pflanze zu werden, er kann dies jedoch nicht “aus sich heraus”, von alleine. Der Samen braucht Wasser und eine nahrhafte Erde, um zur Pflanze werden zu können, d.h. Jemand (oder etwas), der den Samen pflanzt.</a:t>
            </a:r>
            <a:endParaRPr lang="en-GB" sz="2400" dirty="0"/>
          </a:p>
        </p:txBody>
      </p:sp>
      <p:sp>
        <p:nvSpPr>
          <p:cNvPr id="4" name="TextBox 3">
            <a:extLst>
              <a:ext uri="{FF2B5EF4-FFF2-40B4-BE49-F238E27FC236}">
                <a16:creationId xmlns:a16="http://schemas.microsoft.com/office/drawing/2014/main" id="{1A9267D4-81D2-4816-A3F9-14EDBA4E29A3}"/>
              </a:ext>
            </a:extLst>
          </p:cNvPr>
          <p:cNvSpPr txBox="1"/>
          <p:nvPr/>
        </p:nvSpPr>
        <p:spPr>
          <a:xfrm>
            <a:off x="4555524" y="5440643"/>
            <a:ext cx="1280094" cy="369332"/>
          </a:xfrm>
          <a:prstGeom prst="rect">
            <a:avLst/>
          </a:prstGeom>
          <a:noFill/>
        </p:spPr>
        <p:txBody>
          <a:bodyPr wrap="none" rtlCol="0">
            <a:spAutoFit/>
          </a:bodyPr>
          <a:lstStyle/>
          <a:p>
            <a:r>
              <a:rPr lang="en-GB" dirty="0" err="1">
                <a:solidFill>
                  <a:srgbClr val="FF0000"/>
                </a:solidFill>
              </a:rPr>
              <a:t>Möglichkeit</a:t>
            </a:r>
            <a:endParaRPr lang="en-GB" dirty="0">
              <a:solidFill>
                <a:srgbClr val="FF0000"/>
              </a:solidFill>
            </a:endParaRPr>
          </a:p>
        </p:txBody>
      </p:sp>
      <p:pic>
        <p:nvPicPr>
          <p:cNvPr id="6" name="Picture 5">
            <a:extLst>
              <a:ext uri="{FF2B5EF4-FFF2-40B4-BE49-F238E27FC236}">
                <a16:creationId xmlns:a16="http://schemas.microsoft.com/office/drawing/2014/main" id="{1AD171E4-CA98-4B2F-A853-1369DAD96F13}"/>
              </a:ext>
            </a:extLst>
          </p:cNvPr>
          <p:cNvPicPr>
            <a:picLocks noChangeAspect="1"/>
          </p:cNvPicPr>
          <p:nvPr/>
        </p:nvPicPr>
        <p:blipFill>
          <a:blip r:embed="rId2"/>
          <a:stretch>
            <a:fillRect/>
          </a:stretch>
        </p:blipFill>
        <p:spPr>
          <a:xfrm>
            <a:off x="255373" y="4617368"/>
            <a:ext cx="2484058" cy="1601074"/>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1775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545077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5.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FBB1A967-D8B6-44C6-BD9B-6EE28912ACBD}"/>
              </a:ext>
            </a:extLst>
          </p:cNvPr>
          <p:cNvGraphicFramePr>
            <a:graphicFrameLocks noGrp="1"/>
          </p:cNvGraphicFramePr>
          <p:nvPr>
            <p:extLst>
              <p:ext uri="{D42A27DB-BD31-4B8C-83A1-F6EECF244321}">
                <p14:modId xmlns:p14="http://schemas.microsoft.com/office/powerpoint/2010/main" val="328170808"/>
              </p:ext>
            </p:extLst>
          </p:nvPr>
        </p:nvGraphicFramePr>
        <p:xfrm>
          <a:off x="3812378" y="1932463"/>
          <a:ext cx="7873068" cy="4635119"/>
        </p:xfrm>
        <a:graphic>
          <a:graphicData uri="http://schemas.openxmlformats.org/drawingml/2006/table">
            <a:tbl>
              <a:tblPr firstRow="1" firstCol="1" bandRow="1"/>
              <a:tblGrid>
                <a:gridCol w="7873068">
                  <a:extLst>
                    <a:ext uri="{9D8B030D-6E8A-4147-A177-3AD203B41FA5}">
                      <a16:colId xmlns:a16="http://schemas.microsoft.com/office/drawing/2014/main" val="634614307"/>
                    </a:ext>
                  </a:extLst>
                </a:gridCol>
              </a:tblGrid>
              <a:tr h="0">
                <a:tc>
                  <a:txBody>
                    <a:bodyPr/>
                    <a:lstStyle/>
                    <a:p>
                      <a:pPr>
                        <a:lnSpc>
                          <a:spcPct val="150000"/>
                        </a:lnSpc>
                        <a:spcAft>
                          <a:spcPts val="0"/>
                        </a:spcAft>
                      </a:pPr>
                      <a:r>
                        <a:rPr lang="lb-LU" sz="1200" b="1" dirty="0">
                          <a:effectLst/>
                          <a:latin typeface="Calibri" panose="020F0502020204030204" pitchFamily="34" charset="0"/>
                          <a:ea typeface="Calibri" panose="020F0502020204030204" pitchFamily="34" charset="0"/>
                          <a:cs typeface="Times New Roman" panose="02020603050405020304" pitchFamily="18" charset="0"/>
                        </a:rPr>
                        <a:t>Aristoteles unterscheidet 4 verschiedene Ursachen: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b="1" dirty="0">
                          <a:effectLst/>
                          <a:latin typeface="Calibri" panose="020F0502020204030204" pitchFamily="34" charset="0"/>
                          <a:ea typeface="Calibri" panose="020F0502020204030204" pitchFamily="34" charset="0"/>
                          <a:cs typeface="Times New Roman" panose="02020603050405020304" pitchFamily="18" charset="0"/>
                        </a:rPr>
                        <a:t>Materialursache:</a:t>
                      </a:r>
                      <a:r>
                        <a:rPr lang="lb-LU" sz="12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„___________________________________“. Gemeint ist der Stoff, aus dem ein Gegenstand besteht.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lb-L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z.B. _____________________________________________________</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b="1" dirty="0">
                          <a:effectLst/>
                          <a:latin typeface="Calibri" panose="020F0502020204030204" pitchFamily="34" charset="0"/>
                          <a:ea typeface="Calibri" panose="020F0502020204030204" pitchFamily="34" charset="0"/>
                          <a:cs typeface="Times New Roman" panose="02020603050405020304" pitchFamily="18" charset="0"/>
                        </a:rPr>
                        <a:t>Formursache:</a:t>
                      </a:r>
                      <a:r>
                        <a:rPr lang="lb-LU" sz="1200" dirty="0">
                          <a:effectLst/>
                          <a:latin typeface="Calibri" panose="020F0502020204030204" pitchFamily="34" charset="0"/>
                          <a:ea typeface="Calibri" panose="020F0502020204030204" pitchFamily="34" charset="0"/>
                          <a:cs typeface="Times New Roman" panose="02020603050405020304" pitchFamily="18" charset="0"/>
                        </a:rPr>
                        <a:t> „_______________________________”. Dasjenige, das Ursache der Formgestaltung des Gegenstandes 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lb-L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z.B._____________________________________________________</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b="1" dirty="0">
                          <a:effectLst/>
                          <a:latin typeface="Calibri" panose="020F0502020204030204" pitchFamily="34" charset="0"/>
                          <a:ea typeface="Calibri" panose="020F0502020204030204" pitchFamily="34" charset="0"/>
                          <a:cs typeface="Times New Roman" panose="02020603050405020304" pitchFamily="18" charset="0"/>
                        </a:rPr>
                        <a:t>Wirkursache:</a:t>
                      </a:r>
                      <a:r>
                        <a:rPr lang="lb-LU" sz="1200" dirty="0">
                          <a:effectLst/>
                          <a:latin typeface="Calibri" panose="020F0502020204030204" pitchFamily="34" charset="0"/>
                          <a:ea typeface="Calibri" panose="020F0502020204030204" pitchFamily="34" charset="0"/>
                          <a:cs typeface="Times New Roman" panose="02020603050405020304" pitchFamily="18" charset="0"/>
                        </a:rPr>
                        <a:t> „Woher der anfängliche Anstoß zur Veränderung kommt“. Der ______________________ der Veränderung.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lb-L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z.B._____________________________________________________</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b="1" dirty="0">
                          <a:effectLst/>
                          <a:latin typeface="Calibri" panose="020F0502020204030204" pitchFamily="34" charset="0"/>
                          <a:ea typeface="Calibri" panose="020F0502020204030204" pitchFamily="34" charset="0"/>
                          <a:cs typeface="Times New Roman" panose="02020603050405020304" pitchFamily="18" charset="0"/>
                        </a:rPr>
                        <a:t>Zweckursache: </a:t>
                      </a:r>
                      <a:r>
                        <a:rPr lang="lb-LU" sz="12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 Der Grund, weshalb etwas verändert wird.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lb-L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lb-LU" sz="1200" dirty="0">
                          <a:effectLst/>
                          <a:latin typeface="Calibri" panose="020F0502020204030204" pitchFamily="34" charset="0"/>
                          <a:ea typeface="Calibri" panose="020F0502020204030204" pitchFamily="34" charset="0"/>
                          <a:cs typeface="Times New Roman" panose="02020603050405020304" pitchFamily="18" charset="0"/>
                        </a:rPr>
                        <a:t>z.B._____________________________________________________</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67171870"/>
                  </a:ext>
                </a:extLst>
              </a:tr>
            </a:tbl>
          </a:graphicData>
        </a:graphic>
      </p:graphicFrame>
      <p:sp>
        <p:nvSpPr>
          <p:cNvPr id="7" name="Rectangle 2">
            <a:extLst>
              <a:ext uri="{FF2B5EF4-FFF2-40B4-BE49-F238E27FC236}">
                <a16:creationId xmlns:a16="http://schemas.microsoft.com/office/drawing/2014/main" id="{81D50129-EDD1-45AB-AC24-C6E6C61423CF}"/>
              </a:ext>
            </a:extLst>
          </p:cNvPr>
          <p:cNvSpPr>
            <a:spLocks noChangeArrowheads="1"/>
          </p:cNvSpPr>
          <p:nvPr/>
        </p:nvSpPr>
        <p:spPr bwMode="auto">
          <a:xfrm>
            <a:off x="3812378" y="824467"/>
            <a:ext cx="79986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lb-LU" b="1" dirty="0"/>
              <a:t>Jede Bewegung oder Veränderung muss somit eine Ursache haben</a:t>
            </a:r>
            <a:endPar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alt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Die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Ursache</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ist</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das, was die </a:t>
            </a:r>
            <a:r>
              <a:rPr kumimoji="0" lang="en-GB" altLang="en-US" sz="1600" b="1" i="0" u="sng"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Möglichkeit</a:t>
            </a:r>
            <a:r>
              <a:rPr kumimoji="0" lang="en-GB" altLang="en-US" sz="1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des </a:t>
            </a:r>
            <a:r>
              <a:rPr kumimoji="0" lang="en-GB" altLang="en-US" sz="1600" b="1" i="0" u="sng"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Werdens</a:t>
            </a:r>
            <a:r>
              <a:rPr kumimoji="0" lang="en-GB" altLang="en-US" sz="1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wirklich</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macht</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Das “</a:t>
            </a:r>
            <a:r>
              <a:rPr kumimoji="0" lang="en-GB" altLang="en-US" sz="1600" b="0" i="1" u="sng"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Zur-Wirklichkeit-Kommen</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bedeutet</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Veränderung</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also </a:t>
            </a:r>
            <a:r>
              <a:rPr kumimoji="0" lang="en-GB"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Bewegung</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pic>
        <p:nvPicPr>
          <p:cNvPr id="1025" name="Picture 6">
            <a:extLst>
              <a:ext uri="{FF2B5EF4-FFF2-40B4-BE49-F238E27FC236}">
                <a16:creationId xmlns:a16="http://schemas.microsoft.com/office/drawing/2014/main" id="{D15C61A8-0779-4194-BCAA-4BB5EEC00B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35" r="17665"/>
          <a:stretch/>
        </p:blipFill>
        <p:spPr bwMode="auto">
          <a:xfrm>
            <a:off x="1015634" y="967301"/>
            <a:ext cx="2399251" cy="46309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1BA2D1-41F6-4BFE-85D5-7323865C8C7B}"/>
              </a:ext>
            </a:extLst>
          </p:cNvPr>
          <p:cNvSpPr txBox="1"/>
          <p:nvPr/>
        </p:nvSpPr>
        <p:spPr>
          <a:xfrm>
            <a:off x="741403" y="5710070"/>
            <a:ext cx="3013325" cy="523220"/>
          </a:xfrm>
          <a:prstGeom prst="rect">
            <a:avLst/>
          </a:prstGeom>
          <a:noFill/>
        </p:spPr>
        <p:txBody>
          <a:bodyPr wrap="none" rtlCol="0">
            <a:spAutoFit/>
          </a:bodyPr>
          <a:lstStyle/>
          <a:p>
            <a:pPr algn="ctr"/>
            <a:r>
              <a:rPr lang="lb-LU" sz="1400" dirty="0">
                <a:latin typeface="Calibri" panose="020F0502020204030204" pitchFamily="34" charset="0"/>
                <a:ea typeface="Calibri" panose="020F0502020204030204" pitchFamily="34" charset="0"/>
                <a:cs typeface="Times New Roman" panose="02020603050405020304" pitchFamily="18" charset="0"/>
              </a:rPr>
              <a:t>Michelangelos “David” </a:t>
            </a:r>
          </a:p>
          <a:p>
            <a:pPr algn="ctr"/>
            <a:r>
              <a:rPr lang="lb-LU" sz="1400" dirty="0">
                <a:latin typeface="Calibri" panose="020F0502020204030204" pitchFamily="34" charset="0"/>
                <a:ea typeface="Calibri" panose="020F0502020204030204" pitchFamily="34" charset="0"/>
                <a:cs typeface="Times New Roman" panose="02020603050405020304" pitchFamily="18" charset="0"/>
              </a:rPr>
              <a:t>in der Galleria dell' Accademia, Florenz</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9E84538-FD7D-4F3D-B290-CD4AAC5B4CDD}"/>
              </a:ext>
            </a:extLst>
          </p:cNvPr>
          <p:cNvSpPr txBox="1"/>
          <p:nvPr/>
        </p:nvSpPr>
        <p:spPr>
          <a:xfrm>
            <a:off x="5263978" y="2397685"/>
            <a:ext cx="2270430" cy="369332"/>
          </a:xfrm>
          <a:prstGeom prst="rect">
            <a:avLst/>
          </a:prstGeom>
          <a:noFill/>
        </p:spPr>
        <p:txBody>
          <a:bodyPr wrap="none" rtlCol="0">
            <a:spAutoFit/>
          </a:bodyPr>
          <a:lstStyle/>
          <a:p>
            <a:r>
              <a:rPr lang="en-GB" dirty="0" err="1">
                <a:solidFill>
                  <a:srgbClr val="FF0000"/>
                </a:solidFill>
              </a:rPr>
              <a:t>Woraus</a:t>
            </a:r>
            <a:r>
              <a:rPr lang="en-GB" dirty="0">
                <a:solidFill>
                  <a:srgbClr val="FF0000"/>
                </a:solidFill>
              </a:rPr>
              <a:t> </a:t>
            </a:r>
            <a:r>
              <a:rPr lang="en-GB" dirty="0" err="1">
                <a:solidFill>
                  <a:srgbClr val="FF0000"/>
                </a:solidFill>
              </a:rPr>
              <a:t>etwas</a:t>
            </a:r>
            <a:r>
              <a:rPr lang="en-GB" dirty="0">
                <a:solidFill>
                  <a:srgbClr val="FF0000"/>
                </a:solidFill>
              </a:rPr>
              <a:t> </a:t>
            </a:r>
            <a:r>
              <a:rPr lang="en-GB" dirty="0" err="1">
                <a:solidFill>
                  <a:srgbClr val="FF0000"/>
                </a:solidFill>
              </a:rPr>
              <a:t>ensteht</a:t>
            </a:r>
            <a:endParaRPr lang="en-GB" dirty="0">
              <a:solidFill>
                <a:srgbClr val="FF0000"/>
              </a:solidFill>
            </a:endParaRPr>
          </a:p>
        </p:txBody>
      </p:sp>
      <p:sp>
        <p:nvSpPr>
          <p:cNvPr id="19" name="TextBox 18">
            <a:extLst>
              <a:ext uri="{FF2B5EF4-FFF2-40B4-BE49-F238E27FC236}">
                <a16:creationId xmlns:a16="http://schemas.microsoft.com/office/drawing/2014/main" id="{7E01EF35-5663-41E7-86D9-FCBF49331273}"/>
              </a:ext>
            </a:extLst>
          </p:cNvPr>
          <p:cNvSpPr txBox="1"/>
          <p:nvPr/>
        </p:nvSpPr>
        <p:spPr>
          <a:xfrm>
            <a:off x="4128763" y="2928076"/>
            <a:ext cx="2014398" cy="369332"/>
          </a:xfrm>
          <a:prstGeom prst="rect">
            <a:avLst/>
          </a:prstGeom>
          <a:noFill/>
        </p:spPr>
        <p:txBody>
          <a:bodyPr wrap="none" rtlCol="0">
            <a:spAutoFit/>
          </a:bodyPr>
          <a:lstStyle/>
          <a:p>
            <a:r>
              <a:rPr lang="en-GB" dirty="0">
                <a:solidFill>
                  <a:srgbClr val="FF0000"/>
                </a:solidFill>
              </a:rPr>
              <a:t>Der (</a:t>
            </a:r>
            <a:r>
              <a:rPr lang="en-GB" dirty="0" err="1">
                <a:solidFill>
                  <a:srgbClr val="FF0000"/>
                </a:solidFill>
              </a:rPr>
              <a:t>Marmor</a:t>
            </a:r>
            <a:r>
              <a:rPr lang="en-GB" dirty="0">
                <a:solidFill>
                  <a:srgbClr val="FF0000"/>
                </a:solidFill>
              </a:rPr>
              <a:t>) Stein</a:t>
            </a:r>
          </a:p>
        </p:txBody>
      </p:sp>
      <p:sp>
        <p:nvSpPr>
          <p:cNvPr id="20" name="TextBox 19">
            <a:extLst>
              <a:ext uri="{FF2B5EF4-FFF2-40B4-BE49-F238E27FC236}">
                <a16:creationId xmlns:a16="http://schemas.microsoft.com/office/drawing/2014/main" id="{5D488942-C986-422F-8683-34D380FB079D}"/>
              </a:ext>
            </a:extLst>
          </p:cNvPr>
          <p:cNvSpPr txBox="1"/>
          <p:nvPr/>
        </p:nvSpPr>
        <p:spPr>
          <a:xfrm>
            <a:off x="4878407" y="3513291"/>
            <a:ext cx="2270430" cy="369332"/>
          </a:xfrm>
          <a:prstGeom prst="rect">
            <a:avLst/>
          </a:prstGeom>
          <a:noFill/>
        </p:spPr>
        <p:txBody>
          <a:bodyPr wrap="none" rtlCol="0">
            <a:spAutoFit/>
          </a:bodyPr>
          <a:lstStyle/>
          <a:p>
            <a:r>
              <a:rPr lang="en-GB" dirty="0" err="1">
                <a:solidFill>
                  <a:srgbClr val="FF0000"/>
                </a:solidFill>
              </a:rPr>
              <a:t>Woraus</a:t>
            </a:r>
            <a:r>
              <a:rPr lang="en-GB" dirty="0">
                <a:solidFill>
                  <a:srgbClr val="FF0000"/>
                </a:solidFill>
              </a:rPr>
              <a:t> </a:t>
            </a:r>
            <a:r>
              <a:rPr lang="en-GB" dirty="0" err="1">
                <a:solidFill>
                  <a:srgbClr val="FF0000"/>
                </a:solidFill>
              </a:rPr>
              <a:t>etwas</a:t>
            </a:r>
            <a:r>
              <a:rPr lang="en-GB" dirty="0">
                <a:solidFill>
                  <a:srgbClr val="FF0000"/>
                </a:solidFill>
              </a:rPr>
              <a:t> </a:t>
            </a:r>
            <a:r>
              <a:rPr lang="en-GB" dirty="0" err="1">
                <a:solidFill>
                  <a:srgbClr val="FF0000"/>
                </a:solidFill>
              </a:rPr>
              <a:t>ensteht</a:t>
            </a:r>
            <a:endParaRPr lang="en-GB" dirty="0">
              <a:solidFill>
                <a:srgbClr val="FF0000"/>
              </a:solidFill>
            </a:endParaRPr>
          </a:p>
        </p:txBody>
      </p:sp>
      <p:sp>
        <p:nvSpPr>
          <p:cNvPr id="21" name="TextBox 20">
            <a:extLst>
              <a:ext uri="{FF2B5EF4-FFF2-40B4-BE49-F238E27FC236}">
                <a16:creationId xmlns:a16="http://schemas.microsoft.com/office/drawing/2014/main" id="{5C46864C-9B08-458A-B377-96D7875977D5}"/>
              </a:ext>
            </a:extLst>
          </p:cNvPr>
          <p:cNvSpPr txBox="1"/>
          <p:nvPr/>
        </p:nvSpPr>
        <p:spPr>
          <a:xfrm>
            <a:off x="4075218" y="4064356"/>
            <a:ext cx="1319592" cy="369332"/>
          </a:xfrm>
          <a:prstGeom prst="rect">
            <a:avLst/>
          </a:prstGeom>
          <a:noFill/>
        </p:spPr>
        <p:txBody>
          <a:bodyPr wrap="none" rtlCol="0">
            <a:spAutoFit/>
          </a:bodyPr>
          <a:lstStyle/>
          <a:p>
            <a:r>
              <a:rPr lang="en-GB" dirty="0">
                <a:solidFill>
                  <a:srgbClr val="FF0000"/>
                </a:solidFill>
              </a:rPr>
              <a:t>Der Mensch</a:t>
            </a:r>
          </a:p>
        </p:txBody>
      </p:sp>
      <p:sp>
        <p:nvSpPr>
          <p:cNvPr id="23" name="TextBox 22">
            <a:extLst>
              <a:ext uri="{FF2B5EF4-FFF2-40B4-BE49-F238E27FC236}">
                <a16:creationId xmlns:a16="http://schemas.microsoft.com/office/drawing/2014/main" id="{66F5A1D4-91AC-46DC-8008-0D9B31EEF423}"/>
              </a:ext>
            </a:extLst>
          </p:cNvPr>
          <p:cNvSpPr txBox="1"/>
          <p:nvPr/>
        </p:nvSpPr>
        <p:spPr>
          <a:xfrm>
            <a:off x="8910829" y="4587458"/>
            <a:ext cx="966931" cy="369332"/>
          </a:xfrm>
          <a:prstGeom prst="rect">
            <a:avLst/>
          </a:prstGeom>
          <a:noFill/>
        </p:spPr>
        <p:txBody>
          <a:bodyPr wrap="none" rtlCol="0">
            <a:spAutoFit/>
          </a:bodyPr>
          <a:lstStyle/>
          <a:p>
            <a:r>
              <a:rPr lang="en-GB" dirty="0" err="1">
                <a:solidFill>
                  <a:srgbClr val="FF0000"/>
                </a:solidFill>
              </a:rPr>
              <a:t>Urheber</a:t>
            </a:r>
            <a:endParaRPr lang="en-GB" dirty="0">
              <a:solidFill>
                <a:srgbClr val="FF0000"/>
              </a:solidFill>
            </a:endParaRPr>
          </a:p>
        </p:txBody>
      </p:sp>
      <p:sp>
        <p:nvSpPr>
          <p:cNvPr id="24" name="TextBox 23">
            <a:extLst>
              <a:ext uri="{FF2B5EF4-FFF2-40B4-BE49-F238E27FC236}">
                <a16:creationId xmlns:a16="http://schemas.microsoft.com/office/drawing/2014/main" id="{ACE201B5-1D99-4D79-868C-A078AFD4EEB8}"/>
              </a:ext>
            </a:extLst>
          </p:cNvPr>
          <p:cNvSpPr txBox="1"/>
          <p:nvPr/>
        </p:nvSpPr>
        <p:spPr>
          <a:xfrm>
            <a:off x="4075218" y="5138396"/>
            <a:ext cx="2796215" cy="369332"/>
          </a:xfrm>
          <a:prstGeom prst="rect">
            <a:avLst/>
          </a:prstGeom>
          <a:noFill/>
        </p:spPr>
        <p:txBody>
          <a:bodyPr wrap="none" rtlCol="0">
            <a:spAutoFit/>
          </a:bodyPr>
          <a:lstStyle/>
          <a:p>
            <a:r>
              <a:rPr lang="en-GB" dirty="0">
                <a:solidFill>
                  <a:srgbClr val="FF0000"/>
                </a:solidFill>
              </a:rPr>
              <a:t>Der </a:t>
            </a:r>
            <a:r>
              <a:rPr lang="en-GB" dirty="0" err="1">
                <a:solidFill>
                  <a:srgbClr val="FF0000"/>
                </a:solidFill>
              </a:rPr>
              <a:t>Bildhauer</a:t>
            </a:r>
            <a:r>
              <a:rPr lang="en-GB" dirty="0">
                <a:solidFill>
                  <a:srgbClr val="FF0000"/>
                </a:solidFill>
              </a:rPr>
              <a:t> </a:t>
            </a:r>
            <a:r>
              <a:rPr lang="en-GB" dirty="0" err="1">
                <a:solidFill>
                  <a:srgbClr val="FF0000"/>
                </a:solidFill>
              </a:rPr>
              <a:t>oder</a:t>
            </a:r>
            <a:r>
              <a:rPr lang="en-GB" dirty="0">
                <a:solidFill>
                  <a:srgbClr val="FF0000"/>
                </a:solidFill>
              </a:rPr>
              <a:t> </a:t>
            </a:r>
            <a:r>
              <a:rPr lang="en-GB" dirty="0" err="1">
                <a:solidFill>
                  <a:srgbClr val="FF0000"/>
                </a:solidFill>
              </a:rPr>
              <a:t>Künstler</a:t>
            </a:r>
            <a:endParaRPr lang="en-GB" dirty="0">
              <a:solidFill>
                <a:srgbClr val="FF0000"/>
              </a:solidFill>
            </a:endParaRPr>
          </a:p>
        </p:txBody>
      </p:sp>
      <p:sp>
        <p:nvSpPr>
          <p:cNvPr id="25" name="TextBox 24">
            <a:extLst>
              <a:ext uri="{FF2B5EF4-FFF2-40B4-BE49-F238E27FC236}">
                <a16:creationId xmlns:a16="http://schemas.microsoft.com/office/drawing/2014/main" id="{9A4C099C-5A95-408A-87FD-6E5F056664C7}"/>
              </a:ext>
            </a:extLst>
          </p:cNvPr>
          <p:cNvSpPr txBox="1"/>
          <p:nvPr/>
        </p:nvSpPr>
        <p:spPr>
          <a:xfrm>
            <a:off x="4878407" y="5681482"/>
            <a:ext cx="2830455" cy="369332"/>
          </a:xfrm>
          <a:prstGeom prst="rect">
            <a:avLst/>
          </a:prstGeom>
          <a:noFill/>
        </p:spPr>
        <p:txBody>
          <a:bodyPr wrap="none" rtlCol="0">
            <a:spAutoFit/>
          </a:bodyPr>
          <a:lstStyle/>
          <a:p>
            <a:r>
              <a:rPr lang="en-GB" dirty="0">
                <a:solidFill>
                  <a:srgbClr val="FF0000"/>
                </a:solidFill>
              </a:rPr>
              <a:t>Das </a:t>
            </a:r>
            <a:r>
              <a:rPr lang="en-GB" dirty="0" err="1">
                <a:solidFill>
                  <a:srgbClr val="FF0000"/>
                </a:solidFill>
              </a:rPr>
              <a:t>Ziel</a:t>
            </a:r>
            <a:r>
              <a:rPr lang="en-GB" dirty="0">
                <a:solidFill>
                  <a:srgbClr val="FF0000"/>
                </a:solidFill>
              </a:rPr>
              <a:t>, </a:t>
            </a:r>
            <a:r>
              <a:rPr lang="en-GB" dirty="0" err="1">
                <a:solidFill>
                  <a:srgbClr val="FF0000"/>
                </a:solidFill>
              </a:rPr>
              <a:t>d.h.</a:t>
            </a:r>
            <a:r>
              <a:rPr lang="en-GB" dirty="0">
                <a:solidFill>
                  <a:srgbClr val="FF0000"/>
                </a:solidFill>
              </a:rPr>
              <a:t> das </a:t>
            </a:r>
            <a:r>
              <a:rPr lang="en-GB" dirty="0" err="1">
                <a:solidFill>
                  <a:srgbClr val="FF0000"/>
                </a:solidFill>
              </a:rPr>
              <a:t>Weswegen</a:t>
            </a:r>
            <a:endParaRPr lang="en-GB" dirty="0">
              <a:solidFill>
                <a:srgbClr val="FF0000"/>
              </a:solidFill>
            </a:endParaRPr>
          </a:p>
        </p:txBody>
      </p:sp>
      <p:sp>
        <p:nvSpPr>
          <p:cNvPr id="27" name="TextBox 26">
            <a:extLst>
              <a:ext uri="{FF2B5EF4-FFF2-40B4-BE49-F238E27FC236}">
                <a16:creationId xmlns:a16="http://schemas.microsoft.com/office/drawing/2014/main" id="{A27FF725-16B9-4AC9-B560-C26AB783D010}"/>
              </a:ext>
            </a:extLst>
          </p:cNvPr>
          <p:cNvSpPr txBox="1"/>
          <p:nvPr/>
        </p:nvSpPr>
        <p:spPr>
          <a:xfrm>
            <a:off x="4128763" y="6232547"/>
            <a:ext cx="2680606" cy="369332"/>
          </a:xfrm>
          <a:prstGeom prst="rect">
            <a:avLst/>
          </a:prstGeom>
          <a:noFill/>
        </p:spPr>
        <p:txBody>
          <a:bodyPr wrap="none" rtlCol="0">
            <a:spAutoFit/>
          </a:bodyPr>
          <a:lstStyle/>
          <a:p>
            <a:r>
              <a:rPr lang="en-GB" dirty="0">
                <a:solidFill>
                  <a:srgbClr val="FF0000"/>
                </a:solidFill>
              </a:rPr>
              <a:t>Geld / </a:t>
            </a:r>
            <a:r>
              <a:rPr lang="en-GB" dirty="0" err="1">
                <a:solidFill>
                  <a:srgbClr val="FF0000"/>
                </a:solidFill>
              </a:rPr>
              <a:t>Kunstobjekt</a:t>
            </a:r>
            <a:r>
              <a:rPr lang="en-GB" dirty="0">
                <a:solidFill>
                  <a:srgbClr val="FF0000"/>
                </a:solidFill>
              </a:rPr>
              <a:t> / </a:t>
            </a:r>
            <a:r>
              <a:rPr lang="en-GB" dirty="0" err="1">
                <a:solidFill>
                  <a:srgbClr val="FF0000"/>
                </a:solidFill>
              </a:rPr>
              <a:t>Ruhm</a:t>
            </a:r>
            <a:endParaRPr lang="en-GB" dirty="0">
              <a:solidFill>
                <a:srgbClr val="FF0000"/>
              </a:solidFill>
            </a:endParaRPr>
          </a:p>
        </p:txBody>
      </p:sp>
    </p:spTree>
    <p:extLst>
      <p:ext uri="{BB962C8B-B14F-4D97-AF65-F5344CB8AC3E}">
        <p14:creationId xmlns:p14="http://schemas.microsoft.com/office/powerpoint/2010/main" val="30685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3" grpId="0"/>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545077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5.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7987ED0-1299-4F95-8219-47CE9510910E}"/>
              </a:ext>
            </a:extLst>
          </p:cNvPr>
          <p:cNvPicPr>
            <a:picLocks noChangeAspect="1"/>
          </p:cNvPicPr>
          <p:nvPr/>
        </p:nvPicPr>
        <p:blipFill rotWithShape="1">
          <a:blip r:embed="rId2"/>
          <a:srcRect l="28744"/>
          <a:stretch/>
        </p:blipFill>
        <p:spPr>
          <a:xfrm>
            <a:off x="5844744" y="1090609"/>
            <a:ext cx="4659708" cy="4027879"/>
          </a:xfrm>
          <a:prstGeom prst="rect">
            <a:avLst/>
          </a:prstGeom>
        </p:spPr>
      </p:pic>
      <p:pic>
        <p:nvPicPr>
          <p:cNvPr id="4" name="Picture 3">
            <a:extLst>
              <a:ext uri="{FF2B5EF4-FFF2-40B4-BE49-F238E27FC236}">
                <a16:creationId xmlns:a16="http://schemas.microsoft.com/office/drawing/2014/main" id="{7C48107A-9F9A-4A5F-B368-CE3410688533}"/>
              </a:ext>
            </a:extLst>
          </p:cNvPr>
          <p:cNvPicPr>
            <a:picLocks noChangeAspect="1"/>
          </p:cNvPicPr>
          <p:nvPr/>
        </p:nvPicPr>
        <p:blipFill rotWithShape="1">
          <a:blip r:embed="rId3"/>
          <a:srcRect r="71334"/>
          <a:stretch/>
        </p:blipFill>
        <p:spPr>
          <a:xfrm>
            <a:off x="3940647" y="1089645"/>
            <a:ext cx="1875224" cy="4029805"/>
          </a:xfrm>
          <a:prstGeom prst="rect">
            <a:avLst/>
          </a:prstGeom>
        </p:spPr>
      </p:pic>
      <p:sp>
        <p:nvSpPr>
          <p:cNvPr id="6" name="Right Brace 5">
            <a:extLst>
              <a:ext uri="{FF2B5EF4-FFF2-40B4-BE49-F238E27FC236}">
                <a16:creationId xmlns:a16="http://schemas.microsoft.com/office/drawing/2014/main" id="{9F817C96-9447-440D-B950-A151BB7FB9FC}"/>
              </a:ext>
            </a:extLst>
          </p:cNvPr>
          <p:cNvSpPr/>
          <p:nvPr/>
        </p:nvSpPr>
        <p:spPr>
          <a:xfrm rot="5400000">
            <a:off x="8110176" y="3120535"/>
            <a:ext cx="128844" cy="445049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2699EFCE-4414-48A6-85A1-068047A1F2A9}"/>
              </a:ext>
            </a:extLst>
          </p:cNvPr>
          <p:cNvSpPr txBox="1"/>
          <p:nvPr/>
        </p:nvSpPr>
        <p:spPr>
          <a:xfrm>
            <a:off x="7319320" y="5505471"/>
            <a:ext cx="1877245" cy="369332"/>
          </a:xfrm>
          <a:prstGeom prst="rect">
            <a:avLst/>
          </a:prstGeom>
          <a:noFill/>
        </p:spPr>
        <p:txBody>
          <a:bodyPr wrap="none" rtlCol="0">
            <a:spAutoFit/>
          </a:bodyPr>
          <a:lstStyle/>
          <a:p>
            <a:r>
              <a:rPr lang="en-GB" dirty="0" err="1"/>
              <a:t>Jede</a:t>
            </a:r>
            <a:r>
              <a:rPr lang="en-GB" dirty="0"/>
              <a:t> </a:t>
            </a:r>
            <a:r>
              <a:rPr lang="en-GB" dirty="0" err="1"/>
              <a:t>Veränderung</a:t>
            </a:r>
            <a:endParaRPr lang="en-GB" dirty="0"/>
          </a:p>
        </p:txBody>
      </p:sp>
      <p:sp>
        <p:nvSpPr>
          <p:cNvPr id="30" name="Right Brace 29">
            <a:extLst>
              <a:ext uri="{FF2B5EF4-FFF2-40B4-BE49-F238E27FC236}">
                <a16:creationId xmlns:a16="http://schemas.microsoft.com/office/drawing/2014/main" id="{6113AEF4-E228-4F37-8781-2813EBFB828B}"/>
              </a:ext>
            </a:extLst>
          </p:cNvPr>
          <p:cNvSpPr/>
          <p:nvPr/>
        </p:nvSpPr>
        <p:spPr>
          <a:xfrm rot="5400000">
            <a:off x="4806200" y="4485614"/>
            <a:ext cx="128844" cy="170935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a:extLst>
              <a:ext uri="{FF2B5EF4-FFF2-40B4-BE49-F238E27FC236}">
                <a16:creationId xmlns:a16="http://schemas.microsoft.com/office/drawing/2014/main" id="{F82159F9-0723-420F-8007-4280AF364247}"/>
              </a:ext>
            </a:extLst>
          </p:cNvPr>
          <p:cNvSpPr txBox="1"/>
          <p:nvPr/>
        </p:nvSpPr>
        <p:spPr>
          <a:xfrm>
            <a:off x="3985867" y="5499102"/>
            <a:ext cx="1784784" cy="369332"/>
          </a:xfrm>
          <a:prstGeom prst="rect">
            <a:avLst/>
          </a:prstGeom>
          <a:noFill/>
        </p:spPr>
        <p:txBody>
          <a:bodyPr wrap="none" rtlCol="0">
            <a:spAutoFit/>
          </a:bodyPr>
          <a:lstStyle/>
          <a:p>
            <a:r>
              <a:rPr lang="en-GB" dirty="0"/>
              <a:t>Hat </a:t>
            </a:r>
            <a:r>
              <a:rPr lang="en-GB" dirty="0" err="1"/>
              <a:t>eine</a:t>
            </a:r>
            <a:r>
              <a:rPr lang="en-GB" dirty="0"/>
              <a:t> </a:t>
            </a:r>
            <a:r>
              <a:rPr lang="en-GB" dirty="0" err="1"/>
              <a:t>Ursache</a:t>
            </a:r>
            <a:endParaRPr lang="en-GB" dirty="0"/>
          </a:p>
        </p:txBody>
      </p:sp>
      <p:sp>
        <p:nvSpPr>
          <p:cNvPr id="32" name="Right Brace 31">
            <a:extLst>
              <a:ext uri="{FF2B5EF4-FFF2-40B4-BE49-F238E27FC236}">
                <a16:creationId xmlns:a16="http://schemas.microsoft.com/office/drawing/2014/main" id="{FFF482FE-A7B1-4A4F-89FC-30D6A58BD028}"/>
              </a:ext>
            </a:extLst>
          </p:cNvPr>
          <p:cNvSpPr/>
          <p:nvPr/>
        </p:nvSpPr>
        <p:spPr>
          <a:xfrm rot="5400000">
            <a:off x="2633682" y="4485615"/>
            <a:ext cx="128844" cy="170935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CF16E54C-781F-48DA-AC7C-D2197E9AB6AC}"/>
              </a:ext>
            </a:extLst>
          </p:cNvPr>
          <p:cNvSpPr txBox="1"/>
          <p:nvPr/>
        </p:nvSpPr>
        <p:spPr>
          <a:xfrm>
            <a:off x="2114193" y="1756089"/>
            <a:ext cx="1367682" cy="3154710"/>
          </a:xfrm>
          <a:prstGeom prst="rect">
            <a:avLst/>
          </a:prstGeom>
          <a:noFill/>
        </p:spPr>
        <p:txBody>
          <a:bodyPr wrap="none" rtlCol="0">
            <a:spAutoFit/>
          </a:bodyPr>
          <a:lstStyle/>
          <a:p>
            <a:r>
              <a:rPr lang="en-GB" sz="19900" dirty="0"/>
              <a:t>?</a:t>
            </a:r>
          </a:p>
        </p:txBody>
      </p:sp>
      <p:sp>
        <p:nvSpPr>
          <p:cNvPr id="33" name="TextBox 32">
            <a:extLst>
              <a:ext uri="{FF2B5EF4-FFF2-40B4-BE49-F238E27FC236}">
                <a16:creationId xmlns:a16="http://schemas.microsoft.com/office/drawing/2014/main" id="{BBD41366-3D54-45B3-9B04-C18AF0AAF7EA}"/>
              </a:ext>
            </a:extLst>
          </p:cNvPr>
          <p:cNvSpPr txBox="1"/>
          <p:nvPr/>
        </p:nvSpPr>
        <p:spPr>
          <a:xfrm>
            <a:off x="1800366" y="5487789"/>
            <a:ext cx="1840697" cy="646331"/>
          </a:xfrm>
          <a:prstGeom prst="rect">
            <a:avLst/>
          </a:prstGeom>
          <a:noFill/>
        </p:spPr>
        <p:txBody>
          <a:bodyPr wrap="none" rtlCol="0">
            <a:spAutoFit/>
          </a:bodyPr>
          <a:lstStyle/>
          <a:p>
            <a:pPr algn="ctr"/>
            <a:r>
              <a:rPr lang="en-GB" dirty="0" err="1"/>
              <a:t>Doch</a:t>
            </a:r>
            <a:r>
              <a:rPr lang="en-GB" dirty="0"/>
              <a:t> was hat die </a:t>
            </a:r>
          </a:p>
          <a:p>
            <a:pPr algn="ctr"/>
            <a:r>
              <a:rPr lang="en-GB" dirty="0" err="1"/>
              <a:t>Ursache</a:t>
            </a:r>
            <a:r>
              <a:rPr lang="en-GB" dirty="0"/>
              <a:t> </a:t>
            </a:r>
            <a:r>
              <a:rPr lang="en-GB" dirty="0" err="1"/>
              <a:t>bewegt</a:t>
            </a:r>
            <a:r>
              <a:rPr lang="en-GB" dirty="0"/>
              <a:t>?</a:t>
            </a:r>
          </a:p>
        </p:txBody>
      </p:sp>
    </p:spTree>
    <p:extLst>
      <p:ext uri="{BB962C8B-B14F-4D97-AF65-F5344CB8AC3E}">
        <p14:creationId xmlns:p14="http://schemas.microsoft.com/office/powerpoint/2010/main" val="26731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0" grpId="0" animBg="1"/>
      <p:bldP spid="31" grpId="0"/>
      <p:bldP spid="32" grpId="0" animBg="1"/>
      <p:bldP spid="14"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545077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5.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D6773B1-0954-4477-89FC-B70EF8D9FA15}"/>
              </a:ext>
            </a:extLst>
          </p:cNvPr>
          <p:cNvSpPr/>
          <p:nvPr/>
        </p:nvSpPr>
        <p:spPr>
          <a:xfrm>
            <a:off x="1346946" y="1166294"/>
            <a:ext cx="10363141" cy="2594878"/>
          </a:xfrm>
          <a:prstGeom prst="rect">
            <a:avLst/>
          </a:prstGeom>
        </p:spPr>
        <p:txBody>
          <a:bodyPr wrap="square">
            <a:spAutoFit/>
          </a:bodyPr>
          <a:lstStyle/>
          <a:p>
            <a:pPr lvl="0" algn="just">
              <a:lnSpc>
                <a:spcPct val="115000"/>
              </a:lnSpc>
              <a:spcAft>
                <a:spcPts val="1000"/>
              </a:spcAft>
            </a:pPr>
            <a:r>
              <a:rPr lang="lb-LU" sz="1400" b="1" dirty="0">
                <a:latin typeface="Calibri" panose="020F0502020204030204" pitchFamily="34" charset="0"/>
                <a:ea typeface="Calibri" panose="020F0502020204030204" pitchFamily="34" charset="0"/>
                <a:cs typeface="Times New Roman" panose="02020603050405020304" pitchFamily="18" charset="0"/>
              </a:rPr>
              <a:t>Modernes Kausalitätsprinzip</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lb-LU" sz="1400" dirty="0">
                <a:latin typeface="Calibri" panose="020F0502020204030204" pitchFamily="34" charset="0"/>
                <a:ea typeface="Calibri" panose="020F0502020204030204" pitchFamily="34" charset="0"/>
                <a:cs typeface="Times New Roman" panose="02020603050405020304" pitchFamily="18" charset="0"/>
              </a:rPr>
              <a:t>Die “___________________________” des Aristoteles entspricht der heutigen Auffassung des Kausalitätsprinzips: Jede Wirkung (__________) hat eine ihr vorausgehende Ursache (__________). Jede Ursache ist gleichzeitig auch das Resultat einer ihr vorausgehenden Wirkung. Jede Reaktion verursacht wiederum eine Aktion. </a:t>
            </a:r>
            <a:r>
              <a:rPr lang="lb-LU" sz="1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lb-LU" sz="1400" dirty="0">
                <a:latin typeface="Calibri" panose="020F0502020204030204" pitchFamily="34" charset="0"/>
                <a:ea typeface="Calibri" panose="020F0502020204030204" pitchFamily="34" charset="0"/>
                <a:cs typeface="Times New Roman" panose="02020603050405020304" pitchFamily="18" charset="0"/>
              </a:rPr>
              <a:t> Kausalkette</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lb-LU" sz="1400" b="1" dirty="0">
                <a:latin typeface="Calibri" panose="020F0502020204030204" pitchFamily="34" charset="0"/>
                <a:ea typeface="Calibri" panose="020F0502020204030204" pitchFamily="34" charset="0"/>
                <a:cs typeface="Times New Roman" panose="02020603050405020304" pitchFamily="18" charset="0"/>
              </a:rPr>
              <a:t>Beispiel für eine Kausalkette:</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lb-LU" sz="1400" dirty="0">
                <a:latin typeface="Calibri" panose="020F0502020204030204" pitchFamily="34" charset="0"/>
                <a:ea typeface="Calibri" panose="020F0502020204030204" pitchFamily="34" charset="0"/>
                <a:cs typeface="Times New Roman" panose="02020603050405020304" pitchFamily="18" charset="0"/>
              </a:rPr>
              <a:t>...___________________ </a:t>
            </a:r>
            <a:r>
              <a:rPr lang="lb-LU" sz="1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lb-LU" sz="1400" dirty="0">
                <a:latin typeface="Calibri" panose="020F0502020204030204" pitchFamily="34" charset="0"/>
                <a:ea typeface="Calibri" panose="020F0502020204030204" pitchFamily="34" charset="0"/>
                <a:cs typeface="Times New Roman" panose="02020603050405020304" pitchFamily="18" charset="0"/>
              </a:rPr>
              <a:t> ___________________ </a:t>
            </a:r>
            <a:r>
              <a:rPr lang="lb-LU" sz="1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lb-LU" sz="1400" dirty="0">
                <a:latin typeface="Calibri" panose="020F0502020204030204" pitchFamily="34" charset="0"/>
                <a:ea typeface="Calibri" panose="020F0502020204030204" pitchFamily="34" charset="0"/>
                <a:cs typeface="Times New Roman" panose="02020603050405020304" pitchFamily="18" charset="0"/>
              </a:rPr>
              <a:t> __________________ </a:t>
            </a:r>
            <a:r>
              <a:rPr lang="lb-LU" sz="1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lb-LU" sz="1400" dirty="0">
                <a:latin typeface="Calibri" panose="020F0502020204030204" pitchFamily="34" charset="0"/>
                <a:ea typeface="Calibri" panose="020F0502020204030204" pitchFamily="34" charset="0"/>
                <a:cs typeface="Times New Roman" panose="02020603050405020304" pitchFamily="18" charset="0"/>
              </a:rPr>
              <a:t> ___________________...</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lb-LU" sz="1400" dirty="0">
                <a:latin typeface="Calibri" panose="020F0502020204030204" pitchFamily="34" charset="0"/>
                <a:ea typeface="Calibri" panose="020F0502020204030204" pitchFamily="34" charset="0"/>
                <a:cs typeface="Times New Roman" panose="02020603050405020304" pitchFamily="18" charset="0"/>
              </a:rPr>
              <a:t>                 (Ursache)                               (Wirkung)                              (Ursache)                               (Wirkung)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6214EAE-E10E-47A1-98B0-B1DCAD31C9FD}"/>
              </a:ext>
            </a:extLst>
          </p:cNvPr>
          <p:cNvSpPr/>
          <p:nvPr/>
        </p:nvSpPr>
        <p:spPr>
          <a:xfrm>
            <a:off x="1346945" y="4099005"/>
            <a:ext cx="10363141" cy="2253053"/>
          </a:xfrm>
          <a:prstGeom prst="rect">
            <a:avLst/>
          </a:prstGeom>
        </p:spPr>
        <p:txBody>
          <a:bodyPr wrap="square">
            <a:spAutoFit/>
          </a:bodyPr>
          <a:lstStyle/>
          <a:p>
            <a:pPr lvl="0">
              <a:lnSpc>
                <a:spcPct val="150000"/>
              </a:lnSpc>
              <a:spcAft>
                <a:spcPts val="1000"/>
              </a:spcAft>
            </a:pPr>
            <a:r>
              <a:rPr lang="lb-L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Der unbewegte Beweger als erste Ursache</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lb-L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 Prämisse:</a:t>
            </a:r>
            <a:r>
              <a:rPr lang="lb-LU"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Es muss eine Bewegung geben, die alles andere in Bewegung setzt, selbst aber nicht bewegt wird. Mit anderen Worten, eine erste Ursache, ___________________________________, ohne dass sie das Resultat einer vorausgehenden Wirkung ist. </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1000"/>
              </a:spcAft>
            </a:pPr>
            <a:r>
              <a:rPr lang="lb-L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b. Eine gegenteilige Begründung führt zu abstrusen Resultaten: </a:t>
            </a:r>
            <a:r>
              <a:rPr lang="lb-LU"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Wenn jede Wirkung eine ihr vorausgehende Ursache hätte und jede Ursache wiederum das Resultat einer ihr vorausgehenden Wirkung wäre, dann hätte nichts einen ______________ und es gäbe keine _______________ in der Welt. </a:t>
            </a:r>
            <a:r>
              <a:rPr lang="lb-L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lb-L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lb-LU"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infiniter Regress</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530370A-C0D0-425D-80FC-616265CBC58B}"/>
              </a:ext>
            </a:extLst>
          </p:cNvPr>
          <p:cNvSpPr txBox="1"/>
          <p:nvPr/>
        </p:nvSpPr>
        <p:spPr>
          <a:xfrm>
            <a:off x="2380735" y="1458098"/>
            <a:ext cx="1357551" cy="369332"/>
          </a:xfrm>
          <a:prstGeom prst="rect">
            <a:avLst/>
          </a:prstGeom>
          <a:noFill/>
        </p:spPr>
        <p:txBody>
          <a:bodyPr wrap="none" rtlCol="0">
            <a:spAutoFit/>
          </a:bodyPr>
          <a:lstStyle/>
          <a:p>
            <a:r>
              <a:rPr lang="en-GB" dirty="0" err="1">
                <a:solidFill>
                  <a:srgbClr val="FF0000"/>
                </a:solidFill>
              </a:rPr>
              <a:t>Wirkursache</a:t>
            </a:r>
            <a:endParaRPr lang="en-GB" dirty="0">
              <a:solidFill>
                <a:srgbClr val="FF0000"/>
              </a:solidFill>
            </a:endParaRPr>
          </a:p>
        </p:txBody>
      </p:sp>
      <p:sp>
        <p:nvSpPr>
          <p:cNvPr id="30" name="TextBox 29">
            <a:extLst>
              <a:ext uri="{FF2B5EF4-FFF2-40B4-BE49-F238E27FC236}">
                <a16:creationId xmlns:a16="http://schemas.microsoft.com/office/drawing/2014/main" id="{6F6E8CEA-48D8-4F33-B759-681DD091CD17}"/>
              </a:ext>
            </a:extLst>
          </p:cNvPr>
          <p:cNvSpPr txBox="1"/>
          <p:nvPr/>
        </p:nvSpPr>
        <p:spPr>
          <a:xfrm>
            <a:off x="1442960" y="1758059"/>
            <a:ext cx="1008225" cy="369332"/>
          </a:xfrm>
          <a:prstGeom prst="rect">
            <a:avLst/>
          </a:prstGeom>
          <a:noFill/>
        </p:spPr>
        <p:txBody>
          <a:bodyPr wrap="none" rtlCol="0">
            <a:spAutoFit/>
          </a:bodyPr>
          <a:lstStyle/>
          <a:p>
            <a:r>
              <a:rPr lang="en-GB" dirty="0" err="1">
                <a:solidFill>
                  <a:srgbClr val="FF0000"/>
                </a:solidFill>
              </a:rPr>
              <a:t>Reaktion</a:t>
            </a:r>
            <a:endParaRPr lang="en-GB" dirty="0">
              <a:solidFill>
                <a:srgbClr val="FF0000"/>
              </a:solidFill>
            </a:endParaRPr>
          </a:p>
        </p:txBody>
      </p:sp>
      <p:sp>
        <p:nvSpPr>
          <p:cNvPr id="31" name="TextBox 30">
            <a:extLst>
              <a:ext uri="{FF2B5EF4-FFF2-40B4-BE49-F238E27FC236}">
                <a16:creationId xmlns:a16="http://schemas.microsoft.com/office/drawing/2014/main" id="{0920FE30-A27B-477A-9D3F-4E09581DD95B}"/>
              </a:ext>
            </a:extLst>
          </p:cNvPr>
          <p:cNvSpPr txBox="1"/>
          <p:nvPr/>
        </p:nvSpPr>
        <p:spPr>
          <a:xfrm>
            <a:off x="5221404" y="1746049"/>
            <a:ext cx="794256" cy="369332"/>
          </a:xfrm>
          <a:prstGeom prst="rect">
            <a:avLst/>
          </a:prstGeom>
          <a:noFill/>
        </p:spPr>
        <p:txBody>
          <a:bodyPr wrap="none" rtlCol="0">
            <a:spAutoFit/>
          </a:bodyPr>
          <a:lstStyle/>
          <a:p>
            <a:r>
              <a:rPr lang="en-GB" dirty="0" err="1">
                <a:solidFill>
                  <a:srgbClr val="FF0000"/>
                </a:solidFill>
              </a:rPr>
              <a:t>Aktion</a:t>
            </a:r>
            <a:endParaRPr lang="en-GB" dirty="0">
              <a:solidFill>
                <a:srgbClr val="FF0000"/>
              </a:solidFill>
            </a:endParaRPr>
          </a:p>
        </p:txBody>
      </p:sp>
      <p:sp>
        <p:nvSpPr>
          <p:cNvPr id="32" name="TextBox 31">
            <a:extLst>
              <a:ext uri="{FF2B5EF4-FFF2-40B4-BE49-F238E27FC236}">
                <a16:creationId xmlns:a16="http://schemas.microsoft.com/office/drawing/2014/main" id="{3E3574E9-DE74-4832-BDA9-2C410C5C7C52}"/>
              </a:ext>
            </a:extLst>
          </p:cNvPr>
          <p:cNvSpPr txBox="1"/>
          <p:nvPr/>
        </p:nvSpPr>
        <p:spPr>
          <a:xfrm>
            <a:off x="2945027" y="2990976"/>
            <a:ext cx="1251753" cy="369332"/>
          </a:xfrm>
          <a:prstGeom prst="rect">
            <a:avLst/>
          </a:prstGeom>
          <a:noFill/>
        </p:spPr>
        <p:txBody>
          <a:bodyPr wrap="none" rtlCol="0">
            <a:spAutoFit/>
          </a:bodyPr>
          <a:lstStyle/>
          <a:p>
            <a:r>
              <a:rPr lang="en-GB" dirty="0" err="1">
                <a:solidFill>
                  <a:srgbClr val="FF0000"/>
                </a:solidFill>
              </a:rPr>
              <a:t>verschlafen</a:t>
            </a:r>
            <a:endParaRPr lang="en-GB" dirty="0">
              <a:solidFill>
                <a:srgbClr val="FF0000"/>
              </a:solidFill>
            </a:endParaRPr>
          </a:p>
        </p:txBody>
      </p:sp>
      <p:sp>
        <p:nvSpPr>
          <p:cNvPr id="33" name="TextBox 32">
            <a:extLst>
              <a:ext uri="{FF2B5EF4-FFF2-40B4-BE49-F238E27FC236}">
                <a16:creationId xmlns:a16="http://schemas.microsoft.com/office/drawing/2014/main" id="{5A92C2E6-F48D-4465-B4AB-208B5553FAEA}"/>
              </a:ext>
            </a:extLst>
          </p:cNvPr>
          <p:cNvSpPr txBox="1"/>
          <p:nvPr/>
        </p:nvSpPr>
        <p:spPr>
          <a:xfrm>
            <a:off x="4724308" y="2977938"/>
            <a:ext cx="1765227" cy="369332"/>
          </a:xfrm>
          <a:prstGeom prst="rect">
            <a:avLst/>
          </a:prstGeom>
          <a:noFill/>
        </p:spPr>
        <p:txBody>
          <a:bodyPr wrap="none" rtlCol="0">
            <a:spAutoFit/>
          </a:bodyPr>
          <a:lstStyle/>
          <a:p>
            <a:r>
              <a:rPr lang="en-GB" dirty="0" err="1">
                <a:solidFill>
                  <a:srgbClr val="FF0000"/>
                </a:solidFill>
              </a:rPr>
              <a:t>Prüfung</a:t>
            </a:r>
            <a:r>
              <a:rPr lang="en-GB" dirty="0">
                <a:solidFill>
                  <a:srgbClr val="FF0000"/>
                </a:solidFill>
              </a:rPr>
              <a:t> </a:t>
            </a:r>
            <a:r>
              <a:rPr lang="en-GB" dirty="0" err="1">
                <a:solidFill>
                  <a:srgbClr val="FF0000"/>
                </a:solidFill>
              </a:rPr>
              <a:t>verpasst</a:t>
            </a:r>
            <a:endParaRPr lang="en-GB" dirty="0">
              <a:solidFill>
                <a:srgbClr val="FF0000"/>
              </a:solidFill>
            </a:endParaRPr>
          </a:p>
        </p:txBody>
      </p:sp>
      <p:sp>
        <p:nvSpPr>
          <p:cNvPr id="34" name="TextBox 33">
            <a:extLst>
              <a:ext uri="{FF2B5EF4-FFF2-40B4-BE49-F238E27FC236}">
                <a16:creationId xmlns:a16="http://schemas.microsoft.com/office/drawing/2014/main" id="{99F059F7-263D-41E0-BD65-E3A289AAB1E6}"/>
              </a:ext>
            </a:extLst>
          </p:cNvPr>
          <p:cNvSpPr txBox="1"/>
          <p:nvPr/>
        </p:nvSpPr>
        <p:spPr>
          <a:xfrm>
            <a:off x="6817983" y="2977938"/>
            <a:ext cx="1577868" cy="369332"/>
          </a:xfrm>
          <a:prstGeom prst="rect">
            <a:avLst/>
          </a:prstGeom>
          <a:noFill/>
        </p:spPr>
        <p:txBody>
          <a:bodyPr wrap="none" rtlCol="0">
            <a:spAutoFit/>
          </a:bodyPr>
          <a:lstStyle/>
          <a:p>
            <a:r>
              <a:rPr lang="en-GB" dirty="0" err="1">
                <a:solidFill>
                  <a:srgbClr val="FF0000"/>
                </a:solidFill>
              </a:rPr>
              <a:t>Nachschreiben</a:t>
            </a:r>
            <a:endParaRPr lang="en-GB" dirty="0">
              <a:solidFill>
                <a:srgbClr val="FF0000"/>
              </a:solidFill>
            </a:endParaRPr>
          </a:p>
        </p:txBody>
      </p:sp>
      <p:sp>
        <p:nvSpPr>
          <p:cNvPr id="35" name="TextBox 34">
            <a:extLst>
              <a:ext uri="{FF2B5EF4-FFF2-40B4-BE49-F238E27FC236}">
                <a16:creationId xmlns:a16="http://schemas.microsoft.com/office/drawing/2014/main" id="{D8D20E24-D635-4A57-B066-3A456CA2C035}"/>
              </a:ext>
            </a:extLst>
          </p:cNvPr>
          <p:cNvSpPr txBox="1"/>
          <p:nvPr/>
        </p:nvSpPr>
        <p:spPr>
          <a:xfrm>
            <a:off x="8725042" y="2990976"/>
            <a:ext cx="1386277" cy="369332"/>
          </a:xfrm>
          <a:prstGeom prst="rect">
            <a:avLst/>
          </a:prstGeom>
          <a:noFill/>
        </p:spPr>
        <p:txBody>
          <a:bodyPr wrap="none" rtlCol="0">
            <a:spAutoFit/>
          </a:bodyPr>
          <a:lstStyle/>
          <a:p>
            <a:r>
              <a:rPr lang="en-GB" dirty="0" err="1">
                <a:solidFill>
                  <a:srgbClr val="FF0000"/>
                </a:solidFill>
              </a:rPr>
              <a:t>Ungenügend</a:t>
            </a:r>
            <a:endParaRPr lang="en-GB" dirty="0">
              <a:solidFill>
                <a:srgbClr val="FF0000"/>
              </a:solidFill>
            </a:endParaRPr>
          </a:p>
        </p:txBody>
      </p:sp>
      <p:sp>
        <p:nvSpPr>
          <p:cNvPr id="36" name="TextBox 35">
            <a:extLst>
              <a:ext uri="{FF2B5EF4-FFF2-40B4-BE49-F238E27FC236}">
                <a16:creationId xmlns:a16="http://schemas.microsoft.com/office/drawing/2014/main" id="{624D8E95-1ED9-4CFA-93B1-8C968876E542}"/>
              </a:ext>
            </a:extLst>
          </p:cNvPr>
          <p:cNvSpPr txBox="1"/>
          <p:nvPr/>
        </p:nvSpPr>
        <p:spPr>
          <a:xfrm>
            <a:off x="2824085" y="4856199"/>
            <a:ext cx="2529026" cy="369332"/>
          </a:xfrm>
          <a:prstGeom prst="rect">
            <a:avLst/>
          </a:prstGeom>
          <a:noFill/>
        </p:spPr>
        <p:txBody>
          <a:bodyPr wrap="none" rtlCol="0">
            <a:spAutoFit/>
          </a:bodyPr>
          <a:lstStyle/>
          <a:p>
            <a:r>
              <a:rPr lang="en-GB" dirty="0">
                <a:solidFill>
                  <a:srgbClr val="FF0000"/>
                </a:solidFill>
              </a:rPr>
              <a:t>die </a:t>
            </a:r>
            <a:r>
              <a:rPr lang="en-GB" dirty="0" err="1">
                <a:solidFill>
                  <a:srgbClr val="FF0000"/>
                </a:solidFill>
              </a:rPr>
              <a:t>sich</a:t>
            </a:r>
            <a:r>
              <a:rPr lang="en-GB" dirty="0">
                <a:solidFill>
                  <a:srgbClr val="FF0000"/>
                </a:solidFill>
              </a:rPr>
              <a:t> </a:t>
            </a:r>
            <a:r>
              <a:rPr lang="en-GB" dirty="0" err="1">
                <a:solidFill>
                  <a:srgbClr val="FF0000"/>
                </a:solidFill>
              </a:rPr>
              <a:t>selbst</a:t>
            </a:r>
            <a:r>
              <a:rPr lang="en-GB" dirty="0">
                <a:solidFill>
                  <a:srgbClr val="FF0000"/>
                </a:solidFill>
              </a:rPr>
              <a:t> </a:t>
            </a:r>
            <a:r>
              <a:rPr lang="en-GB" dirty="0" err="1">
                <a:solidFill>
                  <a:srgbClr val="FF0000"/>
                </a:solidFill>
              </a:rPr>
              <a:t>verursacht</a:t>
            </a:r>
            <a:endParaRPr lang="en-GB" dirty="0">
              <a:solidFill>
                <a:srgbClr val="FF0000"/>
              </a:solidFill>
            </a:endParaRPr>
          </a:p>
        </p:txBody>
      </p:sp>
      <p:sp>
        <p:nvSpPr>
          <p:cNvPr id="37" name="TextBox 36">
            <a:extLst>
              <a:ext uri="{FF2B5EF4-FFF2-40B4-BE49-F238E27FC236}">
                <a16:creationId xmlns:a16="http://schemas.microsoft.com/office/drawing/2014/main" id="{4132D236-70F3-4289-BD14-DEF398D5E2BB}"/>
              </a:ext>
            </a:extLst>
          </p:cNvPr>
          <p:cNvSpPr txBox="1"/>
          <p:nvPr/>
        </p:nvSpPr>
        <p:spPr>
          <a:xfrm>
            <a:off x="9088960" y="5639968"/>
            <a:ext cx="845681" cy="369332"/>
          </a:xfrm>
          <a:prstGeom prst="rect">
            <a:avLst/>
          </a:prstGeom>
          <a:noFill/>
        </p:spPr>
        <p:txBody>
          <a:bodyPr wrap="none" rtlCol="0">
            <a:spAutoFit/>
          </a:bodyPr>
          <a:lstStyle/>
          <a:p>
            <a:r>
              <a:rPr lang="en-GB" dirty="0" err="1">
                <a:solidFill>
                  <a:srgbClr val="FF0000"/>
                </a:solidFill>
              </a:rPr>
              <a:t>Anfang</a:t>
            </a:r>
            <a:endParaRPr lang="en-GB" dirty="0">
              <a:solidFill>
                <a:srgbClr val="FF0000"/>
              </a:solidFill>
            </a:endParaRPr>
          </a:p>
        </p:txBody>
      </p:sp>
      <p:sp>
        <p:nvSpPr>
          <p:cNvPr id="38" name="TextBox 37">
            <a:extLst>
              <a:ext uri="{FF2B5EF4-FFF2-40B4-BE49-F238E27FC236}">
                <a16:creationId xmlns:a16="http://schemas.microsoft.com/office/drawing/2014/main" id="{69300B7C-4C20-4FE1-8F69-C3DA260F0417}"/>
              </a:ext>
            </a:extLst>
          </p:cNvPr>
          <p:cNvSpPr txBox="1"/>
          <p:nvPr/>
        </p:nvSpPr>
        <p:spPr>
          <a:xfrm>
            <a:off x="1571934" y="5948997"/>
            <a:ext cx="1164101" cy="369332"/>
          </a:xfrm>
          <a:prstGeom prst="rect">
            <a:avLst/>
          </a:prstGeom>
          <a:noFill/>
        </p:spPr>
        <p:txBody>
          <a:bodyPr wrap="none" rtlCol="0">
            <a:spAutoFit/>
          </a:bodyPr>
          <a:lstStyle/>
          <a:p>
            <a:r>
              <a:rPr lang="en-GB" dirty="0" err="1">
                <a:solidFill>
                  <a:srgbClr val="FF0000"/>
                </a:solidFill>
              </a:rPr>
              <a:t>Bewegung</a:t>
            </a:r>
            <a:endParaRPr lang="en-GB" dirty="0">
              <a:solidFill>
                <a:srgbClr val="FF0000"/>
              </a:solidFill>
            </a:endParaRPr>
          </a:p>
        </p:txBody>
      </p:sp>
    </p:spTree>
    <p:extLst>
      <p:ext uri="{BB962C8B-B14F-4D97-AF65-F5344CB8AC3E}">
        <p14:creationId xmlns:p14="http://schemas.microsoft.com/office/powerpoint/2010/main" val="20957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CCA01C8-0974-4861-B02B-25BAE16B06D0}"/>
              </a:ext>
            </a:extLst>
          </p:cNvPr>
          <p:cNvPicPr>
            <a:picLocks noChangeAspect="1"/>
          </p:cNvPicPr>
          <p:nvPr/>
        </p:nvPicPr>
        <p:blipFill>
          <a:blip r:embed="rId2">
            <a:alphaModFix amt="20000"/>
          </a:blip>
          <a:stretch>
            <a:fillRect/>
          </a:stretch>
        </p:blipFill>
        <p:spPr>
          <a:xfrm>
            <a:off x="32260" y="0"/>
            <a:ext cx="12164689" cy="6867163"/>
          </a:xfrm>
          <a:prstGeom prst="rect">
            <a:avLst/>
          </a:prstGeom>
        </p:spPr>
      </p:pic>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5450773"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5.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BDC9DE3-DBE1-4220-831C-5178DAB61A26}"/>
              </a:ext>
            </a:extLst>
          </p:cNvPr>
          <p:cNvSpPr/>
          <p:nvPr/>
        </p:nvSpPr>
        <p:spPr>
          <a:xfrm>
            <a:off x="1396373" y="1093396"/>
            <a:ext cx="10242414" cy="646331"/>
          </a:xfrm>
          <a:prstGeom prst="rect">
            <a:avLst/>
          </a:prstGeom>
        </p:spPr>
        <p:txBody>
          <a:bodyPr wrap="square">
            <a:spAutoFit/>
          </a:bodyPr>
          <a:lstStyle/>
          <a:p>
            <a:r>
              <a:rPr lang="de-DE" dirty="0">
                <a:solidFill>
                  <a:srgbClr val="222222"/>
                </a:solidFill>
              </a:rPr>
              <a:t>Der Ausdruck </a:t>
            </a:r>
            <a:r>
              <a:rPr lang="de-DE" b="1" dirty="0">
                <a:solidFill>
                  <a:srgbClr val="222222"/>
                </a:solidFill>
              </a:rPr>
              <a:t>infiniter Regress</a:t>
            </a:r>
            <a:r>
              <a:rPr lang="de-DE" dirty="0">
                <a:solidFill>
                  <a:srgbClr val="222222"/>
                </a:solidFill>
              </a:rPr>
              <a:t> (auch </a:t>
            </a:r>
            <a:r>
              <a:rPr lang="de-DE" b="1" dirty="0">
                <a:solidFill>
                  <a:srgbClr val="222222"/>
                </a:solidFill>
              </a:rPr>
              <a:t>unendlicher Regress</a:t>
            </a:r>
            <a:r>
              <a:rPr lang="de-DE" dirty="0">
                <a:solidFill>
                  <a:srgbClr val="222222"/>
                </a:solidFill>
              </a:rPr>
              <a:t> ) beschreibt einen </a:t>
            </a:r>
            <a:r>
              <a:rPr lang="de-DE" b="1" u="sng" dirty="0">
                <a:solidFill>
                  <a:srgbClr val="222222"/>
                </a:solidFill>
              </a:rPr>
              <a:t>endlosen Rückgang </a:t>
            </a:r>
            <a:r>
              <a:rPr lang="de-DE" dirty="0">
                <a:solidFill>
                  <a:srgbClr val="222222"/>
                </a:solidFill>
              </a:rPr>
              <a:t>in einer unendlichen Reihe.</a:t>
            </a:r>
            <a:endParaRPr lang="en-GB" dirty="0"/>
          </a:p>
        </p:txBody>
      </p:sp>
      <p:cxnSp>
        <p:nvCxnSpPr>
          <p:cNvPr id="12" name="Straight Connector 11">
            <a:extLst>
              <a:ext uri="{FF2B5EF4-FFF2-40B4-BE49-F238E27FC236}">
                <a16:creationId xmlns:a16="http://schemas.microsoft.com/office/drawing/2014/main" id="{F14124BD-894E-4578-8CE5-F07F7577E4D5}"/>
              </a:ext>
            </a:extLst>
          </p:cNvPr>
          <p:cNvCxnSpPr>
            <a:cxnSpLocks/>
          </p:cNvCxnSpPr>
          <p:nvPr/>
        </p:nvCxnSpPr>
        <p:spPr>
          <a:xfrm>
            <a:off x="8094191" y="3034098"/>
            <a:ext cx="162274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05E811-179E-4D1D-80D6-A20BBC693ABD}"/>
              </a:ext>
            </a:extLst>
          </p:cNvPr>
          <p:cNvCxnSpPr>
            <a:cxnSpLocks/>
          </p:cNvCxnSpPr>
          <p:nvPr/>
        </p:nvCxnSpPr>
        <p:spPr>
          <a:xfrm>
            <a:off x="9936773" y="3034098"/>
            <a:ext cx="1460874" cy="18021"/>
          </a:xfrm>
          <a:prstGeom prst="line">
            <a:avLst/>
          </a:prstGeom>
          <a:ln w="762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170CF1-B14F-4A61-ADDE-6B9B95A867E0}"/>
              </a:ext>
            </a:extLst>
          </p:cNvPr>
          <p:cNvSpPr txBox="1"/>
          <p:nvPr/>
        </p:nvSpPr>
        <p:spPr>
          <a:xfrm>
            <a:off x="8353607" y="3175642"/>
            <a:ext cx="1218923" cy="369332"/>
          </a:xfrm>
          <a:prstGeom prst="rect">
            <a:avLst/>
          </a:prstGeom>
          <a:noFill/>
        </p:spPr>
        <p:txBody>
          <a:bodyPr wrap="none" rtlCol="0">
            <a:spAutoFit/>
          </a:bodyPr>
          <a:lstStyle/>
          <a:p>
            <a:r>
              <a:rPr lang="en-GB" dirty="0" err="1">
                <a:solidFill>
                  <a:srgbClr val="0070C0"/>
                </a:solidFill>
              </a:rPr>
              <a:t>Gegenwart</a:t>
            </a:r>
            <a:endParaRPr lang="en-GB" dirty="0">
              <a:solidFill>
                <a:srgbClr val="0070C0"/>
              </a:solidFill>
            </a:endParaRPr>
          </a:p>
        </p:txBody>
      </p:sp>
      <p:sp>
        <p:nvSpPr>
          <p:cNvPr id="39" name="TextBox 38">
            <a:extLst>
              <a:ext uri="{FF2B5EF4-FFF2-40B4-BE49-F238E27FC236}">
                <a16:creationId xmlns:a16="http://schemas.microsoft.com/office/drawing/2014/main" id="{8ABB6ABD-F708-4731-9C5F-1DF62C83D5DE}"/>
              </a:ext>
            </a:extLst>
          </p:cNvPr>
          <p:cNvSpPr txBox="1"/>
          <p:nvPr/>
        </p:nvSpPr>
        <p:spPr>
          <a:xfrm>
            <a:off x="10223255" y="3175642"/>
            <a:ext cx="904928" cy="369332"/>
          </a:xfrm>
          <a:prstGeom prst="rect">
            <a:avLst/>
          </a:prstGeom>
          <a:noFill/>
        </p:spPr>
        <p:txBody>
          <a:bodyPr wrap="none" rtlCol="0">
            <a:spAutoFit/>
          </a:bodyPr>
          <a:lstStyle/>
          <a:p>
            <a:r>
              <a:rPr lang="en-GB" dirty="0" err="1">
                <a:solidFill>
                  <a:schemeClr val="accent2">
                    <a:lumMod val="75000"/>
                  </a:schemeClr>
                </a:solidFill>
              </a:rPr>
              <a:t>Zukunft</a:t>
            </a:r>
            <a:endParaRPr lang="en-GB" dirty="0">
              <a:solidFill>
                <a:schemeClr val="accent2">
                  <a:lumMod val="75000"/>
                </a:schemeClr>
              </a:solidFill>
            </a:endParaRPr>
          </a:p>
        </p:txBody>
      </p:sp>
      <p:sp>
        <p:nvSpPr>
          <p:cNvPr id="16" name="Isosceles Triangle 15">
            <a:extLst>
              <a:ext uri="{FF2B5EF4-FFF2-40B4-BE49-F238E27FC236}">
                <a16:creationId xmlns:a16="http://schemas.microsoft.com/office/drawing/2014/main" id="{5FC517BD-0DD3-473A-A6DB-358C93FDF9B3}"/>
              </a:ext>
            </a:extLst>
          </p:cNvPr>
          <p:cNvSpPr/>
          <p:nvPr/>
        </p:nvSpPr>
        <p:spPr>
          <a:xfrm rot="5400000">
            <a:off x="11387353" y="2827638"/>
            <a:ext cx="469550" cy="448962"/>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E1A28D79-F52F-4E43-B8D2-A11818122C28}"/>
              </a:ext>
            </a:extLst>
          </p:cNvPr>
          <p:cNvCxnSpPr>
            <a:cxnSpLocks/>
          </p:cNvCxnSpPr>
          <p:nvPr/>
        </p:nvCxnSpPr>
        <p:spPr>
          <a:xfrm>
            <a:off x="5900092" y="3034098"/>
            <a:ext cx="2025083" cy="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A582EB-AE02-4D30-8E6A-6D29B86F0DF6}"/>
              </a:ext>
            </a:extLst>
          </p:cNvPr>
          <p:cNvSpPr txBox="1"/>
          <p:nvPr/>
        </p:nvSpPr>
        <p:spPr>
          <a:xfrm>
            <a:off x="6206419" y="3175642"/>
            <a:ext cx="1545616" cy="369332"/>
          </a:xfrm>
          <a:prstGeom prst="rect">
            <a:avLst/>
          </a:prstGeom>
          <a:noFill/>
        </p:spPr>
        <p:txBody>
          <a:bodyPr wrap="none" rtlCol="0">
            <a:spAutoFit/>
          </a:bodyPr>
          <a:lstStyle/>
          <a:p>
            <a:r>
              <a:rPr lang="en-GB" dirty="0" err="1">
                <a:solidFill>
                  <a:schemeClr val="accent4">
                    <a:lumMod val="75000"/>
                  </a:schemeClr>
                </a:solidFill>
              </a:rPr>
              <a:t>Vergangenheit</a:t>
            </a:r>
            <a:endParaRPr lang="en-GB" dirty="0">
              <a:solidFill>
                <a:schemeClr val="accent4">
                  <a:lumMod val="75000"/>
                </a:schemeClr>
              </a:solidFill>
            </a:endParaRPr>
          </a:p>
        </p:txBody>
      </p:sp>
      <p:cxnSp>
        <p:nvCxnSpPr>
          <p:cNvPr id="42" name="Straight Connector 41">
            <a:extLst>
              <a:ext uri="{FF2B5EF4-FFF2-40B4-BE49-F238E27FC236}">
                <a16:creationId xmlns:a16="http://schemas.microsoft.com/office/drawing/2014/main" id="{BFEAA544-ADFC-42A2-989C-0246EB4C97FC}"/>
              </a:ext>
            </a:extLst>
          </p:cNvPr>
          <p:cNvCxnSpPr>
            <a:cxnSpLocks/>
          </p:cNvCxnSpPr>
          <p:nvPr/>
        </p:nvCxnSpPr>
        <p:spPr>
          <a:xfrm>
            <a:off x="4016283" y="3034098"/>
            <a:ext cx="1762896"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F906AA4-DF23-41BE-983A-573BC6062CDD}"/>
              </a:ext>
            </a:extLst>
          </p:cNvPr>
          <p:cNvSpPr txBox="1"/>
          <p:nvPr/>
        </p:nvSpPr>
        <p:spPr>
          <a:xfrm>
            <a:off x="4522901" y="3175349"/>
            <a:ext cx="953081" cy="369332"/>
          </a:xfrm>
          <a:prstGeom prst="rect">
            <a:avLst/>
          </a:prstGeom>
          <a:noFill/>
        </p:spPr>
        <p:txBody>
          <a:bodyPr wrap="none" rtlCol="0">
            <a:spAutoFit/>
          </a:bodyPr>
          <a:lstStyle/>
          <a:p>
            <a:r>
              <a:rPr lang="en-GB" dirty="0" err="1">
                <a:solidFill>
                  <a:srgbClr val="FF0000"/>
                </a:solidFill>
              </a:rPr>
              <a:t>Anfang</a:t>
            </a:r>
            <a:r>
              <a:rPr lang="en-GB" dirty="0">
                <a:solidFill>
                  <a:srgbClr val="FF0000"/>
                </a:solidFill>
              </a:rPr>
              <a:t>?</a:t>
            </a:r>
          </a:p>
        </p:txBody>
      </p:sp>
      <p:pic>
        <p:nvPicPr>
          <p:cNvPr id="23" name="Picture 22" descr="A close up of a logo&#10;&#10;Description automatically generated">
            <a:extLst>
              <a:ext uri="{FF2B5EF4-FFF2-40B4-BE49-F238E27FC236}">
                <a16:creationId xmlns:a16="http://schemas.microsoft.com/office/drawing/2014/main" id="{429ABD97-4873-40B6-B8E2-C586C80C5382}"/>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096487" y="2364774"/>
            <a:ext cx="1338649" cy="1338649"/>
          </a:xfrm>
          <a:prstGeom prst="rect">
            <a:avLst/>
          </a:prstGeom>
          <a:noFill/>
        </p:spPr>
      </p:pic>
      <p:sp>
        <p:nvSpPr>
          <p:cNvPr id="24" name="TextBox 23">
            <a:extLst>
              <a:ext uri="{FF2B5EF4-FFF2-40B4-BE49-F238E27FC236}">
                <a16:creationId xmlns:a16="http://schemas.microsoft.com/office/drawing/2014/main" id="{AC69980C-295C-4C6E-8F4F-97A45F2526E1}"/>
              </a:ext>
            </a:extLst>
          </p:cNvPr>
          <p:cNvSpPr txBox="1"/>
          <p:nvPr/>
        </p:nvSpPr>
        <p:spPr>
          <a:xfrm>
            <a:off x="3436866" y="3585411"/>
            <a:ext cx="854721" cy="369332"/>
          </a:xfrm>
          <a:prstGeom prst="rect">
            <a:avLst/>
          </a:prstGeom>
          <a:noFill/>
        </p:spPr>
        <p:txBody>
          <a:bodyPr wrap="none" rtlCol="0">
            <a:spAutoFit/>
          </a:bodyPr>
          <a:lstStyle/>
          <a:p>
            <a:r>
              <a:rPr lang="en-GB" dirty="0" err="1"/>
              <a:t>Urknall</a:t>
            </a:r>
            <a:endParaRPr lang="en-GB" dirty="0"/>
          </a:p>
        </p:txBody>
      </p:sp>
      <p:sp>
        <p:nvSpPr>
          <p:cNvPr id="25" name="Arrow: Curved Left 24">
            <a:extLst>
              <a:ext uri="{FF2B5EF4-FFF2-40B4-BE49-F238E27FC236}">
                <a16:creationId xmlns:a16="http://schemas.microsoft.com/office/drawing/2014/main" id="{DD13750E-2B70-4010-BC39-6E3F5E8C5577}"/>
              </a:ext>
            </a:extLst>
          </p:cNvPr>
          <p:cNvSpPr/>
          <p:nvPr/>
        </p:nvSpPr>
        <p:spPr>
          <a:xfrm rot="5400000">
            <a:off x="2830961" y="3416454"/>
            <a:ext cx="646331" cy="16777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999B8DC1-6E7C-4FD7-B23A-16EBF5FF827F}"/>
              </a:ext>
            </a:extLst>
          </p:cNvPr>
          <p:cNvSpPr txBox="1"/>
          <p:nvPr/>
        </p:nvSpPr>
        <p:spPr>
          <a:xfrm>
            <a:off x="1936389" y="3594363"/>
            <a:ext cx="1427442" cy="369332"/>
          </a:xfrm>
          <a:prstGeom prst="rect">
            <a:avLst/>
          </a:prstGeom>
          <a:noFill/>
        </p:spPr>
        <p:txBody>
          <a:bodyPr wrap="none" rtlCol="0">
            <a:spAutoFit/>
          </a:bodyPr>
          <a:lstStyle/>
          <a:p>
            <a:r>
              <a:rPr lang="en-GB" dirty="0"/>
              <a:t>Und </a:t>
            </a:r>
            <a:r>
              <a:rPr lang="en-GB" dirty="0" err="1"/>
              <a:t>davor</a:t>
            </a:r>
            <a:r>
              <a:rPr lang="en-GB" dirty="0"/>
              <a:t>…?</a:t>
            </a:r>
          </a:p>
        </p:txBody>
      </p:sp>
      <p:sp>
        <p:nvSpPr>
          <p:cNvPr id="47" name="Arrow: Curved Left 46">
            <a:extLst>
              <a:ext uri="{FF2B5EF4-FFF2-40B4-BE49-F238E27FC236}">
                <a16:creationId xmlns:a16="http://schemas.microsoft.com/office/drawing/2014/main" id="{6C127492-A187-4BCD-B2B6-3556CD02EC31}"/>
              </a:ext>
            </a:extLst>
          </p:cNvPr>
          <p:cNvSpPr/>
          <p:nvPr/>
        </p:nvSpPr>
        <p:spPr>
          <a:xfrm rot="5400000">
            <a:off x="1082689" y="3431135"/>
            <a:ext cx="646331" cy="16777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E312586F-2983-4BEB-ABF4-0BE677EBE75C}"/>
              </a:ext>
            </a:extLst>
          </p:cNvPr>
          <p:cNvSpPr txBox="1"/>
          <p:nvPr/>
        </p:nvSpPr>
        <p:spPr>
          <a:xfrm>
            <a:off x="323203" y="3579110"/>
            <a:ext cx="1712777" cy="369332"/>
          </a:xfrm>
          <a:prstGeom prst="rect">
            <a:avLst/>
          </a:prstGeom>
          <a:noFill/>
        </p:spPr>
        <p:txBody>
          <a:bodyPr wrap="none" rtlCol="0">
            <a:spAutoFit/>
          </a:bodyPr>
          <a:lstStyle/>
          <a:p>
            <a:r>
              <a:rPr lang="en-GB" dirty="0"/>
              <a:t>Und da </a:t>
            </a:r>
            <a:r>
              <a:rPr lang="en-GB" dirty="0" err="1"/>
              <a:t>davor</a:t>
            </a:r>
            <a:r>
              <a:rPr lang="en-GB" dirty="0"/>
              <a:t>…?</a:t>
            </a:r>
          </a:p>
        </p:txBody>
      </p:sp>
      <p:cxnSp>
        <p:nvCxnSpPr>
          <p:cNvPr id="49" name="Straight Connector 48">
            <a:extLst>
              <a:ext uri="{FF2B5EF4-FFF2-40B4-BE49-F238E27FC236}">
                <a16:creationId xmlns:a16="http://schemas.microsoft.com/office/drawing/2014/main" id="{86F34FB6-7EF8-4E73-AA51-6D340CBDDDFA}"/>
              </a:ext>
            </a:extLst>
          </p:cNvPr>
          <p:cNvCxnSpPr>
            <a:cxnSpLocks/>
          </p:cNvCxnSpPr>
          <p:nvPr/>
        </p:nvCxnSpPr>
        <p:spPr>
          <a:xfrm>
            <a:off x="2148615" y="3043106"/>
            <a:ext cx="1330427" cy="0"/>
          </a:xfrm>
          <a:prstGeom prst="line">
            <a:avLst/>
          </a:prstGeom>
          <a:ln w="762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3432A48-42E2-42C7-B52D-265B8AA65686}"/>
              </a:ext>
            </a:extLst>
          </p:cNvPr>
          <p:cNvCxnSpPr>
            <a:cxnSpLocks/>
          </p:cNvCxnSpPr>
          <p:nvPr/>
        </p:nvCxnSpPr>
        <p:spPr>
          <a:xfrm>
            <a:off x="633583" y="3043108"/>
            <a:ext cx="1330427" cy="0"/>
          </a:xfrm>
          <a:prstGeom prst="line">
            <a:avLst/>
          </a:prstGeom>
          <a:ln w="762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B52682B-7064-4BCE-BDF2-B1E62497864E}"/>
              </a:ext>
            </a:extLst>
          </p:cNvPr>
          <p:cNvSpPr txBox="1"/>
          <p:nvPr/>
        </p:nvSpPr>
        <p:spPr>
          <a:xfrm>
            <a:off x="2480886" y="1957922"/>
            <a:ext cx="7455887" cy="369332"/>
          </a:xfrm>
          <a:prstGeom prst="rect">
            <a:avLst/>
          </a:prstGeom>
          <a:noFill/>
        </p:spPr>
        <p:txBody>
          <a:bodyPr wrap="none" rtlCol="0">
            <a:spAutoFit/>
          </a:bodyPr>
          <a:lstStyle/>
          <a:p>
            <a:r>
              <a:rPr lang="en-GB" b="1" dirty="0"/>
              <a:t>Hat die Welt </a:t>
            </a:r>
            <a:r>
              <a:rPr lang="en-GB" b="1" dirty="0" err="1"/>
              <a:t>einen</a:t>
            </a:r>
            <a:r>
              <a:rPr lang="en-GB" b="1" dirty="0"/>
              <a:t> </a:t>
            </a:r>
            <a:r>
              <a:rPr lang="en-GB" b="1" dirty="0" err="1"/>
              <a:t>Anfang</a:t>
            </a:r>
            <a:r>
              <a:rPr lang="en-GB" b="1" dirty="0"/>
              <a:t>, </a:t>
            </a:r>
            <a:r>
              <a:rPr lang="en-GB" b="1" dirty="0" err="1"/>
              <a:t>dann</a:t>
            </a:r>
            <a:r>
              <a:rPr lang="en-GB" b="1" dirty="0"/>
              <a:t> muss es </a:t>
            </a:r>
            <a:r>
              <a:rPr lang="en-GB" b="1" dirty="0" err="1"/>
              <a:t>einen</a:t>
            </a:r>
            <a:r>
              <a:rPr lang="en-GB" b="1" dirty="0"/>
              <a:t> </a:t>
            </a:r>
            <a:r>
              <a:rPr lang="en-GB" b="1" u="sng" dirty="0" err="1"/>
              <a:t>unbewegten</a:t>
            </a:r>
            <a:r>
              <a:rPr lang="en-GB" b="1" u="sng" dirty="0"/>
              <a:t> </a:t>
            </a:r>
            <a:r>
              <a:rPr lang="en-GB" b="1" u="sng" dirty="0" err="1"/>
              <a:t>Beweger</a:t>
            </a:r>
            <a:r>
              <a:rPr lang="en-GB" b="1" dirty="0"/>
              <a:t> </a:t>
            </a:r>
            <a:r>
              <a:rPr lang="en-GB" b="1" dirty="0" err="1"/>
              <a:t>geben</a:t>
            </a:r>
            <a:endParaRPr lang="en-GB" b="1" dirty="0"/>
          </a:p>
        </p:txBody>
      </p:sp>
      <p:sp>
        <p:nvSpPr>
          <p:cNvPr id="54" name="TextBox 53">
            <a:extLst>
              <a:ext uri="{FF2B5EF4-FFF2-40B4-BE49-F238E27FC236}">
                <a16:creationId xmlns:a16="http://schemas.microsoft.com/office/drawing/2014/main" id="{64A26740-BF7D-41E7-B23A-8476A71415CF}"/>
              </a:ext>
            </a:extLst>
          </p:cNvPr>
          <p:cNvSpPr txBox="1"/>
          <p:nvPr/>
        </p:nvSpPr>
        <p:spPr>
          <a:xfrm>
            <a:off x="3436866" y="6008012"/>
            <a:ext cx="6259983" cy="369332"/>
          </a:xfrm>
          <a:prstGeom prst="rect">
            <a:avLst/>
          </a:prstGeom>
          <a:noFill/>
        </p:spPr>
        <p:txBody>
          <a:bodyPr wrap="none" rtlCol="0">
            <a:spAutoFit/>
          </a:bodyPr>
          <a:lstStyle/>
          <a:p>
            <a:r>
              <a:rPr lang="en-GB" b="1" dirty="0"/>
              <a:t>Hat die Welt </a:t>
            </a:r>
            <a:r>
              <a:rPr lang="en-GB" b="1" dirty="0" err="1"/>
              <a:t>keinen</a:t>
            </a:r>
            <a:r>
              <a:rPr lang="en-GB" b="1" dirty="0"/>
              <a:t> </a:t>
            </a:r>
            <a:r>
              <a:rPr lang="en-GB" b="1" dirty="0" err="1"/>
              <a:t>Anfang</a:t>
            </a:r>
            <a:r>
              <a:rPr lang="en-GB" b="1" dirty="0"/>
              <a:t>, </a:t>
            </a:r>
            <a:r>
              <a:rPr lang="en-GB" b="1" dirty="0" err="1"/>
              <a:t>dann</a:t>
            </a:r>
            <a:r>
              <a:rPr lang="en-GB" b="1" dirty="0"/>
              <a:t> </a:t>
            </a:r>
            <a:r>
              <a:rPr lang="en-GB" b="1" dirty="0" err="1"/>
              <a:t>gibt</a:t>
            </a:r>
            <a:r>
              <a:rPr lang="en-GB" b="1" dirty="0"/>
              <a:t> es </a:t>
            </a:r>
            <a:r>
              <a:rPr lang="en-GB" b="1" dirty="0" err="1"/>
              <a:t>auch</a:t>
            </a:r>
            <a:r>
              <a:rPr lang="en-GB" b="1" dirty="0"/>
              <a:t> </a:t>
            </a:r>
            <a:r>
              <a:rPr lang="en-GB" b="1" dirty="0" err="1"/>
              <a:t>keine</a:t>
            </a:r>
            <a:r>
              <a:rPr lang="en-GB" b="1" dirty="0"/>
              <a:t> </a:t>
            </a:r>
            <a:r>
              <a:rPr lang="en-GB" b="1" dirty="0" err="1"/>
              <a:t>Gegenwart</a:t>
            </a:r>
            <a:endParaRPr lang="en-GB" b="1" dirty="0"/>
          </a:p>
        </p:txBody>
      </p:sp>
      <p:sp>
        <p:nvSpPr>
          <p:cNvPr id="55" name="Right Brace 54">
            <a:extLst>
              <a:ext uri="{FF2B5EF4-FFF2-40B4-BE49-F238E27FC236}">
                <a16:creationId xmlns:a16="http://schemas.microsoft.com/office/drawing/2014/main" id="{C0CAFAD3-3072-49DB-86E6-3ED663E20AA1}"/>
              </a:ext>
            </a:extLst>
          </p:cNvPr>
          <p:cNvSpPr/>
          <p:nvPr/>
        </p:nvSpPr>
        <p:spPr>
          <a:xfrm rot="5400000">
            <a:off x="4852338" y="190492"/>
            <a:ext cx="315796" cy="9413408"/>
          </a:xfrm>
          <a:prstGeom prst="righ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TextBox 55">
            <a:extLst>
              <a:ext uri="{FF2B5EF4-FFF2-40B4-BE49-F238E27FC236}">
                <a16:creationId xmlns:a16="http://schemas.microsoft.com/office/drawing/2014/main" id="{4EDF9CAF-6ED1-4565-98B4-4DDB7F5C5B69}"/>
              </a:ext>
            </a:extLst>
          </p:cNvPr>
          <p:cNvSpPr txBox="1"/>
          <p:nvPr/>
        </p:nvSpPr>
        <p:spPr>
          <a:xfrm>
            <a:off x="1871695" y="5128937"/>
            <a:ext cx="6616363" cy="646331"/>
          </a:xfrm>
          <a:prstGeom prst="rect">
            <a:avLst/>
          </a:prstGeom>
          <a:noFill/>
        </p:spPr>
        <p:txBody>
          <a:bodyPr wrap="none" rtlCol="0">
            <a:spAutoFit/>
          </a:bodyPr>
          <a:lstStyle/>
          <a:p>
            <a:pPr algn="ctr"/>
            <a:r>
              <a:rPr lang="en-GB" dirty="0" err="1"/>
              <a:t>Liegt</a:t>
            </a:r>
            <a:r>
              <a:rPr lang="en-GB" dirty="0"/>
              <a:t> der </a:t>
            </a:r>
            <a:r>
              <a:rPr lang="en-GB" dirty="0" err="1"/>
              <a:t>Anfang</a:t>
            </a:r>
            <a:r>
              <a:rPr lang="en-GB" dirty="0"/>
              <a:t> </a:t>
            </a:r>
            <a:r>
              <a:rPr lang="en-GB" dirty="0" err="1"/>
              <a:t>unendlich</a:t>
            </a:r>
            <a:r>
              <a:rPr lang="en-GB" dirty="0"/>
              <a:t> </a:t>
            </a:r>
            <a:r>
              <a:rPr lang="en-GB" dirty="0" err="1"/>
              <a:t>weit</a:t>
            </a:r>
            <a:r>
              <a:rPr lang="en-GB" dirty="0"/>
              <a:t> </a:t>
            </a:r>
            <a:r>
              <a:rPr lang="en-GB" dirty="0" err="1"/>
              <a:t>zurück</a:t>
            </a:r>
            <a:r>
              <a:rPr lang="en-GB" dirty="0"/>
              <a:t>, </a:t>
            </a:r>
          </a:p>
          <a:p>
            <a:pPr algn="ctr"/>
            <a:r>
              <a:rPr lang="en-GB" dirty="0" err="1"/>
              <a:t>dann</a:t>
            </a:r>
            <a:r>
              <a:rPr lang="en-GB" dirty="0"/>
              <a:t> </a:t>
            </a:r>
            <a:r>
              <a:rPr lang="en-GB" dirty="0" err="1"/>
              <a:t>ist</a:t>
            </a:r>
            <a:r>
              <a:rPr lang="en-GB" dirty="0"/>
              <a:t> </a:t>
            </a:r>
            <a:r>
              <a:rPr lang="en-GB" dirty="0" err="1"/>
              <a:t>auch</a:t>
            </a:r>
            <a:r>
              <a:rPr lang="en-GB" dirty="0"/>
              <a:t> bis </a:t>
            </a:r>
            <a:r>
              <a:rPr lang="en-GB" dirty="0" err="1"/>
              <a:t>zur</a:t>
            </a:r>
            <a:r>
              <a:rPr lang="en-GB" dirty="0"/>
              <a:t> </a:t>
            </a:r>
            <a:r>
              <a:rPr lang="en-GB" dirty="0" err="1"/>
              <a:t>Gegenwart</a:t>
            </a:r>
            <a:r>
              <a:rPr lang="en-GB" dirty="0"/>
              <a:t> </a:t>
            </a:r>
            <a:r>
              <a:rPr lang="en-GB" dirty="0" err="1"/>
              <a:t>eine</a:t>
            </a:r>
            <a:r>
              <a:rPr lang="en-GB" dirty="0"/>
              <a:t> </a:t>
            </a:r>
            <a:r>
              <a:rPr lang="en-GB" b="1" dirty="0" err="1"/>
              <a:t>unendlich</a:t>
            </a:r>
            <a:r>
              <a:rPr lang="en-GB" b="1" dirty="0"/>
              <a:t> </a:t>
            </a:r>
            <a:r>
              <a:rPr lang="en-GB" b="1" dirty="0" err="1"/>
              <a:t>lange</a:t>
            </a:r>
            <a:r>
              <a:rPr lang="en-GB" b="1" dirty="0"/>
              <a:t> Zeit </a:t>
            </a:r>
            <a:r>
              <a:rPr lang="en-GB" b="1" dirty="0" err="1"/>
              <a:t>vergangen</a:t>
            </a:r>
            <a:endParaRPr lang="en-GB" b="1" dirty="0"/>
          </a:p>
        </p:txBody>
      </p:sp>
    </p:spTree>
    <p:extLst>
      <p:ext uri="{BB962C8B-B14F-4D97-AF65-F5344CB8AC3E}">
        <p14:creationId xmlns:p14="http://schemas.microsoft.com/office/powerpoint/2010/main" val="23815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4" grpId="0"/>
      <p:bldP spid="25" grpId="0" animBg="1"/>
      <p:bldP spid="44" grpId="0"/>
      <p:bldP spid="47" grpId="0" animBg="1"/>
      <p:bldP spid="48" grpId="0"/>
      <p:bldP spid="53" grpId="0"/>
      <p:bldP spid="54" grpId="0"/>
      <p:bldP spid="55" grpId="0" animBg="1"/>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647226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 Was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Religionsphilosophie</a:t>
            </a:r>
            <a:r>
              <a:rPr lang="en-GB" sz="3600" dirty="0">
                <a:solidFill>
                  <a:schemeClr val="bg1"/>
                </a:solidFill>
                <a:latin typeface="+mj-lt"/>
              </a:rPr>
              <a:t>?</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7B9679E4-4B4C-4609-96A4-CA93054F93B5}"/>
              </a:ext>
            </a:extLst>
          </p:cNvPr>
          <p:cNvGrpSpPr/>
          <p:nvPr/>
        </p:nvGrpSpPr>
        <p:grpSpPr>
          <a:xfrm>
            <a:off x="254095" y="858535"/>
            <a:ext cx="6903308" cy="2599901"/>
            <a:chOff x="1252151" y="1337785"/>
            <a:chExt cx="6446747" cy="2358077"/>
          </a:xfrm>
        </p:grpSpPr>
        <p:pic>
          <p:nvPicPr>
            <p:cNvPr id="5" name="Picture 4">
              <a:extLst>
                <a:ext uri="{FF2B5EF4-FFF2-40B4-BE49-F238E27FC236}">
                  <a16:creationId xmlns:a16="http://schemas.microsoft.com/office/drawing/2014/main" id="{3BC41696-7B52-40CC-85E1-BE90E255D65A}"/>
                </a:ext>
              </a:extLst>
            </p:cNvPr>
            <p:cNvPicPr>
              <a:picLocks noChangeAspect="1"/>
            </p:cNvPicPr>
            <p:nvPr/>
          </p:nvPicPr>
          <p:blipFill>
            <a:blip r:embed="rId2"/>
            <a:stretch>
              <a:fillRect/>
            </a:stretch>
          </p:blipFill>
          <p:spPr>
            <a:xfrm>
              <a:off x="1252151" y="1337785"/>
              <a:ext cx="4765589" cy="2358077"/>
            </a:xfrm>
            <a:prstGeom prst="rect">
              <a:avLst/>
            </a:prstGeom>
          </p:spPr>
        </p:pic>
        <p:pic>
          <p:nvPicPr>
            <p:cNvPr id="7" name="Picture 6">
              <a:extLst>
                <a:ext uri="{FF2B5EF4-FFF2-40B4-BE49-F238E27FC236}">
                  <a16:creationId xmlns:a16="http://schemas.microsoft.com/office/drawing/2014/main" id="{03D82746-C8A6-464A-8CB7-D6873E1B7740}"/>
                </a:ext>
              </a:extLst>
            </p:cNvPr>
            <p:cNvPicPr>
              <a:picLocks noChangeAspect="1"/>
            </p:cNvPicPr>
            <p:nvPr/>
          </p:nvPicPr>
          <p:blipFill>
            <a:blip r:embed="rId3"/>
            <a:stretch>
              <a:fillRect/>
            </a:stretch>
          </p:blipFill>
          <p:spPr>
            <a:xfrm>
              <a:off x="4441451" y="1845279"/>
              <a:ext cx="3257447" cy="1850583"/>
            </a:xfrm>
            <a:prstGeom prst="rect">
              <a:avLst/>
            </a:prstGeom>
          </p:spPr>
        </p:pic>
      </p:grpSp>
      <p:grpSp>
        <p:nvGrpSpPr>
          <p:cNvPr id="15" name="Group 14">
            <a:extLst>
              <a:ext uri="{FF2B5EF4-FFF2-40B4-BE49-F238E27FC236}">
                <a16:creationId xmlns:a16="http://schemas.microsoft.com/office/drawing/2014/main" id="{D29D8CF4-E992-4F23-83FE-4AE655F9B259}"/>
              </a:ext>
            </a:extLst>
          </p:cNvPr>
          <p:cNvGrpSpPr/>
          <p:nvPr/>
        </p:nvGrpSpPr>
        <p:grpSpPr>
          <a:xfrm>
            <a:off x="254095" y="3631679"/>
            <a:ext cx="6903308" cy="2200439"/>
            <a:chOff x="2236397" y="3767721"/>
            <a:chExt cx="7434875" cy="2402268"/>
          </a:xfrm>
        </p:grpSpPr>
        <p:pic>
          <p:nvPicPr>
            <p:cNvPr id="12" name="Picture 11">
              <a:extLst>
                <a:ext uri="{FF2B5EF4-FFF2-40B4-BE49-F238E27FC236}">
                  <a16:creationId xmlns:a16="http://schemas.microsoft.com/office/drawing/2014/main" id="{8550CB74-CFAA-4DE4-AD98-15AFF12E829A}"/>
                </a:ext>
              </a:extLst>
            </p:cNvPr>
            <p:cNvPicPr>
              <a:picLocks noChangeAspect="1"/>
            </p:cNvPicPr>
            <p:nvPr/>
          </p:nvPicPr>
          <p:blipFill rotWithShape="1">
            <a:blip r:embed="rId4"/>
            <a:srcRect l="42953"/>
            <a:stretch/>
          </p:blipFill>
          <p:spPr>
            <a:xfrm>
              <a:off x="2236397" y="3767722"/>
              <a:ext cx="1401917" cy="2402267"/>
            </a:xfrm>
            <a:prstGeom prst="rect">
              <a:avLst/>
            </a:prstGeom>
          </p:spPr>
        </p:pic>
        <p:pic>
          <p:nvPicPr>
            <p:cNvPr id="13" name="Picture 12">
              <a:extLst>
                <a:ext uri="{FF2B5EF4-FFF2-40B4-BE49-F238E27FC236}">
                  <a16:creationId xmlns:a16="http://schemas.microsoft.com/office/drawing/2014/main" id="{462ACF98-A3C4-4A3B-97AD-528B3531DD47}"/>
                </a:ext>
              </a:extLst>
            </p:cNvPr>
            <p:cNvPicPr>
              <a:picLocks noChangeAspect="1"/>
            </p:cNvPicPr>
            <p:nvPr/>
          </p:nvPicPr>
          <p:blipFill>
            <a:blip r:embed="rId5"/>
            <a:stretch>
              <a:fillRect/>
            </a:stretch>
          </p:blipFill>
          <p:spPr>
            <a:xfrm>
              <a:off x="3638315" y="3767722"/>
              <a:ext cx="1802827" cy="2402267"/>
            </a:xfrm>
            <a:prstGeom prst="rect">
              <a:avLst/>
            </a:prstGeom>
          </p:spPr>
        </p:pic>
        <p:pic>
          <p:nvPicPr>
            <p:cNvPr id="14" name="Picture 13">
              <a:extLst>
                <a:ext uri="{FF2B5EF4-FFF2-40B4-BE49-F238E27FC236}">
                  <a16:creationId xmlns:a16="http://schemas.microsoft.com/office/drawing/2014/main" id="{7A895295-2A7E-4E92-8FAF-98411ED65500}"/>
                </a:ext>
              </a:extLst>
            </p:cNvPr>
            <p:cNvPicPr>
              <a:picLocks noChangeAspect="1"/>
            </p:cNvPicPr>
            <p:nvPr/>
          </p:nvPicPr>
          <p:blipFill>
            <a:blip r:embed="rId6"/>
            <a:stretch>
              <a:fillRect/>
            </a:stretch>
          </p:blipFill>
          <p:spPr>
            <a:xfrm>
              <a:off x="5441142" y="3767721"/>
              <a:ext cx="4230130" cy="2402267"/>
            </a:xfrm>
            <a:prstGeom prst="rect">
              <a:avLst/>
            </a:prstGeom>
          </p:spPr>
        </p:pic>
      </p:grpSp>
      <p:pic>
        <p:nvPicPr>
          <p:cNvPr id="16" name="Picture 15">
            <a:extLst>
              <a:ext uri="{FF2B5EF4-FFF2-40B4-BE49-F238E27FC236}">
                <a16:creationId xmlns:a16="http://schemas.microsoft.com/office/drawing/2014/main" id="{600B33D7-7EDC-404B-9B75-7D82FDA638B0}"/>
              </a:ext>
            </a:extLst>
          </p:cNvPr>
          <p:cNvPicPr>
            <a:picLocks noChangeAspect="1"/>
          </p:cNvPicPr>
          <p:nvPr/>
        </p:nvPicPr>
        <p:blipFill>
          <a:blip r:embed="rId7"/>
          <a:stretch>
            <a:fillRect/>
          </a:stretch>
        </p:blipFill>
        <p:spPr>
          <a:xfrm>
            <a:off x="7283570" y="1435404"/>
            <a:ext cx="4655692" cy="3163330"/>
          </a:xfrm>
          <a:prstGeom prst="rect">
            <a:avLst/>
          </a:prstGeom>
        </p:spPr>
      </p:pic>
      <p:pic>
        <p:nvPicPr>
          <p:cNvPr id="23" name="Picture 22">
            <a:extLst>
              <a:ext uri="{FF2B5EF4-FFF2-40B4-BE49-F238E27FC236}">
                <a16:creationId xmlns:a16="http://schemas.microsoft.com/office/drawing/2014/main" id="{97207C27-89E6-4085-A039-409B4CA18F19}"/>
              </a:ext>
            </a:extLst>
          </p:cNvPr>
          <p:cNvPicPr>
            <a:picLocks noChangeAspect="1"/>
          </p:cNvPicPr>
          <p:nvPr/>
        </p:nvPicPr>
        <p:blipFill>
          <a:blip r:embed="rId8"/>
          <a:stretch>
            <a:fillRect/>
          </a:stretch>
        </p:blipFill>
        <p:spPr>
          <a:xfrm>
            <a:off x="7283570" y="4687330"/>
            <a:ext cx="2976560" cy="1988021"/>
          </a:xfrm>
          <a:prstGeom prst="rect">
            <a:avLst/>
          </a:prstGeom>
        </p:spPr>
      </p:pic>
      <p:pic>
        <p:nvPicPr>
          <p:cNvPr id="24" name="Picture 23">
            <a:extLst>
              <a:ext uri="{FF2B5EF4-FFF2-40B4-BE49-F238E27FC236}">
                <a16:creationId xmlns:a16="http://schemas.microsoft.com/office/drawing/2014/main" id="{6231C410-D96F-4833-8F50-72FE0FE792C1}"/>
              </a:ext>
            </a:extLst>
          </p:cNvPr>
          <p:cNvPicPr>
            <a:picLocks noChangeAspect="1"/>
          </p:cNvPicPr>
          <p:nvPr/>
        </p:nvPicPr>
        <p:blipFill>
          <a:blip r:embed="rId9"/>
          <a:stretch>
            <a:fillRect/>
          </a:stretch>
        </p:blipFill>
        <p:spPr>
          <a:xfrm>
            <a:off x="10292999" y="4687330"/>
            <a:ext cx="1644906" cy="976331"/>
          </a:xfrm>
          <a:prstGeom prst="rect">
            <a:avLst/>
          </a:prstGeom>
        </p:spPr>
      </p:pic>
    </p:spTree>
    <p:extLst>
      <p:ext uri="{BB962C8B-B14F-4D97-AF65-F5344CB8AC3E}">
        <p14:creationId xmlns:p14="http://schemas.microsoft.com/office/powerpoint/2010/main" val="13610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7039464"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7. Aquin: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AA42763-8B1F-4F49-8E5C-E5D050CACEC8}"/>
              </a:ext>
            </a:extLst>
          </p:cNvPr>
          <p:cNvSpPr/>
          <p:nvPr/>
        </p:nvSpPr>
        <p:spPr>
          <a:xfrm>
            <a:off x="1396373" y="1305342"/>
            <a:ext cx="10123273" cy="4758354"/>
          </a:xfrm>
          <a:prstGeom prst="rect">
            <a:avLst/>
          </a:prstGeom>
        </p:spPr>
        <p:txBody>
          <a:bodyPr wrap="square">
            <a:spAutoFit/>
          </a:bodyPr>
          <a:lstStyle/>
          <a:p>
            <a:r>
              <a:rPr lang="de-DE" dirty="0"/>
              <a:t>Erläutere die Argumentationsstruktur des Textes!</a:t>
            </a:r>
          </a:p>
          <a:p>
            <a:endParaRPr lang="de-DE" dirty="0"/>
          </a:p>
          <a:p>
            <a:pPr>
              <a:lnSpc>
                <a:spcPct val="150000"/>
              </a:lnSpc>
            </a:pPr>
            <a:r>
              <a:rPr lang="de-DE" dirty="0"/>
              <a:t>Prämisse: ______________________________________________________________________________________</a:t>
            </a:r>
          </a:p>
          <a:p>
            <a:pPr>
              <a:lnSpc>
                <a:spcPct val="150000"/>
              </a:lnSpc>
            </a:pPr>
            <a:endParaRPr lang="de-DE" dirty="0"/>
          </a:p>
          <a:p>
            <a:pPr>
              <a:lnSpc>
                <a:spcPct val="150000"/>
              </a:lnSpc>
            </a:pPr>
            <a:r>
              <a:rPr lang="de-DE" dirty="0"/>
              <a:t>1. __________________________________________________________________________________</a:t>
            </a:r>
          </a:p>
          <a:p>
            <a:pPr>
              <a:lnSpc>
                <a:spcPct val="150000"/>
              </a:lnSpc>
            </a:pPr>
            <a:endParaRPr lang="de-DE" dirty="0"/>
          </a:p>
          <a:p>
            <a:pPr>
              <a:lnSpc>
                <a:spcPct val="150000"/>
              </a:lnSpc>
            </a:pPr>
            <a:r>
              <a:rPr lang="de-DE" dirty="0"/>
              <a:t>2. __________________________________________________________________________________</a:t>
            </a:r>
          </a:p>
          <a:p>
            <a:pPr>
              <a:lnSpc>
                <a:spcPct val="150000"/>
              </a:lnSpc>
            </a:pPr>
            <a:endParaRPr lang="de-DE" dirty="0"/>
          </a:p>
          <a:p>
            <a:pPr>
              <a:lnSpc>
                <a:spcPct val="150000"/>
              </a:lnSpc>
            </a:pPr>
            <a:r>
              <a:rPr lang="de-DE" dirty="0"/>
              <a:t>3. __________________________________________________________________________________</a:t>
            </a:r>
          </a:p>
          <a:p>
            <a:pPr>
              <a:lnSpc>
                <a:spcPct val="150000"/>
              </a:lnSpc>
            </a:pPr>
            <a:endParaRPr lang="de-DE" dirty="0"/>
          </a:p>
          <a:p>
            <a:pPr>
              <a:lnSpc>
                <a:spcPct val="150000"/>
              </a:lnSpc>
            </a:pPr>
            <a:r>
              <a:rPr lang="de-DE" dirty="0"/>
              <a:t>Konklusion:____________________________________________________________________________</a:t>
            </a:r>
          </a:p>
        </p:txBody>
      </p:sp>
      <p:sp>
        <p:nvSpPr>
          <p:cNvPr id="4" name="TextBox 3">
            <a:extLst>
              <a:ext uri="{FF2B5EF4-FFF2-40B4-BE49-F238E27FC236}">
                <a16:creationId xmlns:a16="http://schemas.microsoft.com/office/drawing/2014/main" id="{F92D2291-2E44-4F99-8EE2-98834D4F4272}"/>
              </a:ext>
            </a:extLst>
          </p:cNvPr>
          <p:cNvSpPr txBox="1"/>
          <p:nvPr/>
        </p:nvSpPr>
        <p:spPr>
          <a:xfrm>
            <a:off x="1390835" y="2260502"/>
            <a:ext cx="7196907" cy="369332"/>
          </a:xfrm>
          <a:prstGeom prst="rect">
            <a:avLst/>
          </a:prstGeom>
          <a:noFill/>
        </p:spPr>
        <p:txBody>
          <a:bodyPr wrap="none" rtlCol="0">
            <a:spAutoFit/>
          </a:bodyPr>
          <a:lstStyle/>
          <a:p>
            <a:r>
              <a:rPr lang="lb-LU" dirty="0" err="1">
                <a:solidFill>
                  <a:srgbClr val="FF0000"/>
                </a:solidFill>
              </a:rPr>
              <a:t>Nichts</a:t>
            </a:r>
            <a:r>
              <a:rPr lang="lb-LU" dirty="0">
                <a:solidFill>
                  <a:srgbClr val="FF0000"/>
                </a:solidFill>
              </a:rPr>
              <a:t> bewegt sich, </a:t>
            </a:r>
            <a:r>
              <a:rPr lang="lb-LU" dirty="0" err="1">
                <a:solidFill>
                  <a:srgbClr val="FF0000"/>
                </a:solidFill>
              </a:rPr>
              <a:t>ohne</a:t>
            </a:r>
            <a:r>
              <a:rPr lang="lb-LU" dirty="0">
                <a:solidFill>
                  <a:srgbClr val="FF0000"/>
                </a:solidFill>
              </a:rPr>
              <a:t> bewegt zu </a:t>
            </a:r>
            <a:r>
              <a:rPr lang="lb-LU" dirty="0" err="1">
                <a:solidFill>
                  <a:srgbClr val="FF0000"/>
                </a:solidFill>
              </a:rPr>
              <a:t>werden</a:t>
            </a:r>
            <a:r>
              <a:rPr lang="lb-LU" dirty="0">
                <a:solidFill>
                  <a:srgbClr val="FF0000"/>
                </a:solidFill>
              </a:rPr>
              <a:t> (</a:t>
            </a:r>
            <a:r>
              <a:rPr lang="lb-LU" dirty="0" err="1">
                <a:solidFill>
                  <a:srgbClr val="FF0000"/>
                </a:solidFill>
              </a:rPr>
              <a:t>keine</a:t>
            </a:r>
            <a:r>
              <a:rPr lang="lb-LU" dirty="0">
                <a:solidFill>
                  <a:srgbClr val="FF0000"/>
                </a:solidFill>
              </a:rPr>
              <a:t> </a:t>
            </a:r>
            <a:r>
              <a:rPr lang="lb-LU" dirty="0" err="1">
                <a:solidFill>
                  <a:srgbClr val="FF0000"/>
                </a:solidFill>
              </a:rPr>
              <a:t>Wirkung</a:t>
            </a:r>
            <a:r>
              <a:rPr lang="lb-LU" dirty="0">
                <a:solidFill>
                  <a:srgbClr val="FF0000"/>
                </a:solidFill>
              </a:rPr>
              <a:t> </a:t>
            </a:r>
            <a:r>
              <a:rPr lang="lb-LU" dirty="0" err="1">
                <a:solidFill>
                  <a:srgbClr val="FF0000"/>
                </a:solidFill>
              </a:rPr>
              <a:t>ohne</a:t>
            </a:r>
            <a:r>
              <a:rPr lang="lb-LU" dirty="0">
                <a:solidFill>
                  <a:srgbClr val="FF0000"/>
                </a:solidFill>
              </a:rPr>
              <a:t> </a:t>
            </a:r>
            <a:r>
              <a:rPr lang="lb-LU" dirty="0" err="1">
                <a:solidFill>
                  <a:srgbClr val="FF0000"/>
                </a:solidFill>
              </a:rPr>
              <a:t>Ursache</a:t>
            </a:r>
            <a:r>
              <a:rPr lang="lb-LU" dirty="0">
                <a:solidFill>
                  <a:srgbClr val="FF0000"/>
                </a:solidFill>
              </a:rPr>
              <a:t>)</a:t>
            </a:r>
          </a:p>
        </p:txBody>
      </p:sp>
      <p:sp>
        <p:nvSpPr>
          <p:cNvPr id="35" name="TextBox 34">
            <a:extLst>
              <a:ext uri="{FF2B5EF4-FFF2-40B4-BE49-F238E27FC236}">
                <a16:creationId xmlns:a16="http://schemas.microsoft.com/office/drawing/2014/main" id="{FB9DB7FE-F105-49D4-A501-69E5265757E1}"/>
              </a:ext>
            </a:extLst>
          </p:cNvPr>
          <p:cNvSpPr txBox="1"/>
          <p:nvPr/>
        </p:nvSpPr>
        <p:spPr>
          <a:xfrm>
            <a:off x="1704600" y="3112887"/>
            <a:ext cx="3248197" cy="369332"/>
          </a:xfrm>
          <a:prstGeom prst="rect">
            <a:avLst/>
          </a:prstGeom>
          <a:noFill/>
        </p:spPr>
        <p:txBody>
          <a:bodyPr wrap="none" rtlCol="0">
            <a:spAutoFit/>
          </a:bodyPr>
          <a:lstStyle/>
          <a:p>
            <a:r>
              <a:rPr lang="lb-LU" dirty="0">
                <a:solidFill>
                  <a:srgbClr val="FF0000"/>
                </a:solidFill>
              </a:rPr>
              <a:t>Alles in der Welt </a:t>
            </a:r>
            <a:r>
              <a:rPr lang="lb-LU" dirty="0" err="1">
                <a:solidFill>
                  <a:srgbClr val="FF0000"/>
                </a:solidFill>
              </a:rPr>
              <a:t>ist</a:t>
            </a:r>
            <a:r>
              <a:rPr lang="lb-LU" dirty="0">
                <a:solidFill>
                  <a:srgbClr val="FF0000"/>
                </a:solidFill>
              </a:rPr>
              <a:t> in Bewegung</a:t>
            </a:r>
          </a:p>
        </p:txBody>
      </p:sp>
      <p:sp>
        <p:nvSpPr>
          <p:cNvPr id="36" name="TextBox 35">
            <a:extLst>
              <a:ext uri="{FF2B5EF4-FFF2-40B4-BE49-F238E27FC236}">
                <a16:creationId xmlns:a16="http://schemas.microsoft.com/office/drawing/2014/main" id="{072C2EA6-B804-4CED-92E7-CC9C2AD1D80E}"/>
              </a:ext>
            </a:extLst>
          </p:cNvPr>
          <p:cNvSpPr txBox="1"/>
          <p:nvPr/>
        </p:nvSpPr>
        <p:spPr>
          <a:xfrm>
            <a:off x="1704599" y="3955419"/>
            <a:ext cx="4592860" cy="369332"/>
          </a:xfrm>
          <a:prstGeom prst="rect">
            <a:avLst/>
          </a:prstGeom>
          <a:noFill/>
        </p:spPr>
        <p:txBody>
          <a:bodyPr wrap="none" rtlCol="0">
            <a:spAutoFit/>
          </a:bodyPr>
          <a:lstStyle/>
          <a:p>
            <a:r>
              <a:rPr lang="de-DE" dirty="0">
                <a:solidFill>
                  <a:srgbClr val="FF0000"/>
                </a:solidFill>
              </a:rPr>
              <a:t>Alles Bewegte wird von einem anderen bewegt</a:t>
            </a:r>
            <a:endParaRPr lang="lb-LU" dirty="0">
              <a:solidFill>
                <a:srgbClr val="FF0000"/>
              </a:solidFill>
            </a:endParaRPr>
          </a:p>
        </p:txBody>
      </p:sp>
      <p:sp>
        <p:nvSpPr>
          <p:cNvPr id="37" name="TextBox 36">
            <a:extLst>
              <a:ext uri="{FF2B5EF4-FFF2-40B4-BE49-F238E27FC236}">
                <a16:creationId xmlns:a16="http://schemas.microsoft.com/office/drawing/2014/main" id="{7EF28702-23D1-462B-86BB-9F20EC9B2C8A}"/>
              </a:ext>
            </a:extLst>
          </p:cNvPr>
          <p:cNvSpPr txBox="1"/>
          <p:nvPr/>
        </p:nvSpPr>
        <p:spPr>
          <a:xfrm>
            <a:off x="1704599" y="4780150"/>
            <a:ext cx="9576724" cy="369332"/>
          </a:xfrm>
          <a:prstGeom prst="rect">
            <a:avLst/>
          </a:prstGeom>
          <a:noFill/>
        </p:spPr>
        <p:txBody>
          <a:bodyPr wrap="none" rtlCol="0">
            <a:spAutoFit/>
          </a:bodyPr>
          <a:lstStyle/>
          <a:p>
            <a:r>
              <a:rPr lang="de-DE" dirty="0">
                <a:solidFill>
                  <a:srgbClr val="FF0000"/>
                </a:solidFill>
              </a:rPr>
              <a:t>Es muss also eine erste Bewegung geben, die alles andere bewegt hat, selbst aber nicht bewegt wird</a:t>
            </a:r>
            <a:endParaRPr lang="lb-LU" dirty="0">
              <a:solidFill>
                <a:srgbClr val="FF0000"/>
              </a:solidFill>
            </a:endParaRPr>
          </a:p>
        </p:txBody>
      </p:sp>
      <p:sp>
        <p:nvSpPr>
          <p:cNvPr id="38" name="TextBox 37">
            <a:extLst>
              <a:ext uri="{FF2B5EF4-FFF2-40B4-BE49-F238E27FC236}">
                <a16:creationId xmlns:a16="http://schemas.microsoft.com/office/drawing/2014/main" id="{4EE0FDA8-2F69-404E-A6B9-EDE2B363E508}"/>
              </a:ext>
            </a:extLst>
          </p:cNvPr>
          <p:cNvSpPr txBox="1"/>
          <p:nvPr/>
        </p:nvSpPr>
        <p:spPr>
          <a:xfrm>
            <a:off x="2597594" y="5589160"/>
            <a:ext cx="2995885" cy="369332"/>
          </a:xfrm>
          <a:prstGeom prst="rect">
            <a:avLst/>
          </a:prstGeom>
          <a:noFill/>
        </p:spPr>
        <p:txBody>
          <a:bodyPr wrap="none" rtlCol="0">
            <a:spAutoFit/>
          </a:bodyPr>
          <a:lstStyle/>
          <a:p>
            <a:r>
              <a:rPr lang="de-DE" dirty="0">
                <a:solidFill>
                  <a:srgbClr val="FF0000"/>
                </a:solidFill>
              </a:rPr>
              <a:t>Diese erste Bewegung ist Gott</a:t>
            </a:r>
            <a:endParaRPr lang="lb-LU" dirty="0">
              <a:solidFill>
                <a:srgbClr val="FF0000"/>
              </a:solidFill>
            </a:endParaRPr>
          </a:p>
        </p:txBody>
      </p:sp>
    </p:spTree>
    <p:extLst>
      <p:ext uri="{BB962C8B-B14F-4D97-AF65-F5344CB8AC3E}">
        <p14:creationId xmlns:p14="http://schemas.microsoft.com/office/powerpoint/2010/main" val="116970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5" y="16839"/>
            <a:ext cx="7039464"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rPr>
              <a:t>7. Aquin: Der </a:t>
            </a:r>
            <a:r>
              <a:rPr lang="en-GB" sz="3600" dirty="0" err="1">
                <a:solidFill>
                  <a:schemeClr val="bg1"/>
                </a:solidFill>
              </a:rPr>
              <a:t>unbewegte</a:t>
            </a:r>
            <a:r>
              <a:rPr lang="en-GB" sz="3600" dirty="0">
                <a:solidFill>
                  <a:schemeClr val="bg1"/>
                </a:solidFill>
              </a:rPr>
              <a:t> </a:t>
            </a:r>
            <a:r>
              <a:rPr lang="en-GB" sz="3600" dirty="0" err="1">
                <a:solidFill>
                  <a:schemeClr val="bg1"/>
                </a:solidFill>
              </a:rPr>
              <a:t>Beweger</a:t>
            </a:r>
            <a:endParaRPr lang="en-GB" sz="3600" dirty="0">
              <a:solidFill>
                <a:schemeClr val="bg1"/>
              </a:solidFill>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0" y="4152945"/>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5539" y="6274676"/>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05605E9-7361-4618-AB25-B022DFC115E9}"/>
              </a:ext>
            </a:extLst>
          </p:cNvPr>
          <p:cNvSpPr/>
          <p:nvPr/>
        </p:nvSpPr>
        <p:spPr>
          <a:xfrm>
            <a:off x="1559858" y="1535153"/>
            <a:ext cx="10148047" cy="4616648"/>
          </a:xfrm>
          <a:prstGeom prst="rect">
            <a:avLst/>
          </a:prstGeom>
        </p:spPr>
        <p:txBody>
          <a:bodyPr wrap="square">
            <a:spAutoFit/>
          </a:bodyPr>
          <a:lstStyle/>
          <a:p>
            <a:r>
              <a:rPr lang="de-DE" dirty="0"/>
              <a:t>Welche zwei wesentlichen Kritikpunkte übt Dawkins am kosmologischen Gottesbeweis aus?</a:t>
            </a:r>
          </a:p>
          <a:p>
            <a:endParaRPr lang="de-DE" dirty="0"/>
          </a:p>
          <a:p>
            <a:r>
              <a:rPr lang="de-DE" dirty="0"/>
              <a:t>1.</a:t>
            </a:r>
          </a:p>
          <a:p>
            <a:endParaRPr lang="de-DE" dirty="0"/>
          </a:p>
          <a:p>
            <a:r>
              <a:rPr lang="de-DE" sz="2400" b="1" dirty="0"/>
              <a:t>Gott ist nicht immun gegen die Regression. Die Eigenschaften des unbewegten Bewegers entsprechen nicht dem Christlichen Gott.</a:t>
            </a:r>
          </a:p>
          <a:p>
            <a:endParaRPr lang="de-DE" dirty="0"/>
          </a:p>
          <a:p>
            <a:endParaRPr lang="de-DE" dirty="0"/>
          </a:p>
          <a:p>
            <a:endParaRPr lang="de-DE" dirty="0"/>
          </a:p>
          <a:p>
            <a:r>
              <a:rPr lang="de-DE" dirty="0"/>
              <a:t>2.</a:t>
            </a:r>
          </a:p>
          <a:p>
            <a:endParaRPr lang="de-DE" dirty="0"/>
          </a:p>
          <a:p>
            <a:r>
              <a:rPr lang="de-DE" sz="2400" b="1" dirty="0"/>
              <a:t>Regressionen können ein natürliches Ende haben. </a:t>
            </a:r>
          </a:p>
          <a:p>
            <a:r>
              <a:rPr lang="de-DE" sz="2400" b="1" dirty="0"/>
              <a:t>z.B.: Das kleinstmögliche Stück Gold ist das Goldatom.</a:t>
            </a:r>
          </a:p>
          <a:p>
            <a:endParaRPr lang="de-DE" dirty="0"/>
          </a:p>
          <a:p>
            <a:endParaRPr lang="de-DE" dirty="0"/>
          </a:p>
        </p:txBody>
      </p:sp>
    </p:spTree>
    <p:extLst>
      <p:ext uri="{BB962C8B-B14F-4D97-AF65-F5344CB8AC3E}">
        <p14:creationId xmlns:p14="http://schemas.microsoft.com/office/powerpoint/2010/main" val="41217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0" end="10"/>
                                            </p:txEl>
                                          </p:spTgt>
                                        </p:tgtEl>
                                        <p:attrNameLst>
                                          <p:attrName>style.visibility</p:attrName>
                                        </p:attrNameLst>
                                      </p:cBhvr>
                                      <p:to>
                                        <p:strVal val="visible"/>
                                      </p:to>
                                    </p:set>
                                    <p:animEffect transition="in" filter="fade">
                                      <p:cBhvr>
                                        <p:cTn id="12" dur="500"/>
                                        <p:tgtEl>
                                          <p:spTgt spid="5">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animEffect transition="in" filter="fade">
                                      <p:cBhvr>
                                        <p:cTn id="1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647226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 Was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Religionsphilosophie</a:t>
            </a:r>
            <a:r>
              <a:rPr lang="en-GB" sz="3600" dirty="0">
                <a:solidFill>
                  <a:schemeClr val="bg1"/>
                </a:solidFill>
                <a:latin typeface="+mj-lt"/>
              </a:rPr>
              <a:t>?</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32B8A7E-A6A5-47E9-BEEA-7692F330C13B}"/>
              </a:ext>
            </a:extLst>
          </p:cNvPr>
          <p:cNvPicPr>
            <a:picLocks noChangeAspect="1"/>
          </p:cNvPicPr>
          <p:nvPr/>
        </p:nvPicPr>
        <p:blipFill>
          <a:blip r:embed="rId2"/>
          <a:stretch>
            <a:fillRect/>
          </a:stretch>
        </p:blipFill>
        <p:spPr>
          <a:xfrm>
            <a:off x="811530" y="1565246"/>
            <a:ext cx="5080000" cy="3810000"/>
          </a:xfrm>
          <a:prstGeom prst="rect">
            <a:avLst/>
          </a:prstGeom>
        </p:spPr>
      </p:pic>
      <p:pic>
        <p:nvPicPr>
          <p:cNvPr id="4" name="Picture 3">
            <a:extLst>
              <a:ext uri="{FF2B5EF4-FFF2-40B4-BE49-F238E27FC236}">
                <a16:creationId xmlns:a16="http://schemas.microsoft.com/office/drawing/2014/main" id="{7E38167B-9455-4ECE-B935-39D97189D4C8}"/>
              </a:ext>
            </a:extLst>
          </p:cNvPr>
          <p:cNvPicPr>
            <a:picLocks noChangeAspect="1"/>
          </p:cNvPicPr>
          <p:nvPr/>
        </p:nvPicPr>
        <p:blipFill>
          <a:blip r:embed="rId3"/>
          <a:stretch>
            <a:fillRect/>
          </a:stretch>
        </p:blipFill>
        <p:spPr>
          <a:xfrm>
            <a:off x="6090459" y="1565246"/>
            <a:ext cx="5715000" cy="3810000"/>
          </a:xfrm>
          <a:prstGeom prst="rect">
            <a:avLst/>
          </a:prstGeom>
        </p:spPr>
      </p:pic>
    </p:spTree>
    <p:extLst>
      <p:ext uri="{BB962C8B-B14F-4D97-AF65-F5344CB8AC3E}">
        <p14:creationId xmlns:p14="http://schemas.microsoft.com/office/powerpoint/2010/main" val="30301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647226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 Was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Religionsphilosophie</a:t>
            </a:r>
            <a:r>
              <a:rPr lang="en-GB" sz="3600" dirty="0">
                <a:solidFill>
                  <a:schemeClr val="bg1"/>
                </a:solidFill>
                <a:latin typeface="+mj-lt"/>
              </a:rPr>
              <a:t>?</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9A81EAC-B80F-4F2F-A4E4-E450A15225B9}"/>
              </a:ext>
            </a:extLst>
          </p:cNvPr>
          <p:cNvPicPr>
            <a:picLocks noChangeAspect="1"/>
          </p:cNvPicPr>
          <p:nvPr/>
        </p:nvPicPr>
        <p:blipFill>
          <a:blip r:embed="rId2"/>
          <a:stretch>
            <a:fillRect/>
          </a:stretch>
        </p:blipFill>
        <p:spPr>
          <a:xfrm>
            <a:off x="1709351" y="898374"/>
            <a:ext cx="3851190" cy="2888394"/>
          </a:xfrm>
          <a:prstGeom prst="rect">
            <a:avLst/>
          </a:prstGeom>
        </p:spPr>
      </p:pic>
      <p:pic>
        <p:nvPicPr>
          <p:cNvPr id="4" name="Picture 3">
            <a:extLst>
              <a:ext uri="{FF2B5EF4-FFF2-40B4-BE49-F238E27FC236}">
                <a16:creationId xmlns:a16="http://schemas.microsoft.com/office/drawing/2014/main" id="{A50731A1-DC5B-4ABD-99E7-CCAB2DB0459D}"/>
              </a:ext>
            </a:extLst>
          </p:cNvPr>
          <p:cNvPicPr>
            <a:picLocks noChangeAspect="1"/>
          </p:cNvPicPr>
          <p:nvPr/>
        </p:nvPicPr>
        <p:blipFill>
          <a:blip r:embed="rId3"/>
          <a:stretch>
            <a:fillRect/>
          </a:stretch>
        </p:blipFill>
        <p:spPr>
          <a:xfrm>
            <a:off x="1713889" y="3931354"/>
            <a:ext cx="3846652" cy="2535350"/>
          </a:xfrm>
          <a:prstGeom prst="rect">
            <a:avLst/>
          </a:prstGeom>
        </p:spPr>
      </p:pic>
      <p:pic>
        <p:nvPicPr>
          <p:cNvPr id="6" name="Picture 5">
            <a:extLst>
              <a:ext uri="{FF2B5EF4-FFF2-40B4-BE49-F238E27FC236}">
                <a16:creationId xmlns:a16="http://schemas.microsoft.com/office/drawing/2014/main" id="{77890D6D-4A5B-4CAC-8091-834DB24C1E50}"/>
              </a:ext>
            </a:extLst>
          </p:cNvPr>
          <p:cNvPicPr>
            <a:picLocks noChangeAspect="1"/>
          </p:cNvPicPr>
          <p:nvPr/>
        </p:nvPicPr>
        <p:blipFill>
          <a:blip r:embed="rId4"/>
          <a:stretch>
            <a:fillRect/>
          </a:stretch>
        </p:blipFill>
        <p:spPr>
          <a:xfrm>
            <a:off x="5935082" y="940695"/>
            <a:ext cx="5575958" cy="4976610"/>
          </a:xfrm>
          <a:prstGeom prst="rect">
            <a:avLst/>
          </a:prstGeom>
        </p:spPr>
      </p:pic>
    </p:spTree>
    <p:extLst>
      <p:ext uri="{BB962C8B-B14F-4D97-AF65-F5344CB8AC3E}">
        <p14:creationId xmlns:p14="http://schemas.microsoft.com/office/powerpoint/2010/main" val="3428816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3" y="16839"/>
            <a:ext cx="6472265"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 Was </a:t>
            </a:r>
            <a:r>
              <a:rPr lang="en-GB" sz="3600" dirty="0" err="1">
                <a:solidFill>
                  <a:schemeClr val="bg1"/>
                </a:solidFill>
                <a:latin typeface="+mj-lt"/>
              </a:rPr>
              <a:t>ist</a:t>
            </a:r>
            <a:r>
              <a:rPr lang="en-GB" sz="3600" dirty="0">
                <a:solidFill>
                  <a:schemeClr val="bg1"/>
                </a:solidFill>
                <a:latin typeface="+mj-lt"/>
              </a:rPr>
              <a:t> </a:t>
            </a:r>
            <a:r>
              <a:rPr lang="en-GB" sz="3600" dirty="0" err="1">
                <a:solidFill>
                  <a:schemeClr val="bg1"/>
                </a:solidFill>
                <a:latin typeface="+mj-lt"/>
              </a:rPr>
              <a:t>Religionsphilosophie</a:t>
            </a:r>
            <a:r>
              <a:rPr lang="en-GB" sz="3600" dirty="0">
                <a:solidFill>
                  <a:schemeClr val="bg1"/>
                </a:solidFill>
                <a:latin typeface="+mj-lt"/>
              </a:rPr>
              <a:t>?</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687D19E-8948-48A3-B903-9E1F859A9DFB}"/>
              </a:ext>
            </a:extLst>
          </p:cNvPr>
          <p:cNvSpPr/>
          <p:nvPr/>
        </p:nvSpPr>
        <p:spPr>
          <a:xfrm>
            <a:off x="5180178" y="1374409"/>
            <a:ext cx="1719011" cy="34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81B76C1-C28D-4BA8-8CAD-CCD43E9B447E}"/>
              </a:ext>
            </a:extLst>
          </p:cNvPr>
          <p:cNvSpPr txBox="1"/>
          <p:nvPr/>
        </p:nvSpPr>
        <p:spPr>
          <a:xfrm>
            <a:off x="1486930" y="1420176"/>
            <a:ext cx="10408508" cy="4315027"/>
          </a:xfrm>
          <a:prstGeom prst="rect">
            <a:avLst/>
          </a:prstGeom>
          <a:noFill/>
        </p:spPr>
        <p:txBody>
          <a:bodyPr wrap="square" rtlCol="0">
            <a:spAutoFit/>
          </a:bodyPr>
          <a:lstStyle/>
          <a:p>
            <a:r>
              <a:rPr lang="de-LU" sz="2000" i="1" dirty="0"/>
              <a:t>Dasjenige philosophische Denken, das die Religion zum Objekt des Nachdenkens macht.</a:t>
            </a:r>
            <a:endParaRPr lang="en-GB" sz="2000" dirty="0"/>
          </a:p>
          <a:p>
            <a:endParaRPr lang="de-LU" sz="2000" dirty="0"/>
          </a:p>
          <a:p>
            <a:r>
              <a:rPr lang="de-LU" sz="2000" dirty="0"/>
              <a:t>Sie thematisiert vor allem vier wesentliche Problemstellungen:</a:t>
            </a:r>
          </a:p>
          <a:p>
            <a:endParaRPr lang="en-GB" sz="2000" dirty="0"/>
          </a:p>
          <a:p>
            <a:pPr marL="800100" lvl="1" indent="-342900">
              <a:lnSpc>
                <a:spcPct val="200000"/>
              </a:lnSpc>
              <a:buFont typeface="+mj-lt"/>
              <a:buAutoNum type="arabicPeriod"/>
            </a:pPr>
            <a:r>
              <a:rPr lang="de-LU" sz="2000" dirty="0"/>
              <a:t>Die Frage nach dem Sinn oder der Vernünftigkeit von Religionen (</a:t>
            </a:r>
            <a:r>
              <a:rPr lang="de-LU" sz="2000" b="1" dirty="0"/>
              <a:t>Religionskritik</a:t>
            </a:r>
            <a:r>
              <a:rPr lang="de-LU" sz="2000" dirty="0"/>
              <a:t>). </a:t>
            </a:r>
            <a:endParaRPr lang="en-GB" sz="2000" dirty="0"/>
          </a:p>
          <a:p>
            <a:pPr marL="800100" lvl="1" indent="-342900">
              <a:lnSpc>
                <a:spcPct val="200000"/>
              </a:lnSpc>
              <a:buFont typeface="+mj-lt"/>
              <a:buAutoNum type="arabicPeriod"/>
            </a:pPr>
            <a:r>
              <a:rPr lang="de-LU" sz="2000" dirty="0"/>
              <a:t>Die Analyse und Artikulation religiöser Befindlichkeiten (</a:t>
            </a:r>
            <a:r>
              <a:rPr lang="de-LU" sz="2000" b="1" dirty="0"/>
              <a:t>Lebens- und Weltgefühl</a:t>
            </a:r>
            <a:r>
              <a:rPr lang="de-LU" sz="2000" dirty="0"/>
              <a:t>). </a:t>
            </a:r>
            <a:endParaRPr lang="en-GB" sz="2000" dirty="0"/>
          </a:p>
          <a:p>
            <a:pPr marL="800100" lvl="1" indent="-342900">
              <a:lnSpc>
                <a:spcPct val="200000"/>
              </a:lnSpc>
              <a:buFont typeface="+mj-lt"/>
              <a:buAutoNum type="arabicPeriod"/>
            </a:pPr>
            <a:r>
              <a:rPr lang="de-LU" sz="2000" dirty="0"/>
              <a:t>Die Frage nach dem „Wesen“ der Religion (</a:t>
            </a:r>
            <a:r>
              <a:rPr lang="de-LU" sz="2000" b="1" dirty="0"/>
              <a:t>Essentialistische Analyse</a:t>
            </a:r>
            <a:r>
              <a:rPr lang="de-LU" sz="2000" dirty="0"/>
              <a:t>).</a:t>
            </a:r>
            <a:endParaRPr lang="en-GB" sz="2000" dirty="0"/>
          </a:p>
          <a:p>
            <a:pPr marL="800100" lvl="1" indent="-342900">
              <a:lnSpc>
                <a:spcPct val="200000"/>
              </a:lnSpc>
              <a:buFont typeface="+mj-lt"/>
              <a:buAutoNum type="arabicPeriod"/>
            </a:pPr>
            <a:r>
              <a:rPr lang="de-LU" sz="2000" dirty="0"/>
              <a:t>Die Verhältnisklärung zwischen religiösen und anderen Erklärungen (</a:t>
            </a:r>
            <a:r>
              <a:rPr lang="de-LU" sz="2000" b="1" dirty="0"/>
              <a:t>Zusammenhänge zwischen Religion, Philosophie und Wissenschaft</a:t>
            </a:r>
            <a:r>
              <a:rPr lang="de-LU" sz="2000" dirty="0"/>
              <a:t>).</a:t>
            </a:r>
            <a:endParaRPr lang="en-GB" sz="2000" dirty="0"/>
          </a:p>
        </p:txBody>
      </p:sp>
    </p:spTree>
    <p:extLst>
      <p:ext uri="{BB962C8B-B14F-4D97-AF65-F5344CB8AC3E}">
        <p14:creationId xmlns:p14="http://schemas.microsoft.com/office/powerpoint/2010/main" val="38363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5038882"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1.2. </a:t>
            </a:r>
            <a:r>
              <a:rPr lang="en-GB" sz="3600" dirty="0" err="1">
                <a:solidFill>
                  <a:schemeClr val="bg1"/>
                </a:solidFill>
                <a:latin typeface="+mj-lt"/>
              </a:rPr>
              <a:t>Nachbardisziplinen</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6ED79D1-3C89-48EB-9DEF-B4744DC6ADB7}"/>
              </a:ext>
            </a:extLst>
          </p:cNvPr>
          <p:cNvSpPr txBox="1"/>
          <p:nvPr/>
        </p:nvSpPr>
        <p:spPr>
          <a:xfrm>
            <a:off x="1144376" y="1280083"/>
            <a:ext cx="10759300" cy="4893647"/>
          </a:xfrm>
          <a:prstGeom prst="rect">
            <a:avLst/>
          </a:prstGeom>
          <a:noFill/>
        </p:spPr>
        <p:txBody>
          <a:bodyPr wrap="square" rtlCol="0">
            <a:spAutoFit/>
          </a:bodyPr>
          <a:lstStyle/>
          <a:p>
            <a:r>
              <a:rPr lang="de-LU" sz="2400" dirty="0"/>
              <a:t>Die </a:t>
            </a:r>
            <a:r>
              <a:rPr lang="de-LU" sz="2400" u="sng" dirty="0"/>
              <a:t>Religionswissenschaft</a:t>
            </a:r>
            <a:r>
              <a:rPr lang="de-LU" sz="2400" dirty="0"/>
              <a:t> ist eine historische und empirische Disziplin:</a:t>
            </a:r>
            <a:endParaRPr lang="en-GB" sz="2400" dirty="0"/>
          </a:p>
          <a:p>
            <a:pPr lvl="0"/>
            <a:endParaRPr lang="de-LU" sz="2400" dirty="0"/>
          </a:p>
          <a:p>
            <a:pPr marL="742950" lvl="1" indent="-285750">
              <a:buFont typeface="Wingdings" panose="05000000000000000000" pitchFamily="2" charset="2"/>
              <a:buChar char="Ø"/>
            </a:pPr>
            <a:r>
              <a:rPr lang="de-LU" sz="2400" dirty="0"/>
              <a:t>Sie beschreibt und erklärt religiöse Anschauungen (deskriptiv)</a:t>
            </a:r>
          </a:p>
          <a:p>
            <a:pPr marL="742950" lvl="1" indent="-285750">
              <a:buFont typeface="Wingdings" panose="05000000000000000000" pitchFamily="2" charset="2"/>
              <a:buChar char="Ø"/>
            </a:pPr>
            <a:endParaRPr lang="de-LU" sz="2400" dirty="0"/>
          </a:p>
          <a:p>
            <a:pPr marL="742950" lvl="1" indent="-285750">
              <a:buFont typeface="Wingdings" panose="05000000000000000000" pitchFamily="2" charset="2"/>
              <a:buChar char="Ø"/>
            </a:pPr>
            <a:r>
              <a:rPr lang="de-LU" sz="2400" dirty="0"/>
              <a:t>Anders als die Religionswissenschaft fragt die Religionsphilosophie nach der Vernünftigkeit von Religion und Glauben</a:t>
            </a:r>
            <a:endParaRPr lang="en-GB" sz="2400" dirty="0"/>
          </a:p>
          <a:p>
            <a:r>
              <a:rPr lang="de-LU" sz="2400" dirty="0"/>
              <a:t> </a:t>
            </a:r>
            <a:endParaRPr lang="en-GB" sz="2400" dirty="0"/>
          </a:p>
          <a:p>
            <a:r>
              <a:rPr lang="de-LU" sz="2400" dirty="0"/>
              <a:t> </a:t>
            </a:r>
            <a:endParaRPr lang="en-GB" sz="2400" dirty="0"/>
          </a:p>
          <a:p>
            <a:r>
              <a:rPr lang="de-LU" sz="2400" u="sng" dirty="0"/>
              <a:t>Theologie</a:t>
            </a:r>
            <a:r>
              <a:rPr lang="de-LU" sz="2400" dirty="0"/>
              <a:t> bedeutet übertragen „die Lehre von Gott“:</a:t>
            </a:r>
          </a:p>
          <a:p>
            <a:endParaRPr lang="de-LU" sz="2400" dirty="0"/>
          </a:p>
          <a:p>
            <a:pPr marL="742950" lvl="1" indent="-285750">
              <a:buFont typeface="Wingdings" panose="05000000000000000000" pitchFamily="2" charset="2"/>
              <a:buChar char="Ø"/>
            </a:pPr>
            <a:r>
              <a:rPr lang="de-LU" sz="2400" dirty="0"/>
              <a:t>Der Theologe vertritt Glaubensinhalte und macht selbst religiöse Aussagen</a:t>
            </a:r>
            <a:endParaRPr lang="en-GB" sz="2400" dirty="0"/>
          </a:p>
          <a:p>
            <a:pPr marL="742950" lvl="1" indent="-285750">
              <a:buFont typeface="Wingdings" panose="05000000000000000000" pitchFamily="2" charset="2"/>
              <a:buChar char="Ø"/>
            </a:pPr>
            <a:endParaRPr lang="en-GB" sz="2400" dirty="0"/>
          </a:p>
          <a:p>
            <a:pPr marL="742950" lvl="1" indent="-285750">
              <a:buFont typeface="Wingdings" panose="05000000000000000000" pitchFamily="2" charset="2"/>
              <a:buChar char="Ø"/>
            </a:pPr>
            <a:r>
              <a:rPr lang="de-LU" sz="2400" dirty="0"/>
              <a:t>Im Gegensatz zur Religionsphilosophie ist Glaube nicht Vernunft der Maßstab</a:t>
            </a:r>
            <a:endParaRPr lang="en-GB" sz="2400" dirty="0"/>
          </a:p>
        </p:txBody>
      </p:sp>
    </p:spTree>
    <p:extLst>
      <p:ext uri="{BB962C8B-B14F-4D97-AF65-F5344CB8AC3E}">
        <p14:creationId xmlns:p14="http://schemas.microsoft.com/office/powerpoint/2010/main" val="361067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310710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1.3. </a:t>
            </a:r>
            <a:r>
              <a:rPr lang="en-GB" sz="3600" dirty="0" err="1">
                <a:solidFill>
                  <a:schemeClr val="bg1"/>
                </a:solidFill>
                <a:latin typeface="+mj-lt"/>
              </a:rPr>
              <a:t>Typologien</a:t>
            </a:r>
            <a:endParaRPr lang="en-GB" sz="36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6ED79D1-3C89-48EB-9DEF-B4744DC6ADB7}"/>
              </a:ext>
            </a:extLst>
          </p:cNvPr>
          <p:cNvSpPr txBox="1"/>
          <p:nvPr/>
        </p:nvSpPr>
        <p:spPr>
          <a:xfrm>
            <a:off x="932645" y="1198289"/>
            <a:ext cx="5787970" cy="5355312"/>
          </a:xfrm>
          <a:prstGeom prst="rect">
            <a:avLst/>
          </a:prstGeom>
          <a:noFill/>
        </p:spPr>
        <p:txBody>
          <a:bodyPr wrap="square" rtlCol="0">
            <a:spAutoFit/>
          </a:bodyPr>
          <a:lstStyle/>
          <a:p>
            <a:pPr lvl="0" algn="just"/>
            <a:r>
              <a:rPr lang="en-GB" b="1" dirty="0" err="1"/>
              <a:t>Polytheismus</a:t>
            </a:r>
            <a:r>
              <a:rPr lang="en-GB" b="1" dirty="0"/>
              <a:t> (</a:t>
            </a:r>
            <a:r>
              <a:rPr lang="en-GB" b="1" dirty="0" err="1"/>
              <a:t>Vielgötterei</a:t>
            </a:r>
            <a:r>
              <a:rPr lang="en-GB" b="1" dirty="0"/>
              <a:t>)</a:t>
            </a:r>
          </a:p>
          <a:p>
            <a:pPr lvl="0" algn="just"/>
            <a:endParaRPr lang="en-GB" dirty="0"/>
          </a:p>
          <a:p>
            <a:pPr algn="just"/>
            <a:r>
              <a:rPr lang="de-LU" dirty="0"/>
              <a:t>Bezeichnet die religiöse Verehrung einer Vielzahl von Göttern oder Geistern. </a:t>
            </a:r>
            <a:endParaRPr lang="en-GB" dirty="0"/>
          </a:p>
          <a:p>
            <a:pPr algn="just"/>
            <a:endParaRPr lang="de-LU" dirty="0"/>
          </a:p>
          <a:p>
            <a:pPr algn="just"/>
            <a:r>
              <a:rPr lang="de-LU" dirty="0"/>
              <a:t>Beispiele: </a:t>
            </a:r>
            <a:r>
              <a:rPr lang="de-LU" b="1" dirty="0"/>
              <a:t> </a:t>
            </a:r>
            <a:endParaRPr lang="en-GB" dirty="0"/>
          </a:p>
          <a:p>
            <a:pPr lvl="0" algn="just"/>
            <a:endParaRPr lang="de-LU" b="1" dirty="0"/>
          </a:p>
          <a:p>
            <a:pPr lvl="0" algn="just"/>
            <a:r>
              <a:rPr lang="de-LU" b="1" dirty="0"/>
              <a:t>Monotheismus (</a:t>
            </a:r>
            <a:r>
              <a:rPr lang="de-LU" b="1" dirty="0" err="1"/>
              <a:t>Eingottglaube</a:t>
            </a:r>
            <a:r>
              <a:rPr lang="de-LU" b="1" dirty="0"/>
              <a:t>)</a:t>
            </a:r>
          </a:p>
          <a:p>
            <a:pPr lvl="0" algn="just"/>
            <a:endParaRPr lang="en-GB" dirty="0"/>
          </a:p>
          <a:p>
            <a:pPr algn="just"/>
            <a:r>
              <a:rPr lang="de-LU" dirty="0"/>
              <a:t>Bezeichnet Religionen, die einen einzelnen allumfassenden Gott anerkennen. </a:t>
            </a:r>
            <a:endParaRPr lang="en-GB" dirty="0"/>
          </a:p>
          <a:p>
            <a:pPr algn="just"/>
            <a:endParaRPr lang="de-LU" dirty="0"/>
          </a:p>
          <a:p>
            <a:pPr algn="just"/>
            <a:r>
              <a:rPr lang="de-LU" dirty="0"/>
              <a:t>Beispiele:</a:t>
            </a:r>
            <a:endParaRPr lang="en-GB" dirty="0"/>
          </a:p>
          <a:p>
            <a:pPr algn="just"/>
            <a:r>
              <a:rPr lang="de-LU" b="1" dirty="0"/>
              <a:t> </a:t>
            </a:r>
            <a:endParaRPr lang="en-GB" dirty="0"/>
          </a:p>
          <a:p>
            <a:pPr lvl="0" algn="just"/>
            <a:r>
              <a:rPr lang="de-LU" b="1" dirty="0"/>
              <a:t>Theismus/Deismus</a:t>
            </a:r>
            <a:endParaRPr lang="en-GB" dirty="0"/>
          </a:p>
          <a:p>
            <a:pPr algn="just"/>
            <a:r>
              <a:rPr lang="de-LU" dirty="0"/>
              <a:t>Der Theismus geht davon aus, dass Gott in die Welt eingreift. Der Deismus ist der Glaube, dass Gott nicht weiter in die Welt eingreift.</a:t>
            </a:r>
            <a:endParaRPr lang="en-GB" dirty="0"/>
          </a:p>
          <a:p>
            <a:r>
              <a:rPr lang="de-LU" dirty="0"/>
              <a:t> </a:t>
            </a:r>
            <a:endParaRPr lang="en-GB" dirty="0"/>
          </a:p>
        </p:txBody>
      </p:sp>
      <p:sp>
        <p:nvSpPr>
          <p:cNvPr id="3" name="TextBox 2">
            <a:extLst>
              <a:ext uri="{FF2B5EF4-FFF2-40B4-BE49-F238E27FC236}">
                <a16:creationId xmlns:a16="http://schemas.microsoft.com/office/drawing/2014/main" id="{F994FC59-A4D1-447B-8EF5-5A2EF7CDCD47}"/>
              </a:ext>
            </a:extLst>
          </p:cNvPr>
          <p:cNvSpPr txBox="1"/>
          <p:nvPr/>
        </p:nvSpPr>
        <p:spPr>
          <a:xfrm>
            <a:off x="6857999" y="1240458"/>
            <a:ext cx="4819136" cy="4247317"/>
          </a:xfrm>
          <a:prstGeom prst="rect">
            <a:avLst/>
          </a:prstGeom>
          <a:noFill/>
        </p:spPr>
        <p:txBody>
          <a:bodyPr wrap="square" rtlCol="0">
            <a:spAutoFit/>
          </a:bodyPr>
          <a:lstStyle/>
          <a:p>
            <a:pPr lvl="0" algn="just"/>
            <a:r>
              <a:rPr lang="en-GB" b="1" dirty="0" err="1"/>
              <a:t>Atheismus</a:t>
            </a:r>
            <a:r>
              <a:rPr lang="en-GB" b="1" dirty="0"/>
              <a:t> (</a:t>
            </a:r>
            <a:r>
              <a:rPr lang="en-GB" b="1" dirty="0" err="1"/>
              <a:t>Gottlosigkeit</a:t>
            </a:r>
            <a:r>
              <a:rPr lang="en-GB" b="1" dirty="0"/>
              <a:t>)</a:t>
            </a:r>
          </a:p>
          <a:p>
            <a:pPr lvl="0" algn="just"/>
            <a:endParaRPr lang="en-GB" dirty="0"/>
          </a:p>
          <a:p>
            <a:pPr algn="just"/>
            <a:r>
              <a:rPr lang="de-LU" dirty="0"/>
              <a:t>Bezeichnet die Überzeugung, dass es keinen Gott bzw. keine Götter gibt.</a:t>
            </a:r>
            <a:endParaRPr lang="en-GB" dirty="0"/>
          </a:p>
          <a:p>
            <a:pPr algn="just"/>
            <a:r>
              <a:rPr lang="de-LU" b="1" dirty="0"/>
              <a:t> </a:t>
            </a:r>
            <a:endParaRPr lang="en-GB" dirty="0"/>
          </a:p>
          <a:p>
            <a:pPr lvl="0" algn="just"/>
            <a:r>
              <a:rPr lang="de-LU" b="1" dirty="0"/>
              <a:t>Agnostizismus (Nichtwissen)</a:t>
            </a:r>
          </a:p>
          <a:p>
            <a:pPr lvl="0" algn="just"/>
            <a:endParaRPr lang="en-GB" dirty="0"/>
          </a:p>
          <a:p>
            <a:pPr algn="just"/>
            <a:r>
              <a:rPr lang="de-LU" dirty="0"/>
              <a:t>Bezeichnet die philosophische Ansicht, dass die Existenz oder Nichtexistenz eines Gottes ungeklärt oder grundsätzlich nicht zu klären ist.</a:t>
            </a:r>
            <a:endParaRPr lang="en-GB" dirty="0"/>
          </a:p>
          <a:p>
            <a:pPr algn="just"/>
            <a:r>
              <a:rPr lang="de-LU" b="1" dirty="0"/>
              <a:t> </a:t>
            </a:r>
            <a:endParaRPr lang="en-GB" dirty="0"/>
          </a:p>
          <a:p>
            <a:pPr lvl="0" algn="just"/>
            <a:r>
              <a:rPr lang="de-LU" b="1" dirty="0"/>
              <a:t>Humanismus </a:t>
            </a:r>
          </a:p>
          <a:p>
            <a:pPr lvl="0" algn="just"/>
            <a:endParaRPr lang="en-GB" dirty="0"/>
          </a:p>
          <a:p>
            <a:pPr algn="just"/>
            <a:r>
              <a:rPr lang="de-LU" dirty="0"/>
              <a:t>Ideensysteme, die</a:t>
            </a:r>
            <a:r>
              <a:rPr lang="en-GB" dirty="0"/>
              <a:t> </a:t>
            </a:r>
            <a:r>
              <a:rPr lang="de-LU" dirty="0"/>
              <a:t>vom Menschen als aktivem Gestalter seiner Welt ausgehen.</a:t>
            </a:r>
            <a:endParaRPr lang="en-GB" dirty="0"/>
          </a:p>
        </p:txBody>
      </p:sp>
      <p:sp>
        <p:nvSpPr>
          <p:cNvPr id="5" name="TextBox 4">
            <a:extLst>
              <a:ext uri="{FF2B5EF4-FFF2-40B4-BE49-F238E27FC236}">
                <a16:creationId xmlns:a16="http://schemas.microsoft.com/office/drawing/2014/main" id="{17E0EF1A-304E-4CB8-B9B2-FE484CC76E80}"/>
              </a:ext>
            </a:extLst>
          </p:cNvPr>
          <p:cNvSpPr txBox="1"/>
          <p:nvPr/>
        </p:nvSpPr>
        <p:spPr>
          <a:xfrm>
            <a:off x="1890583" y="2578443"/>
            <a:ext cx="4714176" cy="369332"/>
          </a:xfrm>
          <a:prstGeom prst="rect">
            <a:avLst/>
          </a:prstGeom>
          <a:noFill/>
        </p:spPr>
        <p:txBody>
          <a:bodyPr wrap="none" rtlCol="0">
            <a:spAutoFit/>
          </a:bodyPr>
          <a:lstStyle/>
          <a:p>
            <a:r>
              <a:rPr lang="en-GB" b="1" dirty="0" err="1">
                <a:solidFill>
                  <a:srgbClr val="FF0000"/>
                </a:solidFill>
              </a:rPr>
              <a:t>Mythologie</a:t>
            </a:r>
            <a:r>
              <a:rPr lang="en-GB" b="1" dirty="0">
                <a:solidFill>
                  <a:srgbClr val="FF0000"/>
                </a:solidFill>
              </a:rPr>
              <a:t>, </a:t>
            </a:r>
            <a:r>
              <a:rPr lang="en-GB" b="1" dirty="0" err="1">
                <a:solidFill>
                  <a:srgbClr val="FF0000"/>
                </a:solidFill>
              </a:rPr>
              <a:t>Hinduismus</a:t>
            </a:r>
            <a:r>
              <a:rPr lang="en-GB" b="1" dirty="0">
                <a:solidFill>
                  <a:srgbClr val="FF0000"/>
                </a:solidFill>
              </a:rPr>
              <a:t>, </a:t>
            </a:r>
            <a:r>
              <a:rPr lang="en-GB" b="1" dirty="0" err="1">
                <a:solidFill>
                  <a:srgbClr val="FF0000"/>
                </a:solidFill>
              </a:rPr>
              <a:t>altägyptische</a:t>
            </a:r>
            <a:r>
              <a:rPr lang="en-GB" b="1" dirty="0">
                <a:solidFill>
                  <a:srgbClr val="FF0000"/>
                </a:solidFill>
              </a:rPr>
              <a:t> Religion</a:t>
            </a:r>
          </a:p>
        </p:txBody>
      </p:sp>
      <p:sp>
        <p:nvSpPr>
          <p:cNvPr id="13" name="TextBox 12">
            <a:extLst>
              <a:ext uri="{FF2B5EF4-FFF2-40B4-BE49-F238E27FC236}">
                <a16:creationId xmlns:a16="http://schemas.microsoft.com/office/drawing/2014/main" id="{5C8CA1EE-2058-474B-9F22-72B18F74A663}"/>
              </a:ext>
            </a:extLst>
          </p:cNvPr>
          <p:cNvSpPr txBox="1"/>
          <p:nvPr/>
        </p:nvSpPr>
        <p:spPr>
          <a:xfrm>
            <a:off x="1935891" y="4514334"/>
            <a:ext cx="3047629" cy="369332"/>
          </a:xfrm>
          <a:prstGeom prst="rect">
            <a:avLst/>
          </a:prstGeom>
          <a:noFill/>
        </p:spPr>
        <p:txBody>
          <a:bodyPr wrap="none" rtlCol="0">
            <a:spAutoFit/>
          </a:bodyPr>
          <a:lstStyle/>
          <a:p>
            <a:r>
              <a:rPr lang="en-GB" b="1" dirty="0" err="1">
                <a:solidFill>
                  <a:srgbClr val="FF0000"/>
                </a:solidFill>
              </a:rPr>
              <a:t>Christentum</a:t>
            </a:r>
            <a:r>
              <a:rPr lang="en-GB" b="1" dirty="0">
                <a:solidFill>
                  <a:srgbClr val="FF0000"/>
                </a:solidFill>
              </a:rPr>
              <a:t>, </a:t>
            </a:r>
            <a:r>
              <a:rPr lang="en-GB" b="1" dirty="0" err="1">
                <a:solidFill>
                  <a:srgbClr val="FF0000"/>
                </a:solidFill>
              </a:rPr>
              <a:t>Judentum</a:t>
            </a:r>
            <a:r>
              <a:rPr lang="en-GB" b="1" dirty="0">
                <a:solidFill>
                  <a:srgbClr val="FF0000"/>
                </a:solidFill>
              </a:rPr>
              <a:t>, Islam</a:t>
            </a:r>
          </a:p>
        </p:txBody>
      </p:sp>
    </p:spTree>
    <p:extLst>
      <p:ext uri="{BB962C8B-B14F-4D97-AF65-F5344CB8AC3E}">
        <p14:creationId xmlns:p14="http://schemas.microsoft.com/office/powerpoint/2010/main" val="34185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310710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2. Feuerbach</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6ED79D1-3C89-48EB-9DEF-B4744DC6ADB7}"/>
              </a:ext>
            </a:extLst>
          </p:cNvPr>
          <p:cNvSpPr txBox="1"/>
          <p:nvPr/>
        </p:nvSpPr>
        <p:spPr>
          <a:xfrm>
            <a:off x="1359243" y="1352817"/>
            <a:ext cx="10357620" cy="5170646"/>
          </a:xfrm>
          <a:prstGeom prst="rect">
            <a:avLst/>
          </a:prstGeom>
          <a:noFill/>
        </p:spPr>
        <p:txBody>
          <a:bodyPr wrap="square" rtlCol="0">
            <a:spAutoFit/>
          </a:bodyPr>
          <a:lstStyle/>
          <a:p>
            <a:r>
              <a:rPr lang="en-GB" sz="2400" b="1" dirty="0"/>
              <a:t>2.1. </a:t>
            </a:r>
            <a:r>
              <a:rPr lang="de-LU" sz="2400" b="1" dirty="0"/>
              <a:t>Wie wird Religion bei Ludwig Feuerbach definiert?</a:t>
            </a:r>
          </a:p>
          <a:p>
            <a:pPr lvl="1"/>
            <a:endParaRPr lang="en-GB" sz="2400" dirty="0"/>
          </a:p>
          <a:p>
            <a:r>
              <a:rPr lang="de-LU" sz="2400" dirty="0"/>
              <a:t>Religion ist der </a:t>
            </a:r>
            <a:r>
              <a:rPr lang="de-LU" sz="2400" b="1" u="sng" dirty="0"/>
              <a:t>Konflikt des Menschen mit sich selbst</a:t>
            </a:r>
            <a:r>
              <a:rPr lang="de-LU" sz="2400" dirty="0"/>
              <a:t>. Sie ist der Ausdruck der eigenen </a:t>
            </a:r>
            <a:r>
              <a:rPr lang="de-LU" sz="2400" b="1" u="sng" dirty="0"/>
              <a:t>Unzufriedenheit</a:t>
            </a:r>
            <a:r>
              <a:rPr lang="de-LU" sz="2400" dirty="0"/>
              <a:t> des Menschen mit dem Menschen.</a:t>
            </a:r>
            <a:endParaRPr lang="en-GB" sz="2400" dirty="0"/>
          </a:p>
          <a:p>
            <a:endParaRPr lang="de-LU" sz="2400" dirty="0"/>
          </a:p>
          <a:p>
            <a:r>
              <a:rPr lang="de-LU" sz="2400" b="1" dirty="0"/>
              <a:t>2.2. Erläutere den Zwiespalt zwischen Gott und Mensch nach Ludwig Feuerbach.</a:t>
            </a:r>
          </a:p>
          <a:p>
            <a:pPr lvl="1"/>
            <a:endParaRPr lang="en-GB" sz="2400" dirty="0"/>
          </a:p>
          <a:p>
            <a:r>
              <a:rPr lang="de-LU" sz="2400" dirty="0"/>
              <a:t>Gott ist die Konfrontation des Menschen mit seiner </a:t>
            </a:r>
            <a:r>
              <a:rPr lang="de-LU" sz="2400" b="1" u="sng" dirty="0"/>
              <a:t>eigenen Unzulänglichkeit </a:t>
            </a:r>
            <a:r>
              <a:rPr lang="de-LU" sz="2400" dirty="0"/>
              <a:t>(Mangelhaftigkeit). </a:t>
            </a:r>
          </a:p>
          <a:p>
            <a:endParaRPr lang="en-GB" sz="2400" dirty="0"/>
          </a:p>
          <a:p>
            <a:r>
              <a:rPr lang="de-LU" sz="2400" dirty="0"/>
              <a:t>Der Mensch ist unvollkommen, Gott aber ist vollendet. </a:t>
            </a:r>
            <a:endParaRPr lang="en-GB" sz="2400" dirty="0"/>
          </a:p>
          <a:p>
            <a:r>
              <a:rPr lang="de-LU" sz="2400" dirty="0"/>
              <a:t>Der Mensch hat den </a:t>
            </a:r>
            <a:r>
              <a:rPr lang="de-LU" sz="2400" b="1" u="sng" dirty="0"/>
              <a:t>Wunsch sich selbst zu verbessern</a:t>
            </a:r>
            <a:r>
              <a:rPr lang="de-LU" sz="2400" dirty="0"/>
              <a:t>, Gott ist das Ziel dieses Bestrebens (Ideal).</a:t>
            </a:r>
            <a:endParaRPr lang="en-GB" sz="2400" dirty="0"/>
          </a:p>
          <a:p>
            <a:pPr lvl="0" algn="just"/>
            <a:endParaRPr lang="en-GB" dirty="0"/>
          </a:p>
        </p:txBody>
      </p:sp>
      <p:sp>
        <p:nvSpPr>
          <p:cNvPr id="6" name="Rectangle 5">
            <a:extLst>
              <a:ext uri="{FF2B5EF4-FFF2-40B4-BE49-F238E27FC236}">
                <a16:creationId xmlns:a16="http://schemas.microsoft.com/office/drawing/2014/main" id="{43603A1C-FC3C-49BF-B727-3D816B93F6C8}"/>
              </a:ext>
            </a:extLst>
          </p:cNvPr>
          <p:cNvSpPr/>
          <p:nvPr/>
        </p:nvSpPr>
        <p:spPr>
          <a:xfrm>
            <a:off x="1194486" y="2034746"/>
            <a:ext cx="10165492"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DB65D75-E8D8-4203-A878-86FBFF7BF553}"/>
              </a:ext>
            </a:extLst>
          </p:cNvPr>
          <p:cNvSpPr/>
          <p:nvPr/>
        </p:nvSpPr>
        <p:spPr>
          <a:xfrm>
            <a:off x="1239794" y="3917585"/>
            <a:ext cx="10165492" cy="2273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302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2" y="-9165"/>
            <a:ext cx="11062889" cy="126324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5541" y="-9167"/>
            <a:ext cx="12192000" cy="69834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2597594" y="16839"/>
            <a:ext cx="3107109" cy="646331"/>
          </a:xfrm>
          <a:prstGeom prst="rect">
            <a:avLst/>
          </a:prstGeom>
          <a:solidFill>
            <a:schemeClr val="tx1">
              <a:lumMod val="65000"/>
              <a:lumOff val="35000"/>
            </a:schemeClr>
          </a:solidFill>
          <a:ln w="19050">
            <a:noFill/>
            <a:prstDash val="sysDot"/>
          </a:ln>
        </p:spPr>
        <p:txBody>
          <a:bodyPr wrap="square">
            <a:spAutoFit/>
          </a:bodyPr>
          <a:lstStyle/>
          <a:p>
            <a:pPr algn="ctr"/>
            <a:r>
              <a:rPr lang="en-GB" sz="3600" dirty="0">
                <a:solidFill>
                  <a:schemeClr val="bg1"/>
                </a:solidFill>
                <a:latin typeface="+mj-lt"/>
              </a:rPr>
              <a:t>2. Feuerbach</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542493" y="1536951"/>
            <a:ext cx="4475815" cy="1401916"/>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760518" y="-769685"/>
            <a:ext cx="1076558" cy="2597594"/>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5539" y="4152944"/>
            <a:ext cx="618141" cy="2705053"/>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0" y="6274675"/>
            <a:ext cx="6720615" cy="583323"/>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3056775" y="3051238"/>
            <a:ext cx="6720615" cy="618141"/>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402FECD-05DD-4946-AB0C-7296F8FF059F}"/>
              </a:ext>
            </a:extLst>
          </p:cNvPr>
          <p:cNvGraphicFramePr>
            <a:graphicFrameLocks noGrp="1"/>
          </p:cNvGraphicFramePr>
          <p:nvPr>
            <p:extLst>
              <p:ext uri="{D42A27DB-BD31-4B8C-83A1-F6EECF244321}">
                <p14:modId xmlns:p14="http://schemas.microsoft.com/office/powerpoint/2010/main" val="4209860234"/>
              </p:ext>
            </p:extLst>
          </p:nvPr>
        </p:nvGraphicFramePr>
        <p:xfrm>
          <a:off x="972065" y="1117404"/>
          <a:ext cx="10721546" cy="3997960"/>
        </p:xfrm>
        <a:graphic>
          <a:graphicData uri="http://schemas.openxmlformats.org/drawingml/2006/table">
            <a:tbl>
              <a:tblPr firstRow="1" firstCol="1" bandRow="1"/>
              <a:tblGrid>
                <a:gridCol w="5360773">
                  <a:extLst>
                    <a:ext uri="{9D8B030D-6E8A-4147-A177-3AD203B41FA5}">
                      <a16:colId xmlns:a16="http://schemas.microsoft.com/office/drawing/2014/main" val="4009024392"/>
                    </a:ext>
                  </a:extLst>
                </a:gridCol>
                <a:gridCol w="5360773">
                  <a:extLst>
                    <a:ext uri="{9D8B030D-6E8A-4147-A177-3AD203B41FA5}">
                      <a16:colId xmlns:a16="http://schemas.microsoft.com/office/drawing/2014/main" val="3323821332"/>
                    </a:ext>
                  </a:extLst>
                </a:gridCol>
              </a:tblGrid>
              <a:tr h="0">
                <a:tc>
                  <a:txBody>
                    <a:bodyPr/>
                    <a:lstStyle/>
                    <a:p>
                      <a:pPr algn="ctr">
                        <a:lnSpc>
                          <a:spcPct val="115000"/>
                        </a:lnSpc>
                        <a:spcAft>
                          <a:spcPts val="0"/>
                        </a:spcAft>
                      </a:pPr>
                      <a:r>
                        <a:rPr lang="de-LU" sz="1600">
                          <a:effectLst/>
                          <a:latin typeface="Calibri" panose="020F0502020204030204" pitchFamily="34" charset="0"/>
                          <a:ea typeface="Calibri" panose="020F0502020204030204" pitchFamily="34" charset="0"/>
                          <a:cs typeface="Times New Roman" panose="02020603050405020304" pitchFamily="18" charset="0"/>
                        </a:rPr>
                        <a:t>Feuerbach</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de-LU"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Christentum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30921773"/>
                  </a:ext>
                </a:extLst>
              </a:tr>
              <a:tr h="0">
                <a:tc>
                  <a:txBody>
                    <a:bodyPr/>
                    <a:lstStyle/>
                    <a:p>
                      <a:pPr algn="just">
                        <a:lnSpc>
                          <a:spcPct val="115000"/>
                        </a:lnSpc>
                        <a:spcAft>
                          <a:spcPts val="0"/>
                        </a:spcAft>
                      </a:pPr>
                      <a:r>
                        <a:rPr lang="de-L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Produkt des Verstandes: Gott = Ebenbild des Menschen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Idealisierte Vorstellung eines vollkommenen Menschen.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Der Mensch erzeugt den Begriff Gottes aus seinen eigenen Bedürfnissen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Gott kann nicht ohne Menschen existieren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Religion wird in Anthropologie aufgelöst</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Verstehen wir den Menschen, verstehen wir Gott</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de-LU"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Schöpfergott: Mensch = Ebenbild Gottes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Metaphysisches (übernatürliches Wesen)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Gott erzeugt den Menschen als unvollkommenes Wesen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Gott existiert unabhängig vom Menschen</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Religion ist die Institutionalisierung des Glaubens</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r>
                        <a:rPr lang="de-LU"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Gott ist unergründlich</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6349417"/>
                  </a:ext>
                </a:extLst>
              </a:tr>
            </a:tbl>
          </a:graphicData>
        </a:graphic>
      </p:graphicFrame>
      <p:sp>
        <p:nvSpPr>
          <p:cNvPr id="5" name="Rectangle 4">
            <a:extLst>
              <a:ext uri="{FF2B5EF4-FFF2-40B4-BE49-F238E27FC236}">
                <a16:creationId xmlns:a16="http://schemas.microsoft.com/office/drawing/2014/main" id="{7FB3CA60-520F-47D5-A862-8905265065E2}"/>
              </a:ext>
            </a:extLst>
          </p:cNvPr>
          <p:cNvSpPr/>
          <p:nvPr/>
        </p:nvSpPr>
        <p:spPr>
          <a:xfrm>
            <a:off x="1054443" y="1672275"/>
            <a:ext cx="5152768" cy="51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453518D-4E77-42F3-B51B-626FF7B58642}"/>
              </a:ext>
            </a:extLst>
          </p:cNvPr>
          <p:cNvSpPr/>
          <p:nvPr/>
        </p:nvSpPr>
        <p:spPr>
          <a:xfrm>
            <a:off x="6404919" y="1672274"/>
            <a:ext cx="5152768" cy="51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F40E4FA-A8B2-4E9C-9A69-1304459FBD56}"/>
              </a:ext>
            </a:extLst>
          </p:cNvPr>
          <p:cNvSpPr/>
          <p:nvPr/>
        </p:nvSpPr>
        <p:spPr>
          <a:xfrm>
            <a:off x="1050323" y="2333361"/>
            <a:ext cx="5231027" cy="132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16EAC3-F81E-40AA-9E77-E404C99C9F26}"/>
              </a:ext>
            </a:extLst>
          </p:cNvPr>
          <p:cNvSpPr/>
          <p:nvPr/>
        </p:nvSpPr>
        <p:spPr>
          <a:xfrm>
            <a:off x="6404918" y="2263339"/>
            <a:ext cx="5231027" cy="132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E0C9487-E551-4CA5-AAEB-A994D1D825A7}"/>
              </a:ext>
            </a:extLst>
          </p:cNvPr>
          <p:cNvSpPr/>
          <p:nvPr/>
        </p:nvSpPr>
        <p:spPr>
          <a:xfrm>
            <a:off x="976185" y="3904729"/>
            <a:ext cx="5231026" cy="112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9438FD9-4789-4805-B088-93B14C545BE4}"/>
              </a:ext>
            </a:extLst>
          </p:cNvPr>
          <p:cNvSpPr/>
          <p:nvPr/>
        </p:nvSpPr>
        <p:spPr>
          <a:xfrm>
            <a:off x="6365790" y="3904728"/>
            <a:ext cx="5231026" cy="1121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7E85AEC-DA32-48FF-802E-BC2440A70A89}"/>
              </a:ext>
            </a:extLst>
          </p:cNvPr>
          <p:cNvSpPr txBox="1"/>
          <p:nvPr/>
        </p:nvSpPr>
        <p:spPr>
          <a:xfrm>
            <a:off x="972063" y="5195936"/>
            <a:ext cx="10721547" cy="369332"/>
          </a:xfrm>
          <a:prstGeom prst="rect">
            <a:avLst/>
          </a:prstGeom>
          <a:noFill/>
        </p:spPr>
        <p:txBody>
          <a:bodyPr wrap="square" rtlCol="0">
            <a:spAutoFit/>
          </a:bodyPr>
          <a:lstStyle/>
          <a:p>
            <a:r>
              <a:rPr lang="en-GB" dirty="0"/>
              <a:t>2.4. </a:t>
            </a:r>
            <a:r>
              <a:rPr lang="en-GB" dirty="0" err="1"/>
              <a:t>Mit</a:t>
            </a:r>
            <a:r>
              <a:rPr lang="en-GB" dirty="0"/>
              <a:t> </a:t>
            </a:r>
            <a:r>
              <a:rPr lang="en-GB" dirty="0" err="1"/>
              <a:t>welcher</a:t>
            </a:r>
            <a:r>
              <a:rPr lang="en-GB" dirty="0"/>
              <a:t> </a:t>
            </a:r>
            <a:r>
              <a:rPr lang="en-GB" dirty="0" err="1"/>
              <a:t>Problemstellung</a:t>
            </a:r>
            <a:r>
              <a:rPr lang="en-GB" dirty="0"/>
              <a:t> der </a:t>
            </a:r>
            <a:r>
              <a:rPr lang="en-GB" dirty="0" err="1"/>
              <a:t>Religionsphilosophie</a:t>
            </a:r>
            <a:r>
              <a:rPr lang="en-GB" dirty="0"/>
              <a:t> </a:t>
            </a:r>
            <a:r>
              <a:rPr lang="en-GB" dirty="0" err="1"/>
              <a:t>befasst</a:t>
            </a:r>
            <a:r>
              <a:rPr lang="en-GB" dirty="0"/>
              <a:t> </a:t>
            </a:r>
            <a:r>
              <a:rPr lang="en-GB" dirty="0" err="1"/>
              <a:t>sich</a:t>
            </a:r>
            <a:r>
              <a:rPr lang="en-GB" dirty="0"/>
              <a:t> Feuerbach?</a:t>
            </a:r>
          </a:p>
        </p:txBody>
      </p:sp>
      <p:sp>
        <p:nvSpPr>
          <p:cNvPr id="21" name="TextBox 20">
            <a:extLst>
              <a:ext uri="{FF2B5EF4-FFF2-40B4-BE49-F238E27FC236}">
                <a16:creationId xmlns:a16="http://schemas.microsoft.com/office/drawing/2014/main" id="{BE49EA00-E449-49B3-828F-893A93525104}"/>
              </a:ext>
            </a:extLst>
          </p:cNvPr>
          <p:cNvSpPr txBox="1"/>
          <p:nvPr/>
        </p:nvSpPr>
        <p:spPr>
          <a:xfrm>
            <a:off x="972062" y="5630598"/>
            <a:ext cx="10721547" cy="369332"/>
          </a:xfrm>
          <a:prstGeom prst="rect">
            <a:avLst/>
          </a:prstGeom>
          <a:noFill/>
        </p:spPr>
        <p:txBody>
          <a:bodyPr wrap="square" rtlCol="0">
            <a:spAutoFit/>
          </a:bodyPr>
          <a:lstStyle/>
          <a:p>
            <a:r>
              <a:rPr lang="en-GB" dirty="0" err="1"/>
              <a:t>Wesen</a:t>
            </a:r>
            <a:r>
              <a:rPr lang="en-GB" dirty="0"/>
              <a:t> der Religion (</a:t>
            </a:r>
            <a:r>
              <a:rPr lang="en-GB" dirty="0" err="1"/>
              <a:t>essentialistische</a:t>
            </a:r>
            <a:r>
              <a:rPr lang="en-GB" dirty="0"/>
              <a:t> Analyse)</a:t>
            </a:r>
          </a:p>
        </p:txBody>
      </p:sp>
    </p:spTree>
    <p:extLst>
      <p:ext uri="{BB962C8B-B14F-4D97-AF65-F5344CB8AC3E}">
        <p14:creationId xmlns:p14="http://schemas.microsoft.com/office/powerpoint/2010/main" val="5334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18" grpId="0" animBg="1"/>
      <p:bldP spid="19" grpId="0" animBg="1"/>
      <p:bldP spid="20" grpId="0" animBg="1"/>
      <p:bldP spid="4"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1109</Words>
  <Application>Microsoft Office PowerPoint</Application>
  <PresentationFormat>Widescreen</PresentationFormat>
  <Paragraphs>260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184</cp:revision>
  <dcterms:created xsi:type="dcterms:W3CDTF">2019-06-27T11:49:51Z</dcterms:created>
  <dcterms:modified xsi:type="dcterms:W3CDTF">2020-03-04T11:56:10Z</dcterms:modified>
</cp:coreProperties>
</file>