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3.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8" r:id="rId3"/>
    <p:sldId id="259" r:id="rId4"/>
    <p:sldId id="279" r:id="rId5"/>
    <p:sldId id="260" r:id="rId6"/>
    <p:sldId id="261" r:id="rId7"/>
    <p:sldId id="262" r:id="rId8"/>
    <p:sldId id="263" r:id="rId9"/>
    <p:sldId id="277" r:id="rId10"/>
    <p:sldId id="266" r:id="rId11"/>
    <p:sldId id="278" r:id="rId12"/>
    <p:sldId id="284" r:id="rId13"/>
    <p:sldId id="267" r:id="rId14"/>
    <p:sldId id="281" r:id="rId15"/>
    <p:sldId id="280" r:id="rId16"/>
    <p:sldId id="282" r:id="rId17"/>
    <p:sldId id="285" r:id="rId18"/>
    <p:sldId id="283"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Lst>
  <p:sldSz cx="9144000" cy="6858000" type="screen4x3"/>
  <p:notesSz cx="6858000" cy="9144000"/>
  <p:defaultTex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62" d="100"/>
          <a:sy n="162" d="100"/>
        </p:scale>
        <p:origin x="173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B00F4-6642-4096-8AA7-3397652BCFBD}" type="doc">
      <dgm:prSet loTypeId="urn:microsoft.com/office/officeart/2005/8/layout/hProcess9" loCatId="process" qsTypeId="urn:microsoft.com/office/officeart/2005/8/quickstyle/simple1" qsCatId="simple" csTypeId="urn:microsoft.com/office/officeart/2005/8/colors/accent3_3" csCatId="accent3" phldr="1"/>
      <dgm:spPr/>
    </dgm:pt>
    <dgm:pt modelId="{A4EF4DF6-A5E1-499C-A914-722A4473305A}">
      <dgm:prSet phldrT="[Text]"/>
      <dgm:spPr/>
      <dgm:t>
        <a:bodyPr/>
        <a:lstStyle/>
        <a:p>
          <a:r>
            <a:rPr lang="fr-FR" noProof="0" dirty="0"/>
            <a:t>L’indépendance individuelle est le premier besoin des Modernes</a:t>
          </a:r>
        </a:p>
      </dgm:t>
    </dgm:pt>
    <dgm:pt modelId="{8CD6E90B-3E0A-4CF8-BFFD-093C0EEAD33E}" type="parTrans" cxnId="{667932F8-7951-4A2E-A48D-4A277DFC968D}">
      <dgm:prSet/>
      <dgm:spPr/>
      <dgm:t>
        <a:bodyPr/>
        <a:lstStyle/>
        <a:p>
          <a:endParaRPr lang="en-US"/>
        </a:p>
      </dgm:t>
    </dgm:pt>
    <dgm:pt modelId="{64510B21-9F38-4336-A39B-0C951CA1E7F0}" type="sibTrans" cxnId="{667932F8-7951-4A2E-A48D-4A277DFC968D}">
      <dgm:prSet/>
      <dgm:spPr/>
      <dgm:t>
        <a:bodyPr/>
        <a:lstStyle/>
        <a:p>
          <a:endParaRPr lang="en-US"/>
        </a:p>
      </dgm:t>
    </dgm:pt>
    <dgm:pt modelId="{448A13C5-D1B6-4503-B05E-67F54391A30C}">
      <dgm:prSet phldrT="[Text]"/>
      <dgm:spPr/>
      <dgm:t>
        <a:bodyPr/>
        <a:lstStyle/>
        <a:p>
          <a:r>
            <a:rPr lang="fr-FR" noProof="0" dirty="0"/>
            <a:t>Aucune institution des républiques anciennes ne doit intervenir dans les temps modernes</a:t>
          </a:r>
        </a:p>
      </dgm:t>
    </dgm:pt>
    <dgm:pt modelId="{D2741DCD-A4E0-4AB8-B06A-F55E6660999B}" type="parTrans" cxnId="{EC70C17E-7014-4B1F-B924-E1E9BD6A7F60}">
      <dgm:prSet/>
      <dgm:spPr/>
      <dgm:t>
        <a:bodyPr/>
        <a:lstStyle/>
        <a:p>
          <a:endParaRPr lang="en-US"/>
        </a:p>
      </dgm:t>
    </dgm:pt>
    <dgm:pt modelId="{95CBDE3F-B2F1-40F4-9D02-D842E31A229A}" type="sibTrans" cxnId="{EC70C17E-7014-4B1F-B924-E1E9BD6A7F60}">
      <dgm:prSet/>
      <dgm:spPr/>
      <dgm:t>
        <a:bodyPr/>
        <a:lstStyle/>
        <a:p>
          <a:endParaRPr lang="en-US"/>
        </a:p>
      </dgm:t>
    </dgm:pt>
    <dgm:pt modelId="{18FB6F36-48B5-4E64-BB94-037B0CCA087B}">
      <dgm:prSet phldrT="[Text]"/>
      <dgm:spPr/>
      <dgm:t>
        <a:bodyPr/>
        <a:lstStyle/>
        <a:p>
          <a:r>
            <a:rPr lang="en-US" dirty="0"/>
            <a:t>Non à </a:t>
          </a:r>
          <a:r>
            <a:rPr lang="fr-FR" noProof="0" dirty="0"/>
            <a:t>l’ostracisme</a:t>
          </a:r>
          <a:r>
            <a:rPr lang="en-US" dirty="0"/>
            <a:t> (a</a:t>
          </a:r>
          <a:r>
            <a:rPr lang="fr-BE" b="0" i="0" dirty="0" err="1"/>
            <a:t>ction</a:t>
          </a:r>
          <a:r>
            <a:rPr lang="fr-BE" b="0" i="0" dirty="0"/>
            <a:t> de tenir quelqu'un qui ne plaît pas à l'écart d'un groupe)</a:t>
          </a:r>
          <a:r>
            <a:rPr lang="en-US" dirty="0"/>
            <a:t> et à la censure</a:t>
          </a:r>
        </a:p>
      </dgm:t>
    </dgm:pt>
    <dgm:pt modelId="{C7775DCC-642E-4F53-8FA1-D9726CB90DE2}" type="parTrans" cxnId="{4A4E97A0-E255-4064-A621-D3CBB2CEB729}">
      <dgm:prSet/>
      <dgm:spPr/>
      <dgm:t>
        <a:bodyPr/>
        <a:lstStyle/>
        <a:p>
          <a:endParaRPr lang="en-US"/>
        </a:p>
      </dgm:t>
    </dgm:pt>
    <dgm:pt modelId="{8929A8F5-9B25-4AC1-B94D-1D502C0F7D35}" type="sibTrans" cxnId="{4A4E97A0-E255-4064-A621-D3CBB2CEB729}">
      <dgm:prSet/>
      <dgm:spPr/>
      <dgm:t>
        <a:bodyPr/>
        <a:lstStyle/>
        <a:p>
          <a:endParaRPr lang="en-US"/>
        </a:p>
      </dgm:t>
    </dgm:pt>
    <dgm:pt modelId="{FA2A4CE5-F943-42AE-BDF4-8094343EA98A}" type="pres">
      <dgm:prSet presAssocID="{5C3B00F4-6642-4096-8AA7-3397652BCFBD}" presName="CompostProcess" presStyleCnt="0">
        <dgm:presLayoutVars>
          <dgm:dir/>
          <dgm:resizeHandles val="exact"/>
        </dgm:presLayoutVars>
      </dgm:prSet>
      <dgm:spPr/>
    </dgm:pt>
    <dgm:pt modelId="{50470894-72CB-40D6-83A6-33B3FBF0638A}" type="pres">
      <dgm:prSet presAssocID="{5C3B00F4-6642-4096-8AA7-3397652BCFBD}" presName="arrow" presStyleLbl="bgShp" presStyleIdx="0" presStyleCnt="1"/>
      <dgm:spPr>
        <a:solidFill>
          <a:schemeClr val="accent3">
            <a:lumMod val="60000"/>
            <a:lumOff val="40000"/>
          </a:schemeClr>
        </a:solidFill>
      </dgm:spPr>
    </dgm:pt>
    <dgm:pt modelId="{2638B811-A05F-4BFE-8F95-7BEF09572BBC}" type="pres">
      <dgm:prSet presAssocID="{5C3B00F4-6642-4096-8AA7-3397652BCFBD}" presName="linearProcess" presStyleCnt="0"/>
      <dgm:spPr/>
    </dgm:pt>
    <dgm:pt modelId="{0E7DB7C4-1ED5-40C1-BECC-BAEFD920AC25}" type="pres">
      <dgm:prSet presAssocID="{A4EF4DF6-A5E1-499C-A914-722A4473305A}" presName="textNode" presStyleLbl="node1" presStyleIdx="0" presStyleCnt="3">
        <dgm:presLayoutVars>
          <dgm:bulletEnabled val="1"/>
        </dgm:presLayoutVars>
      </dgm:prSet>
      <dgm:spPr/>
    </dgm:pt>
    <dgm:pt modelId="{3D494979-7896-49F2-BF13-0781FA206C73}" type="pres">
      <dgm:prSet presAssocID="{64510B21-9F38-4336-A39B-0C951CA1E7F0}" presName="sibTrans" presStyleCnt="0"/>
      <dgm:spPr/>
    </dgm:pt>
    <dgm:pt modelId="{9B35FD6B-459C-4571-9B97-84DF0A73D5E0}" type="pres">
      <dgm:prSet presAssocID="{448A13C5-D1B6-4503-B05E-67F54391A30C}" presName="textNode" presStyleLbl="node1" presStyleIdx="1" presStyleCnt="3">
        <dgm:presLayoutVars>
          <dgm:bulletEnabled val="1"/>
        </dgm:presLayoutVars>
      </dgm:prSet>
      <dgm:spPr/>
    </dgm:pt>
    <dgm:pt modelId="{31B46E33-198E-477C-9EDA-F61912F7A530}" type="pres">
      <dgm:prSet presAssocID="{95CBDE3F-B2F1-40F4-9D02-D842E31A229A}" presName="sibTrans" presStyleCnt="0"/>
      <dgm:spPr/>
    </dgm:pt>
    <dgm:pt modelId="{DE61FD1C-FAC0-435D-A658-CCCCE9EE7E64}" type="pres">
      <dgm:prSet presAssocID="{18FB6F36-48B5-4E64-BB94-037B0CCA087B}" presName="textNode" presStyleLbl="node1" presStyleIdx="2" presStyleCnt="3">
        <dgm:presLayoutVars>
          <dgm:bulletEnabled val="1"/>
        </dgm:presLayoutVars>
      </dgm:prSet>
      <dgm:spPr/>
    </dgm:pt>
  </dgm:ptLst>
  <dgm:cxnLst>
    <dgm:cxn modelId="{274B0C0B-8EEB-4A2E-833C-E233D873F1F4}" type="presOf" srcId="{448A13C5-D1B6-4503-B05E-67F54391A30C}" destId="{9B35FD6B-459C-4571-9B97-84DF0A73D5E0}" srcOrd="0" destOrd="0" presId="urn:microsoft.com/office/officeart/2005/8/layout/hProcess9"/>
    <dgm:cxn modelId="{CD54D330-D3C3-4A69-B61A-290A9EEF6FC5}" type="presOf" srcId="{18FB6F36-48B5-4E64-BB94-037B0CCA087B}" destId="{DE61FD1C-FAC0-435D-A658-CCCCE9EE7E64}" srcOrd="0" destOrd="0" presId="urn:microsoft.com/office/officeart/2005/8/layout/hProcess9"/>
    <dgm:cxn modelId="{AB027A47-55B5-494D-A801-A769BC223E7E}" type="presOf" srcId="{A4EF4DF6-A5E1-499C-A914-722A4473305A}" destId="{0E7DB7C4-1ED5-40C1-BECC-BAEFD920AC25}" srcOrd="0" destOrd="0" presId="urn:microsoft.com/office/officeart/2005/8/layout/hProcess9"/>
    <dgm:cxn modelId="{EC70C17E-7014-4B1F-B924-E1E9BD6A7F60}" srcId="{5C3B00F4-6642-4096-8AA7-3397652BCFBD}" destId="{448A13C5-D1B6-4503-B05E-67F54391A30C}" srcOrd="1" destOrd="0" parTransId="{D2741DCD-A4E0-4AB8-B06A-F55E6660999B}" sibTransId="{95CBDE3F-B2F1-40F4-9D02-D842E31A229A}"/>
    <dgm:cxn modelId="{4A4E97A0-E255-4064-A621-D3CBB2CEB729}" srcId="{5C3B00F4-6642-4096-8AA7-3397652BCFBD}" destId="{18FB6F36-48B5-4E64-BB94-037B0CCA087B}" srcOrd="2" destOrd="0" parTransId="{C7775DCC-642E-4F53-8FA1-D9726CB90DE2}" sibTransId="{8929A8F5-9B25-4AC1-B94D-1D502C0F7D35}"/>
    <dgm:cxn modelId="{4FA204CA-1B9E-465F-BB85-CF007ED5E210}" type="presOf" srcId="{5C3B00F4-6642-4096-8AA7-3397652BCFBD}" destId="{FA2A4CE5-F943-42AE-BDF4-8094343EA98A}" srcOrd="0" destOrd="0" presId="urn:microsoft.com/office/officeart/2005/8/layout/hProcess9"/>
    <dgm:cxn modelId="{667932F8-7951-4A2E-A48D-4A277DFC968D}" srcId="{5C3B00F4-6642-4096-8AA7-3397652BCFBD}" destId="{A4EF4DF6-A5E1-499C-A914-722A4473305A}" srcOrd="0" destOrd="0" parTransId="{8CD6E90B-3E0A-4CF8-BFFD-093C0EEAD33E}" sibTransId="{64510B21-9F38-4336-A39B-0C951CA1E7F0}"/>
    <dgm:cxn modelId="{9FF490FD-9DB2-4FEF-B860-864BA75472C4}" type="presParOf" srcId="{FA2A4CE5-F943-42AE-BDF4-8094343EA98A}" destId="{50470894-72CB-40D6-83A6-33B3FBF0638A}" srcOrd="0" destOrd="0" presId="urn:microsoft.com/office/officeart/2005/8/layout/hProcess9"/>
    <dgm:cxn modelId="{AC438596-1F91-46E2-A6EF-223DCC70DFEA}" type="presParOf" srcId="{FA2A4CE5-F943-42AE-BDF4-8094343EA98A}" destId="{2638B811-A05F-4BFE-8F95-7BEF09572BBC}" srcOrd="1" destOrd="0" presId="urn:microsoft.com/office/officeart/2005/8/layout/hProcess9"/>
    <dgm:cxn modelId="{447FC045-F72A-4F00-BEDC-E0082F863556}" type="presParOf" srcId="{2638B811-A05F-4BFE-8F95-7BEF09572BBC}" destId="{0E7DB7C4-1ED5-40C1-BECC-BAEFD920AC25}" srcOrd="0" destOrd="0" presId="urn:microsoft.com/office/officeart/2005/8/layout/hProcess9"/>
    <dgm:cxn modelId="{55962D94-AC09-482A-B94C-D1BDEBA7C264}" type="presParOf" srcId="{2638B811-A05F-4BFE-8F95-7BEF09572BBC}" destId="{3D494979-7896-49F2-BF13-0781FA206C73}" srcOrd="1" destOrd="0" presId="urn:microsoft.com/office/officeart/2005/8/layout/hProcess9"/>
    <dgm:cxn modelId="{40522525-7C2F-40E9-A5CD-A713184E9D36}" type="presParOf" srcId="{2638B811-A05F-4BFE-8F95-7BEF09572BBC}" destId="{9B35FD6B-459C-4571-9B97-84DF0A73D5E0}" srcOrd="2" destOrd="0" presId="urn:microsoft.com/office/officeart/2005/8/layout/hProcess9"/>
    <dgm:cxn modelId="{95C70A34-6195-4997-AF95-7346C651E8AC}" type="presParOf" srcId="{2638B811-A05F-4BFE-8F95-7BEF09572BBC}" destId="{31B46E33-198E-477C-9EDA-F61912F7A530}" srcOrd="3" destOrd="0" presId="urn:microsoft.com/office/officeart/2005/8/layout/hProcess9"/>
    <dgm:cxn modelId="{84A34312-8A35-4ECD-83CC-20FCD3EC7E30}" type="presParOf" srcId="{2638B811-A05F-4BFE-8F95-7BEF09572BBC}" destId="{DE61FD1C-FAC0-435D-A658-CCCCE9EE7E6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70894-72CB-40D6-83A6-33B3FBF0638A}">
      <dsp:nvSpPr>
        <dsp:cNvPr id="0" name=""/>
        <dsp:cNvSpPr/>
      </dsp:nvSpPr>
      <dsp:spPr>
        <a:xfrm>
          <a:off x="631559" y="0"/>
          <a:ext cx="7157672" cy="2537087"/>
        </a:xfrm>
        <a:prstGeom prst="rightArrow">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0E7DB7C4-1ED5-40C1-BECC-BAEFD920AC25}">
      <dsp:nvSpPr>
        <dsp:cNvPr id="0" name=""/>
        <dsp:cNvSpPr/>
      </dsp:nvSpPr>
      <dsp:spPr>
        <a:xfrm>
          <a:off x="285352" y="761126"/>
          <a:ext cx="2526237" cy="1014834"/>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t>L’indépendance individuelle est le premier besoin des Modernes</a:t>
          </a:r>
        </a:p>
      </dsp:txBody>
      <dsp:txXfrm>
        <a:off x="334892" y="810666"/>
        <a:ext cx="2427157" cy="915754"/>
      </dsp:txXfrm>
    </dsp:sp>
    <dsp:sp modelId="{9B35FD6B-459C-4571-9B97-84DF0A73D5E0}">
      <dsp:nvSpPr>
        <dsp:cNvPr id="0" name=""/>
        <dsp:cNvSpPr/>
      </dsp:nvSpPr>
      <dsp:spPr>
        <a:xfrm>
          <a:off x="2947276" y="761126"/>
          <a:ext cx="2526237" cy="1014834"/>
        </a:xfrm>
        <a:prstGeom prst="roundRect">
          <a:avLst/>
        </a:prstGeom>
        <a:solidFill>
          <a:schemeClr val="accent3">
            <a:shade val="80000"/>
            <a:hueOff val="173410"/>
            <a:satOff val="-2862"/>
            <a:lumOff val="135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t>Aucune institution des républiques anciennes ne doit intervenir dans les temps modernes</a:t>
          </a:r>
        </a:p>
      </dsp:txBody>
      <dsp:txXfrm>
        <a:off x="2996816" y="810666"/>
        <a:ext cx="2427157" cy="915754"/>
      </dsp:txXfrm>
    </dsp:sp>
    <dsp:sp modelId="{DE61FD1C-FAC0-435D-A658-CCCCE9EE7E64}">
      <dsp:nvSpPr>
        <dsp:cNvPr id="0" name=""/>
        <dsp:cNvSpPr/>
      </dsp:nvSpPr>
      <dsp:spPr>
        <a:xfrm>
          <a:off x="5609200" y="761126"/>
          <a:ext cx="2526237" cy="1014834"/>
        </a:xfrm>
        <a:prstGeom prst="roundRect">
          <a:avLst/>
        </a:prstGeom>
        <a:solidFill>
          <a:schemeClr val="accent3">
            <a:shade val="80000"/>
            <a:hueOff val="346820"/>
            <a:satOff val="-5724"/>
            <a:lumOff val="270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Non à </a:t>
          </a:r>
          <a:r>
            <a:rPr lang="fr-FR" sz="1400" kern="1200" noProof="0" dirty="0"/>
            <a:t>l’ostracisme</a:t>
          </a:r>
          <a:r>
            <a:rPr lang="en-US" sz="1400" kern="1200" dirty="0"/>
            <a:t> (a</a:t>
          </a:r>
          <a:r>
            <a:rPr lang="fr-BE" sz="1400" b="0" i="0" kern="1200" dirty="0" err="1"/>
            <a:t>ction</a:t>
          </a:r>
          <a:r>
            <a:rPr lang="fr-BE" sz="1400" b="0" i="0" kern="1200" dirty="0"/>
            <a:t> de tenir quelqu'un qui ne plaît pas à l'écart d'un groupe)</a:t>
          </a:r>
          <a:r>
            <a:rPr lang="en-US" sz="1400" kern="1200" dirty="0"/>
            <a:t> et à la censure</a:t>
          </a:r>
        </a:p>
      </dsp:txBody>
      <dsp:txXfrm>
        <a:off x="5658740" y="810666"/>
        <a:ext cx="2427157" cy="9157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05927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54975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84344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29082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0E8EC-7FD5-496D-8652-BDAB1AF1AC2C}"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21946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0E8EC-7FD5-496D-8652-BDAB1AF1AC2C}"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55953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0E8EC-7FD5-496D-8652-BDAB1AF1AC2C}" type="datetimeFigureOut">
              <a:rPr lang="lb-LU" smtClean="0"/>
              <a:t>19.01.24</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4652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0E8EC-7FD5-496D-8652-BDAB1AF1AC2C}" type="datetimeFigureOut">
              <a:rPr lang="lb-LU" smtClean="0"/>
              <a:t>19.01.24</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93133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0E8EC-7FD5-496D-8652-BDAB1AF1AC2C}" type="datetimeFigureOut">
              <a:rPr lang="lb-LU" smtClean="0"/>
              <a:t>19.01.24</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82652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4154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408804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0E8EC-7FD5-496D-8652-BDAB1AF1AC2C}" type="datetimeFigureOut">
              <a:rPr lang="lb-LU" smtClean="0"/>
              <a:t>19.01.24</a:t>
            </a:fld>
            <a:endParaRPr lang="lb-L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A948-403B-425F-BEE9-1B2FFDF9F6F0}" type="slidenum">
              <a:rPr lang="lb-LU" smtClean="0"/>
              <a:t>‹#›</a:t>
            </a:fld>
            <a:endParaRPr lang="lb-LU"/>
          </a:p>
        </p:txBody>
      </p:sp>
    </p:spTree>
    <p:extLst>
      <p:ext uri="{BB962C8B-B14F-4D97-AF65-F5344CB8AC3E}">
        <p14:creationId xmlns:p14="http://schemas.microsoft.com/office/powerpoint/2010/main" val="34560114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de.wikipedia.org/wiki/Universit%C3%A4t_Cambridge" TargetMode="External"/><Relationship Id="rId2" Type="http://schemas.openxmlformats.org/officeDocument/2006/relationships/hyperlink" Target="http://de.wikipedia.org/wiki/Hochschule_f%C3%BCr_die_Wissenschaft_des_Judentums" TargetMode="Externa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de.wikipedia.org/wiki/Verdienstorden_der_Bundesrepublik_Deutschland" TargetMode="External"/><Relationship Id="rId4" Type="http://schemas.openxmlformats.org/officeDocument/2006/relationships/hyperlink" Target="http://de.wikipedia.org/wiki/New_School_for_Social_Research"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6676" y="382386"/>
            <a:ext cx="4638642" cy="2000548"/>
          </a:xfrm>
          <a:prstGeom prst="rect">
            <a:avLst/>
          </a:prstGeom>
          <a:noFill/>
        </p:spPr>
        <p:txBody>
          <a:bodyPr wrap="none" rtlCol="0">
            <a:spAutoFit/>
          </a:bodyPr>
          <a:lstStyle/>
          <a:p>
            <a:pPr algn="ctr"/>
            <a:r>
              <a:rPr lang="fr-BE" sz="2400" b="1" dirty="0"/>
              <a:t>Thomas Hobbes</a:t>
            </a:r>
          </a:p>
          <a:p>
            <a:pPr algn="ctr"/>
            <a:endParaRPr lang="fr-BE" sz="2400" b="1" u="sng" dirty="0"/>
          </a:p>
          <a:p>
            <a:pPr algn="ctr"/>
            <a:r>
              <a:rPr lang="fr-BE" sz="2400" dirty="0"/>
              <a:t>(1588 – 1679)</a:t>
            </a:r>
          </a:p>
          <a:p>
            <a:pPr algn="ctr"/>
            <a:endParaRPr lang="fr-BE" sz="2400" dirty="0"/>
          </a:p>
          <a:p>
            <a:pPr algn="ctr"/>
            <a:r>
              <a:rPr lang="fr-BE" sz="2800" b="1" dirty="0"/>
              <a:t>DER GESELLSCHAFTSVERTRAG</a:t>
            </a:r>
            <a:endParaRPr lang="fr-BE" sz="2800"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6863" y="2442454"/>
            <a:ext cx="3818268" cy="4024847"/>
          </a:xfrm>
          <a:prstGeom prst="rect">
            <a:avLst/>
          </a:prstGeom>
        </p:spPr>
      </p:pic>
    </p:spTree>
    <p:extLst>
      <p:ext uri="{BB962C8B-B14F-4D97-AF65-F5344CB8AC3E}">
        <p14:creationId xmlns:p14="http://schemas.microsoft.com/office/powerpoint/2010/main" val="1641572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1014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3.2. Der </a:t>
            </a:r>
            <a:r>
              <a:rPr lang="fr-BE" sz="2400" b="1" u="sng" dirty="0" err="1"/>
              <a:t>Kriegszustand</a:t>
            </a:r>
            <a:endParaRPr lang="fr-BE" sz="2400" b="1" u="sng" dirty="0"/>
          </a:p>
        </p:txBody>
      </p:sp>
      <p:sp>
        <p:nvSpPr>
          <p:cNvPr id="8" name="TextBox 4"/>
          <p:cNvSpPr txBox="1"/>
          <p:nvPr/>
        </p:nvSpPr>
        <p:spPr>
          <a:xfrm>
            <a:off x="370494" y="702099"/>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t>Daraus ergibt sich klar, dass die Menschen während der Zeit, in der sie ohne eine allgemeine, sie alle im </a:t>
            </a:r>
            <a:r>
              <a:rPr lang="de-CH" u="sng" dirty="0"/>
              <a:t>Zaum haltende Macht</a:t>
            </a:r>
            <a:r>
              <a:rPr lang="de-CH" dirty="0"/>
              <a:t> leben, sich in einem Zustand befinden, der Krieg genannt wird, und zwar in einem </a:t>
            </a:r>
            <a:r>
              <a:rPr lang="de-CH" b="1" i="1" u="sng" dirty="0"/>
              <a:t>Krieg eines jeden gegen jeden</a:t>
            </a:r>
            <a:r>
              <a:rPr lang="de-CH" dirty="0"/>
              <a:t>.</a:t>
            </a:r>
            <a:endParaRPr lang="de-LU" sz="1600" i="1" dirty="0"/>
          </a:p>
        </p:txBody>
      </p:sp>
      <p:sp>
        <p:nvSpPr>
          <p:cNvPr id="3" name="TextBox 2"/>
          <p:cNvSpPr txBox="1"/>
          <p:nvPr/>
        </p:nvSpPr>
        <p:spPr>
          <a:xfrm>
            <a:off x="370494" y="2086494"/>
            <a:ext cx="8420792" cy="2308324"/>
          </a:xfrm>
          <a:prstGeom prst="rect">
            <a:avLst/>
          </a:prstGeom>
          <a:noFill/>
        </p:spPr>
        <p:txBody>
          <a:bodyPr wrap="square" rtlCol="0">
            <a:spAutoFit/>
          </a:bodyPr>
          <a:lstStyle/>
          <a:p>
            <a:pPr algn="just"/>
            <a:r>
              <a:rPr lang="de-CH" dirty="0"/>
              <a:t>Der Kriegszustand (Lat.: </a:t>
            </a:r>
            <a:r>
              <a:rPr lang="de-CH" dirty="0" err="1"/>
              <a:t>Bellum</a:t>
            </a:r>
            <a:r>
              <a:rPr lang="de-CH" dirty="0"/>
              <a:t> </a:t>
            </a:r>
            <a:r>
              <a:rPr lang="de-CH" dirty="0" err="1"/>
              <a:t>omnium</a:t>
            </a:r>
            <a:r>
              <a:rPr lang="de-CH" dirty="0"/>
              <a:t> contra </a:t>
            </a:r>
            <a:r>
              <a:rPr lang="de-CH" dirty="0" err="1"/>
              <a:t>omnes</a:t>
            </a:r>
            <a:r>
              <a:rPr lang="de-CH" dirty="0"/>
              <a:t>) ergibt sich als Folge aus dem Naturzustand:</a:t>
            </a:r>
          </a:p>
          <a:p>
            <a:pPr algn="just"/>
            <a:endParaRPr lang="de-CH" dirty="0"/>
          </a:p>
          <a:p>
            <a:pPr marL="285750" indent="-285750" algn="just">
              <a:buFont typeface="Arial" panose="020B0604020202020204" pitchFamily="34" charset="0"/>
              <a:buChar char="•"/>
            </a:pPr>
            <a:r>
              <a:rPr lang="de-CH" dirty="0"/>
              <a:t>Ohne einen Machthaber, der die Menschen im Griff behält, ist jeder auf sich selbst, d.h. seine eigene </a:t>
            </a:r>
            <a:r>
              <a:rPr lang="de-CH" b="1" dirty="0"/>
              <a:t>körperliche Kraft </a:t>
            </a:r>
            <a:r>
              <a:rPr lang="de-CH" dirty="0"/>
              <a:t>und sein </a:t>
            </a:r>
            <a:r>
              <a:rPr lang="de-CH" b="1" dirty="0"/>
              <a:t>Erfindungsreichtum</a:t>
            </a:r>
            <a:r>
              <a:rPr lang="de-CH" dirty="0"/>
              <a:t> angewiesen</a:t>
            </a:r>
          </a:p>
          <a:p>
            <a:pPr marL="285750" indent="-285750" algn="just">
              <a:buFont typeface="Arial" panose="020B0604020202020204" pitchFamily="34" charset="0"/>
              <a:buChar char="•"/>
            </a:pPr>
            <a:endParaRPr lang="de-CH" dirty="0"/>
          </a:p>
          <a:p>
            <a:pPr marL="285750" indent="-285750" algn="just">
              <a:buFont typeface="Arial" panose="020B0604020202020204" pitchFamily="34" charset="0"/>
              <a:buChar char="•"/>
            </a:pPr>
            <a:r>
              <a:rPr lang="de-CH" dirty="0"/>
              <a:t>Keinen Sinn besonders fleißig zu sein, da man sich dessen, was man erarbeitet hat nicht sicher sein kann. </a:t>
            </a:r>
          </a:p>
        </p:txBody>
      </p:sp>
      <p:sp>
        <p:nvSpPr>
          <p:cNvPr id="6" name="TextBox 5"/>
          <p:cNvSpPr txBox="1"/>
          <p:nvPr/>
        </p:nvSpPr>
        <p:spPr>
          <a:xfrm>
            <a:off x="370494" y="5079076"/>
            <a:ext cx="8420792" cy="830997"/>
          </a:xfrm>
          <a:prstGeom prst="rect">
            <a:avLst/>
          </a:prstGeom>
          <a:noFill/>
        </p:spPr>
        <p:txBody>
          <a:bodyPr wrap="square" rtlCol="0">
            <a:spAutoFit/>
          </a:bodyPr>
          <a:lstStyle/>
          <a:p>
            <a:pPr algn="just"/>
            <a:r>
              <a:rPr lang="de-CH" sz="2400" b="1" dirty="0">
                <a:sym typeface="Wingdings" panose="05000000000000000000" pitchFamily="2" charset="2"/>
              </a:rPr>
              <a:t> Durch den Kriegszustand ist </a:t>
            </a:r>
            <a:r>
              <a:rPr lang="de-CH" sz="2400" b="1" u="sng" dirty="0">
                <a:sym typeface="Wingdings" panose="05000000000000000000" pitchFamily="2" charset="2"/>
              </a:rPr>
              <a:t>kein Fortschritt</a:t>
            </a:r>
            <a:r>
              <a:rPr lang="de-CH" sz="2400" b="1" dirty="0">
                <a:sym typeface="Wingdings" panose="05000000000000000000" pitchFamily="2" charset="2"/>
              </a:rPr>
              <a:t> möglich, was bleibt ist </a:t>
            </a:r>
            <a:r>
              <a:rPr lang="de-CH" sz="2400" b="1" dirty="0"/>
              <a:t>das </a:t>
            </a:r>
            <a:r>
              <a:rPr lang="de-CH" sz="2400" b="1" u="sng" dirty="0"/>
              <a:t>blanke Überleben</a:t>
            </a:r>
            <a:endParaRPr lang="fr-BE" sz="2400" b="1" u="sng" dirty="0"/>
          </a:p>
        </p:txBody>
      </p:sp>
    </p:spTree>
    <p:extLst>
      <p:ext uri="{BB962C8B-B14F-4D97-AF65-F5344CB8AC3E}">
        <p14:creationId xmlns:p14="http://schemas.microsoft.com/office/powerpoint/2010/main" val="16180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019673"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3.2. Der </a:t>
            </a:r>
            <a:r>
              <a:rPr lang="fr-BE" sz="2400" b="1" u="sng" dirty="0" err="1"/>
              <a:t>Kriegszustand</a:t>
            </a:r>
            <a:endParaRPr lang="fr-BE" sz="2400" b="1" u="sng" dirty="0"/>
          </a:p>
        </p:txBody>
      </p:sp>
      <p:sp>
        <p:nvSpPr>
          <p:cNvPr id="8" name="TextBox 4"/>
          <p:cNvSpPr txBox="1"/>
          <p:nvPr/>
        </p:nvSpPr>
        <p:spPr>
          <a:xfrm>
            <a:off x="370494" y="702099"/>
            <a:ext cx="8420792" cy="1200329"/>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u="sng" dirty="0"/>
              <a:t>Aber keiner von uns klagt damit die menschliche Natur an</a:t>
            </a:r>
            <a:r>
              <a:rPr lang="de-CH" dirty="0"/>
              <a:t>. Die Begierden und anderen menschlichen Leidenschaften sind an sich keine </a:t>
            </a:r>
            <a:r>
              <a:rPr lang="de-CH" b="1" i="1" dirty="0"/>
              <a:t>Sünde</a:t>
            </a:r>
            <a:r>
              <a:rPr lang="de-CH" b="1" dirty="0"/>
              <a:t>.</a:t>
            </a:r>
            <a:r>
              <a:rPr lang="de-CH" dirty="0"/>
              <a:t> </a:t>
            </a:r>
            <a:r>
              <a:rPr lang="de-CH" b="1" u="sng" dirty="0"/>
              <a:t>Die aus diesen Leidenschaften entspringenden Handlungen sind es ebenfalls so lange nicht, bis die Menschen ein </a:t>
            </a:r>
            <a:r>
              <a:rPr lang="de-CH" b="1" i="1" u="sng" dirty="0"/>
              <a:t>Gesetz </a:t>
            </a:r>
            <a:r>
              <a:rPr lang="de-CH" b="1" u="sng" dirty="0"/>
              <a:t>kennen</a:t>
            </a:r>
            <a:r>
              <a:rPr lang="de-CH" dirty="0"/>
              <a:t>, das sie verbietet.</a:t>
            </a:r>
            <a:endParaRPr lang="de-LU" sz="1600" i="1" dirty="0"/>
          </a:p>
        </p:txBody>
      </p:sp>
      <p:sp>
        <p:nvSpPr>
          <p:cNvPr id="3" name="TextBox 2"/>
          <p:cNvSpPr txBox="1"/>
          <p:nvPr/>
        </p:nvSpPr>
        <p:spPr>
          <a:xfrm>
            <a:off x="3549536" y="2086494"/>
            <a:ext cx="5241750" cy="2400657"/>
          </a:xfrm>
          <a:prstGeom prst="rect">
            <a:avLst/>
          </a:prstGeom>
          <a:noFill/>
        </p:spPr>
        <p:txBody>
          <a:bodyPr wrap="square" rtlCol="0">
            <a:spAutoFit/>
          </a:bodyPr>
          <a:lstStyle/>
          <a:p>
            <a:pPr algn="just"/>
            <a:r>
              <a:rPr lang="de-CH" sz="1600" dirty="0"/>
              <a:t>Für Hobbes sind die Handlungen die der Mensch aus seiner Natur heraus begeht, </a:t>
            </a:r>
            <a:r>
              <a:rPr lang="de-CH" sz="1600" b="1" dirty="0"/>
              <a:t>nicht moralisch verwerflich:</a:t>
            </a:r>
          </a:p>
          <a:p>
            <a:pPr algn="just"/>
            <a:endParaRPr lang="de-CH" sz="1600" dirty="0"/>
          </a:p>
          <a:p>
            <a:pPr marL="342900" indent="-342900" algn="just">
              <a:buFont typeface="+mj-lt"/>
              <a:buAutoNum type="alphaLcPeriod"/>
            </a:pPr>
            <a:r>
              <a:rPr lang="de-CH" sz="1600" dirty="0"/>
              <a:t>Es gibt keine «gute» oder «schlechte» Handlungen</a:t>
            </a:r>
          </a:p>
          <a:p>
            <a:pPr marL="342900" indent="-342900" algn="just">
              <a:buFont typeface="+mj-lt"/>
              <a:buAutoNum type="alphaLcPeriod"/>
            </a:pPr>
            <a:r>
              <a:rPr lang="de-CH" sz="1600" dirty="0"/>
              <a:t>Der Mensch hat rein Recht auf Alles</a:t>
            </a:r>
          </a:p>
          <a:p>
            <a:pPr marL="342900" indent="-342900" algn="just">
              <a:buFont typeface="+mj-lt"/>
              <a:buAutoNum type="alphaLcPeriod"/>
            </a:pPr>
            <a:r>
              <a:rPr lang="de-CH" sz="1600" dirty="0"/>
              <a:t>Kein Eigentum im Sinne eines dauerhaften Besitzes</a:t>
            </a:r>
          </a:p>
          <a:p>
            <a:pPr marL="342900" indent="-342900" algn="just">
              <a:buFont typeface="+mj-lt"/>
              <a:buAutoNum type="alphaLcPeriod"/>
            </a:pPr>
            <a:endParaRPr lang="de-CH" dirty="0"/>
          </a:p>
          <a:p>
            <a:pPr algn="just"/>
            <a:r>
              <a:rPr lang="de-CH" sz="1600" dirty="0">
                <a:sym typeface="Wingdings" panose="05000000000000000000" pitchFamily="2" charset="2"/>
              </a:rPr>
              <a:t> Gesetzlosigkeit: Es gibt keine Gesetz oder gesell. Richtlinien, die Handlungen verbieten</a:t>
            </a:r>
            <a:endParaRPr lang="de-CH" sz="1600" dirty="0"/>
          </a:p>
        </p:txBody>
      </p:sp>
      <p:sp>
        <p:nvSpPr>
          <p:cNvPr id="6" name="TextBox 5"/>
          <p:cNvSpPr txBox="1"/>
          <p:nvPr/>
        </p:nvSpPr>
        <p:spPr>
          <a:xfrm>
            <a:off x="370494" y="4854012"/>
            <a:ext cx="8420792" cy="707886"/>
          </a:xfrm>
          <a:prstGeom prst="rect">
            <a:avLst/>
          </a:prstGeom>
          <a:noFill/>
        </p:spPr>
        <p:txBody>
          <a:bodyPr wrap="square" rtlCol="0">
            <a:spAutoFit/>
          </a:bodyPr>
          <a:lstStyle/>
          <a:p>
            <a:pPr algn="ctr"/>
            <a:r>
              <a:rPr lang="de-CH" sz="2000" i="1" dirty="0">
                <a:latin typeface="Adobe Caslon Pro Bold" panose="0205070206050A020403" pitchFamily="18" charset="0"/>
              </a:rPr>
              <a:t>“Wo keine allgemeine Gewalt ist, ist kein Gesetz, und wo kein Gesetz, keine Ungerechtigkeit” – Thomas Hobbes</a:t>
            </a:r>
            <a:endParaRPr lang="fr-BE" sz="2000" i="1" dirty="0">
              <a:latin typeface="Adobe Caslon Pro Bold" panose="0205070206050A020403" pitchFamily="18" charset="0"/>
            </a:endParaRPr>
          </a:p>
        </p:txBody>
      </p:sp>
      <p:sp>
        <p:nvSpPr>
          <p:cNvPr id="2" name="TextBox 1"/>
          <p:cNvSpPr txBox="1"/>
          <p:nvPr/>
        </p:nvSpPr>
        <p:spPr>
          <a:xfrm>
            <a:off x="370495" y="5744094"/>
            <a:ext cx="8420792" cy="646331"/>
          </a:xfrm>
          <a:prstGeom prst="rect">
            <a:avLst/>
          </a:prstGeom>
          <a:noFill/>
        </p:spPr>
        <p:txBody>
          <a:bodyPr wrap="square" rtlCol="0">
            <a:spAutoFit/>
          </a:bodyPr>
          <a:lstStyle/>
          <a:p>
            <a:pPr algn="ctr"/>
            <a:r>
              <a:rPr lang="de-CH" b="1" u="sng" dirty="0"/>
              <a:t>Aus dem Natur- und Kriegszustand ergibt sich jedoch eine allgemeine Unsicherheit unter den Menschen.</a:t>
            </a:r>
            <a:endParaRPr lang="fr-BE"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23" y="2295367"/>
            <a:ext cx="3072014" cy="172800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089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4286430"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4.1. </a:t>
            </a:r>
            <a:r>
              <a:rPr lang="fr-BE" sz="2400" b="1" u="sng" dirty="0" err="1"/>
              <a:t>Naturrecht</a:t>
            </a:r>
            <a:r>
              <a:rPr lang="fr-BE" sz="2400" b="1" u="sng" dirty="0"/>
              <a:t> </a:t>
            </a:r>
            <a:r>
              <a:rPr lang="fr-BE" sz="2400" b="1" u="sng" dirty="0" err="1"/>
              <a:t>und</a:t>
            </a:r>
            <a:r>
              <a:rPr lang="fr-BE" sz="2400" b="1" u="sng" dirty="0"/>
              <a:t> </a:t>
            </a:r>
            <a:r>
              <a:rPr lang="fr-BE" sz="2400" b="1" u="sng" dirty="0" err="1"/>
              <a:t>Naturgesetz</a:t>
            </a:r>
            <a:endParaRPr lang="fr-BE" sz="2400" b="1" u="sng" dirty="0"/>
          </a:p>
        </p:txBody>
      </p:sp>
      <p:sp>
        <p:nvSpPr>
          <p:cNvPr id="8" name="TextBox 4"/>
          <p:cNvSpPr txBox="1"/>
          <p:nvPr/>
        </p:nvSpPr>
        <p:spPr>
          <a:xfrm>
            <a:off x="370494" y="702099"/>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a:t>Das </a:t>
            </a:r>
            <a:r>
              <a:rPr lang="de-CH" b="1" i="1" dirty="0"/>
              <a:t>natürliche Recht </a:t>
            </a:r>
            <a:r>
              <a:rPr lang="de-CH" dirty="0"/>
              <a:t>ist die Freiheit eines jeden, seine eigene Macht nach seinem Willen zur Erhaltung seiner eigenen Natur, das heißt seines eigenen Lebens, einzusetzen […] Ein </a:t>
            </a:r>
            <a:r>
              <a:rPr lang="de-CH" b="1" i="1" dirty="0"/>
              <a:t>Gesetz der Natur</a:t>
            </a:r>
            <a:r>
              <a:rPr lang="de-CH" dirty="0"/>
              <a:t> ist eine von der Vernunft ermittelte Vorschrift …</a:t>
            </a:r>
            <a:endParaRPr lang="de-LU" sz="1600" i="1" dirty="0"/>
          </a:p>
        </p:txBody>
      </p:sp>
      <p:sp>
        <p:nvSpPr>
          <p:cNvPr id="5" name="TextBox 4"/>
          <p:cNvSpPr txBox="1"/>
          <p:nvPr/>
        </p:nvSpPr>
        <p:spPr>
          <a:xfrm>
            <a:off x="370494" y="1996902"/>
            <a:ext cx="8420792" cy="646331"/>
          </a:xfrm>
          <a:prstGeom prst="rect">
            <a:avLst/>
          </a:prstGeom>
          <a:noFill/>
        </p:spPr>
        <p:txBody>
          <a:bodyPr wrap="square" rtlCol="0">
            <a:spAutoFit/>
          </a:bodyPr>
          <a:lstStyle/>
          <a:p>
            <a:pPr algn="just"/>
            <a:r>
              <a:rPr lang="de-CH" dirty="0"/>
              <a:t>Hobbes definiert die Begriffe Freiheit, Recht (lat. </a:t>
            </a:r>
            <a:r>
              <a:rPr lang="de-CH" dirty="0" err="1"/>
              <a:t>jus</a:t>
            </a:r>
            <a:r>
              <a:rPr lang="de-CH" dirty="0"/>
              <a:t>) und Gesetz (lat. </a:t>
            </a:r>
            <a:r>
              <a:rPr lang="de-CH" dirty="0" err="1"/>
              <a:t>lex</a:t>
            </a:r>
            <a:r>
              <a:rPr lang="de-CH" dirty="0"/>
              <a:t>) folgendermaßen:  </a:t>
            </a:r>
          </a:p>
        </p:txBody>
      </p:sp>
      <p:sp>
        <p:nvSpPr>
          <p:cNvPr id="6" name="TextBox 5"/>
          <p:cNvSpPr txBox="1"/>
          <p:nvPr/>
        </p:nvSpPr>
        <p:spPr>
          <a:xfrm>
            <a:off x="370494" y="2851265"/>
            <a:ext cx="7008457" cy="923330"/>
          </a:xfrm>
          <a:prstGeom prst="rect">
            <a:avLst/>
          </a:prstGeom>
          <a:noFill/>
        </p:spPr>
        <p:txBody>
          <a:bodyPr wrap="none" rtlCol="0">
            <a:spAutoFit/>
          </a:bodyPr>
          <a:lstStyle/>
          <a:p>
            <a:r>
              <a:rPr lang="de-CH" b="1" dirty="0"/>
              <a:t>Freiheit </a:t>
            </a:r>
            <a:endParaRPr lang="fr-BE" dirty="0"/>
          </a:p>
          <a:p>
            <a:pPr marL="285750" lvl="0" indent="-285750">
              <a:buFont typeface="Arial" panose="020B0604020202020204" pitchFamily="34" charset="0"/>
              <a:buChar char="•"/>
            </a:pPr>
            <a:r>
              <a:rPr lang="de-CH" dirty="0"/>
              <a:t>„die Abwesenheit äußerer Hindernisse“ </a:t>
            </a:r>
            <a:endParaRPr lang="fr-BE" dirty="0"/>
          </a:p>
          <a:p>
            <a:pPr marL="285750" lvl="0" indent="-285750">
              <a:buFont typeface="Arial" panose="020B0604020202020204" pitchFamily="34" charset="0"/>
              <a:buChar char="•"/>
            </a:pPr>
            <a:r>
              <a:rPr lang="de-CH" dirty="0"/>
              <a:t>die Freiheit im Naturzustand besteht in der </a:t>
            </a:r>
            <a:r>
              <a:rPr lang="de-CH" b="1" dirty="0"/>
              <a:t>totalen Handlungsfreiheit </a:t>
            </a:r>
            <a:endParaRPr lang="fr-BE" b="1" dirty="0"/>
          </a:p>
        </p:txBody>
      </p:sp>
      <p:sp>
        <p:nvSpPr>
          <p:cNvPr id="10" name="TextBox 9"/>
          <p:cNvSpPr txBox="1"/>
          <p:nvPr/>
        </p:nvSpPr>
        <p:spPr>
          <a:xfrm>
            <a:off x="370494" y="3982627"/>
            <a:ext cx="8420792" cy="1200329"/>
          </a:xfrm>
          <a:prstGeom prst="rect">
            <a:avLst/>
          </a:prstGeom>
          <a:noFill/>
        </p:spPr>
        <p:txBody>
          <a:bodyPr wrap="square" rtlCol="0">
            <a:spAutoFit/>
          </a:bodyPr>
          <a:lstStyle/>
          <a:p>
            <a:r>
              <a:rPr lang="de-CH" b="1" dirty="0"/>
              <a:t>Recht </a:t>
            </a:r>
            <a:endParaRPr lang="fr-BE" dirty="0"/>
          </a:p>
          <a:p>
            <a:pPr marL="285750" lvl="0" indent="-285750">
              <a:buFont typeface="Arial" panose="020B0604020202020204" pitchFamily="34" charset="0"/>
              <a:buChar char="•"/>
            </a:pPr>
            <a:r>
              <a:rPr lang="de-CH" dirty="0"/>
              <a:t>die Freiheit etwas zu tun oder nicht zu tun </a:t>
            </a:r>
            <a:endParaRPr lang="fr-BE" dirty="0"/>
          </a:p>
          <a:p>
            <a:pPr marL="285750" lvl="0" indent="-285750">
              <a:buFont typeface="Arial" panose="020B0604020202020204" pitchFamily="34" charset="0"/>
              <a:buChar char="•"/>
            </a:pPr>
            <a:r>
              <a:rPr lang="de-CH" dirty="0"/>
              <a:t>das Recht beinhaltet also den Begriff der Freiheit, nämlich den Begriff der Entscheidungsfreiheit, etwas tun oder zu </a:t>
            </a:r>
            <a:r>
              <a:rPr lang="de-CH" b="1" dirty="0"/>
              <a:t>unterlassen zu </a:t>
            </a:r>
            <a:r>
              <a:rPr lang="de-CH" b="1" u="sng" dirty="0"/>
              <a:t>dürfen</a:t>
            </a:r>
            <a:r>
              <a:rPr lang="de-CH" b="1" dirty="0"/>
              <a:t> </a:t>
            </a:r>
            <a:endParaRPr lang="fr-BE" b="1" dirty="0"/>
          </a:p>
        </p:txBody>
      </p:sp>
      <p:sp>
        <p:nvSpPr>
          <p:cNvPr id="11" name="TextBox 10"/>
          <p:cNvSpPr txBox="1"/>
          <p:nvPr/>
        </p:nvSpPr>
        <p:spPr>
          <a:xfrm>
            <a:off x="370494" y="5499331"/>
            <a:ext cx="8420792" cy="1200329"/>
          </a:xfrm>
          <a:prstGeom prst="rect">
            <a:avLst/>
          </a:prstGeom>
          <a:noFill/>
        </p:spPr>
        <p:txBody>
          <a:bodyPr wrap="square" rtlCol="0">
            <a:spAutoFit/>
          </a:bodyPr>
          <a:lstStyle/>
          <a:p>
            <a:r>
              <a:rPr lang="de-CH" b="1" dirty="0"/>
              <a:t>Gesetz </a:t>
            </a:r>
            <a:endParaRPr lang="fr-BE" dirty="0"/>
          </a:p>
          <a:p>
            <a:pPr marL="285750" lvl="0" indent="-285750" algn="just">
              <a:buFont typeface="Arial" panose="020B0604020202020204" pitchFamily="34" charset="0"/>
              <a:buChar char="•"/>
            </a:pPr>
            <a:r>
              <a:rPr lang="de-CH" dirty="0"/>
              <a:t>Verpflichtung etwas zu tun oder nicht zu tun, man wird sowohl in seiner Entscheidungs- wie auch in seiner Handlungsfreiheit eingeschränkt </a:t>
            </a:r>
            <a:endParaRPr lang="fr-BE" dirty="0"/>
          </a:p>
          <a:p>
            <a:pPr marL="285750" lvl="0" indent="-285750" algn="just">
              <a:buFont typeface="Arial" panose="020B0604020202020204" pitchFamily="34" charset="0"/>
              <a:buChar char="•"/>
            </a:pPr>
            <a:r>
              <a:rPr lang="de-CH" dirty="0"/>
              <a:t>es geht darum, etwas tun oder </a:t>
            </a:r>
            <a:r>
              <a:rPr lang="de-CH" b="1" dirty="0"/>
              <a:t>unterlassen zu </a:t>
            </a:r>
            <a:r>
              <a:rPr lang="de-CH" b="1" u="sng" dirty="0"/>
              <a:t>müssen</a:t>
            </a:r>
            <a:r>
              <a:rPr lang="de-CH" b="1" dirty="0"/>
              <a:t> </a:t>
            </a:r>
            <a:endParaRPr lang="fr-BE" b="1" dirty="0"/>
          </a:p>
        </p:txBody>
      </p:sp>
    </p:spTree>
    <p:extLst>
      <p:ext uri="{BB962C8B-B14F-4D97-AF65-F5344CB8AC3E}">
        <p14:creationId xmlns:p14="http://schemas.microsoft.com/office/powerpoint/2010/main" val="3672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4286430"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4.1. </a:t>
            </a:r>
            <a:r>
              <a:rPr lang="fr-BE" sz="2400" b="1" u="sng" dirty="0" err="1"/>
              <a:t>Naturrecht</a:t>
            </a:r>
            <a:r>
              <a:rPr lang="fr-BE" sz="2400" b="1" u="sng" dirty="0"/>
              <a:t> </a:t>
            </a:r>
            <a:r>
              <a:rPr lang="fr-BE" sz="2400" b="1" u="sng" dirty="0" err="1"/>
              <a:t>und</a:t>
            </a:r>
            <a:r>
              <a:rPr lang="fr-BE" sz="2400" b="1" u="sng" dirty="0"/>
              <a:t> </a:t>
            </a:r>
            <a:r>
              <a:rPr lang="fr-BE" sz="2400" b="1" u="sng" dirty="0" err="1"/>
              <a:t>Naturgesetz</a:t>
            </a:r>
            <a:endParaRPr lang="fr-BE" sz="2400" b="1" u="sng" dirty="0"/>
          </a:p>
        </p:txBody>
      </p:sp>
      <p:sp>
        <p:nvSpPr>
          <p:cNvPr id="8" name="TextBox 4"/>
          <p:cNvSpPr txBox="1"/>
          <p:nvPr/>
        </p:nvSpPr>
        <p:spPr>
          <a:xfrm>
            <a:off x="370494" y="702099"/>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dirty="0"/>
              <a:t>Das </a:t>
            </a:r>
            <a:r>
              <a:rPr lang="de-CH" b="1" i="1" dirty="0"/>
              <a:t>natürliche Recht </a:t>
            </a:r>
            <a:r>
              <a:rPr lang="de-CH" dirty="0"/>
              <a:t>ist die Freiheit eines jeden, seine eigene Macht nach seinem Willen zur Erhaltung seiner eigenen Natur, das heißt seines eigenen Lebens, einzusetzen […] Ein </a:t>
            </a:r>
            <a:r>
              <a:rPr lang="de-CH" b="1" i="1" dirty="0"/>
              <a:t>Gesetz der Natur</a:t>
            </a:r>
            <a:r>
              <a:rPr lang="de-CH" dirty="0"/>
              <a:t> ist eine von der Vernunft ermittelte Vorschrift …</a:t>
            </a:r>
            <a:endParaRPr lang="de-LU" sz="1600" i="1" dirty="0"/>
          </a:p>
        </p:txBody>
      </p:sp>
      <p:sp>
        <p:nvSpPr>
          <p:cNvPr id="9" name="TextBox 9"/>
          <p:cNvSpPr txBox="1"/>
          <p:nvPr/>
        </p:nvSpPr>
        <p:spPr>
          <a:xfrm>
            <a:off x="4580890" y="1853180"/>
            <a:ext cx="3895090"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b="1" dirty="0" err="1"/>
              <a:t>Naturgesetz</a:t>
            </a:r>
            <a:r>
              <a:rPr lang="en-GB" b="1" dirty="0"/>
              <a:t>:</a:t>
            </a:r>
          </a:p>
          <a:p>
            <a:pPr algn="just"/>
            <a:endParaRPr lang="en-GB" dirty="0"/>
          </a:p>
          <a:p>
            <a:pPr marL="285750" indent="-285750" algn="just">
              <a:buFont typeface="Arial" panose="020B0604020202020204" pitchFamily="34" charset="0"/>
              <a:buChar char="•"/>
            </a:pPr>
            <a:r>
              <a:rPr lang="de-CH" b="1" dirty="0"/>
              <a:t>Verbietet dem Menschen etwas zu tun</a:t>
            </a:r>
            <a:r>
              <a:rPr lang="de-CH" dirty="0"/>
              <a:t>, was ihn umbringt oder was seiner Selbsterhaltung im Weg steht.</a:t>
            </a:r>
          </a:p>
          <a:p>
            <a:pPr algn="just"/>
            <a:endParaRPr lang="de-CH" dirty="0"/>
          </a:p>
          <a:p>
            <a:pPr algn="just"/>
            <a:endParaRPr lang="de-CH" dirty="0"/>
          </a:p>
          <a:p>
            <a:pPr algn="just"/>
            <a:r>
              <a:rPr lang="de-CH" dirty="0"/>
              <a:t> </a:t>
            </a:r>
            <a:endParaRPr lang="fr-BE" dirty="0"/>
          </a:p>
        </p:txBody>
      </p:sp>
      <p:sp>
        <p:nvSpPr>
          <p:cNvPr id="2" name="TextBox 1"/>
          <p:cNvSpPr txBox="1"/>
          <p:nvPr/>
        </p:nvSpPr>
        <p:spPr>
          <a:xfrm>
            <a:off x="370494" y="1853180"/>
            <a:ext cx="3711055"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GB" b="1" dirty="0" err="1"/>
              <a:t>Naturrecht</a:t>
            </a:r>
            <a:r>
              <a:rPr lang="en-GB" b="1" dirty="0"/>
              <a:t>:</a:t>
            </a:r>
          </a:p>
          <a:p>
            <a:pPr algn="just"/>
            <a:endParaRPr lang="en-GB" b="1" dirty="0"/>
          </a:p>
          <a:p>
            <a:pPr marL="285750" indent="-285750" algn="just">
              <a:buFont typeface="Arial" panose="020B0604020202020204" pitchFamily="34" charset="0"/>
              <a:buChar char="•"/>
            </a:pPr>
            <a:r>
              <a:rPr lang="de-CH" dirty="0"/>
              <a:t>Das Naturrecht welches im </a:t>
            </a:r>
            <a:r>
              <a:rPr lang="de-CH" b="1" dirty="0"/>
              <a:t>Naturzustand</a:t>
            </a:r>
            <a:r>
              <a:rPr lang="de-CH" dirty="0"/>
              <a:t> gilt, besteht darin, dass jeder die </a:t>
            </a:r>
            <a:r>
              <a:rPr lang="de-CH" b="1" dirty="0"/>
              <a:t>Freiheit hat sein eigenes Leben zu schützen</a:t>
            </a:r>
            <a:r>
              <a:rPr lang="de-CH" dirty="0"/>
              <a:t> und alles zu tun, um sich selbst zu erhalten. </a:t>
            </a:r>
            <a:endParaRPr lang="fr-BE" b="1" dirty="0"/>
          </a:p>
        </p:txBody>
      </p:sp>
      <p:sp>
        <p:nvSpPr>
          <p:cNvPr id="3" name="TextBox 2"/>
          <p:cNvSpPr txBox="1"/>
          <p:nvPr/>
        </p:nvSpPr>
        <p:spPr>
          <a:xfrm>
            <a:off x="370494" y="5056860"/>
            <a:ext cx="8105486"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CH" b="1" dirty="0"/>
              <a:t>Allgemeiner Friedenswillen</a:t>
            </a:r>
            <a:r>
              <a:rPr lang="de-CH" dirty="0"/>
              <a:t> (Regel der Vernunft):</a:t>
            </a:r>
          </a:p>
          <a:p>
            <a:endParaRPr lang="de-CH" dirty="0"/>
          </a:p>
          <a:p>
            <a:pPr marL="342900" indent="-342900">
              <a:buFont typeface="+mj-lt"/>
              <a:buAutoNum type="arabicPeriod"/>
            </a:pPr>
            <a:r>
              <a:rPr lang="de-CH" dirty="0"/>
              <a:t>Suche Frieden und halte ihn ein</a:t>
            </a:r>
          </a:p>
          <a:p>
            <a:pPr marL="342900" indent="-342900">
              <a:buFont typeface="+mj-lt"/>
              <a:buAutoNum type="arabicPeriod"/>
            </a:pPr>
            <a:r>
              <a:rPr lang="de-CH" dirty="0"/>
              <a:t>Falls die Friedensbemühungen scheitern, sollte jeder von seinem natürlichen Recht Gebrauch machen um sich selbst zu erhalten</a:t>
            </a:r>
            <a:endParaRPr lang="en-GB" dirty="0"/>
          </a:p>
        </p:txBody>
      </p:sp>
      <p:sp>
        <p:nvSpPr>
          <p:cNvPr id="4" name="Left Brace 3"/>
          <p:cNvSpPr/>
          <p:nvPr/>
        </p:nvSpPr>
        <p:spPr>
          <a:xfrm rot="16200000">
            <a:off x="4108147" y="510717"/>
            <a:ext cx="630182" cy="8105488"/>
          </a:xfrm>
          <a:prstGeom prst="leftBrace">
            <a:avLst>
              <a:gd name="adj1" fmla="val 21938"/>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Tree>
    <p:extLst>
      <p:ext uri="{BB962C8B-B14F-4D97-AF65-F5344CB8AC3E}">
        <p14:creationId xmlns:p14="http://schemas.microsoft.com/office/powerpoint/2010/main" val="29007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843232"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Der </a:t>
            </a:r>
            <a:r>
              <a:rPr lang="fr-BE" sz="2400" b="1" u="sng" dirty="0" err="1"/>
              <a:t>Gesellschaftsvertrag</a:t>
            </a:r>
            <a:endParaRPr lang="fr-BE" sz="2400" b="1" u="sng" dirty="0"/>
          </a:p>
        </p:txBody>
      </p:sp>
      <p:sp>
        <p:nvSpPr>
          <p:cNvPr id="8" name="TextBox 4"/>
          <p:cNvSpPr txBox="1"/>
          <p:nvPr/>
        </p:nvSpPr>
        <p:spPr>
          <a:xfrm>
            <a:off x="370494" y="702099"/>
            <a:ext cx="8420792" cy="1333185"/>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indent="-6350" algn="just">
              <a:lnSpc>
                <a:spcPct val="112000"/>
              </a:lnSpc>
              <a:spcAft>
                <a:spcPts val="125"/>
              </a:spcAft>
            </a:pPr>
            <a:r>
              <a:rPr lang="de-CH" dirty="0"/>
              <a:t>Die Menschen, die von Natur aus Freiheit und Herrschaft über andere lieben, führten die Selbstbeschränkung letztlich allein mit dem </a:t>
            </a:r>
            <a:r>
              <a:rPr lang="de-CH" u="sng" dirty="0"/>
              <a:t>Ziel und der Absicht ein, dadurch für ihre Selbsterhaltung zu sorgen und ein zufriedeneres Leben zu führen</a:t>
            </a:r>
            <a:r>
              <a:rPr lang="de-CH" dirty="0"/>
              <a:t> – </a:t>
            </a:r>
            <a:r>
              <a:rPr lang="de-CH" b="1" dirty="0"/>
              <a:t>das heißt, dem elenden Kriegszustand zu entkommen…</a:t>
            </a:r>
            <a:endParaRPr lang="fr-B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1072342" y="2292126"/>
            <a:ext cx="7718944" cy="646331"/>
          </a:xfrm>
          <a:prstGeom prst="rect">
            <a:avLst/>
          </a:prstGeom>
          <a:noFill/>
        </p:spPr>
        <p:txBody>
          <a:bodyPr wrap="square" rtlCol="0">
            <a:spAutoFit/>
          </a:bodyPr>
          <a:lstStyle/>
          <a:p>
            <a:r>
              <a:rPr lang="de-CH" dirty="0"/>
              <a:t>Der Mensch eine </a:t>
            </a:r>
            <a:r>
              <a:rPr lang="de-CH" b="1" dirty="0"/>
              <a:t>Vorliebe für Macht </a:t>
            </a:r>
            <a:r>
              <a:rPr lang="de-CH" dirty="0"/>
              <a:t>und die Herrschaft über andere Menschen.</a:t>
            </a:r>
          </a:p>
          <a:p>
            <a:endParaRPr lang="de-CH" dirty="0"/>
          </a:p>
        </p:txBody>
      </p:sp>
      <p:sp>
        <p:nvSpPr>
          <p:cNvPr id="6" name="TextBox 5"/>
          <p:cNvSpPr txBox="1"/>
          <p:nvPr/>
        </p:nvSpPr>
        <p:spPr>
          <a:xfrm>
            <a:off x="370494" y="5906486"/>
            <a:ext cx="8420792"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CH" sz="2400" b="1" dirty="0">
                <a:sym typeface="Wingdings" panose="05000000000000000000" pitchFamily="2" charset="2"/>
              </a:rPr>
              <a:t> </a:t>
            </a:r>
            <a:r>
              <a:rPr lang="de-CH" b="1" i="1" dirty="0">
                <a:latin typeface="Adobe Caslon Pro Bold" panose="0205070206050A020403" pitchFamily="18" charset="0"/>
              </a:rPr>
              <a:t>Verträge ohne das Schwert sind bloße Worte</a:t>
            </a:r>
            <a:r>
              <a:rPr lang="de-CH" i="1" dirty="0">
                <a:latin typeface="Adobe Caslon Pro Bold" panose="0205070206050A020403" pitchFamily="18" charset="0"/>
              </a:rPr>
              <a:t> </a:t>
            </a:r>
            <a:endParaRPr lang="fr-BE" sz="2400" b="1" i="1" dirty="0">
              <a:latin typeface="Adobe Caslon Pro Bold" panose="0205070206050A020403" pitchFamily="18" charset="0"/>
            </a:endParaRPr>
          </a:p>
        </p:txBody>
      </p:sp>
      <p:sp>
        <p:nvSpPr>
          <p:cNvPr id="2" name="Curved Right Arrow 1"/>
          <p:cNvSpPr/>
          <p:nvPr/>
        </p:nvSpPr>
        <p:spPr>
          <a:xfrm>
            <a:off x="565265" y="2402378"/>
            <a:ext cx="473826" cy="931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Curved Right Arrow 8"/>
          <p:cNvSpPr/>
          <p:nvPr/>
        </p:nvSpPr>
        <p:spPr>
          <a:xfrm>
            <a:off x="565265" y="3434088"/>
            <a:ext cx="473826" cy="931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urved Right Arrow 9"/>
          <p:cNvSpPr/>
          <p:nvPr/>
        </p:nvSpPr>
        <p:spPr>
          <a:xfrm>
            <a:off x="565265" y="4465798"/>
            <a:ext cx="473826" cy="9310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4" name="TextBox 3"/>
          <p:cNvSpPr txBox="1"/>
          <p:nvPr/>
        </p:nvSpPr>
        <p:spPr>
          <a:xfrm>
            <a:off x="1074009" y="2867891"/>
            <a:ext cx="7717277" cy="923330"/>
          </a:xfrm>
          <a:prstGeom prst="rect">
            <a:avLst/>
          </a:prstGeom>
          <a:noFill/>
        </p:spPr>
        <p:txBody>
          <a:bodyPr wrap="square" rtlCol="0">
            <a:spAutoFit/>
          </a:bodyPr>
          <a:lstStyle/>
          <a:p>
            <a:pPr algn="just"/>
            <a:r>
              <a:rPr lang="de-CH" dirty="0"/>
              <a:t>Er ist jedoch </a:t>
            </a:r>
            <a:r>
              <a:rPr lang="de-CH" b="1" dirty="0"/>
              <a:t>bereit sich selbst einzuschränken</a:t>
            </a:r>
            <a:r>
              <a:rPr lang="de-CH" dirty="0"/>
              <a:t>, also seine Freiheit, die er im Naturzustand hatte aufzugeben, wenn er sich dann </a:t>
            </a:r>
            <a:r>
              <a:rPr lang="de-CH" b="1" dirty="0"/>
              <a:t>seines Lebens sicher </a:t>
            </a:r>
            <a:r>
              <a:rPr lang="de-CH" dirty="0"/>
              <a:t>sein kann </a:t>
            </a:r>
          </a:p>
        </p:txBody>
      </p:sp>
      <p:sp>
        <p:nvSpPr>
          <p:cNvPr id="5" name="TextBox 4"/>
          <p:cNvSpPr txBox="1"/>
          <p:nvPr/>
        </p:nvSpPr>
        <p:spPr>
          <a:xfrm>
            <a:off x="1072342" y="3973614"/>
            <a:ext cx="7718944" cy="646331"/>
          </a:xfrm>
          <a:prstGeom prst="rect">
            <a:avLst/>
          </a:prstGeom>
          <a:noFill/>
        </p:spPr>
        <p:txBody>
          <a:bodyPr wrap="square" rtlCol="0">
            <a:spAutoFit/>
          </a:bodyPr>
          <a:lstStyle/>
          <a:p>
            <a:r>
              <a:rPr lang="de-CH" b="1" dirty="0"/>
              <a:t>Natürliche Gesetze, </a:t>
            </a:r>
            <a:r>
              <a:rPr lang="de-CH" dirty="0"/>
              <a:t>wie Gerechtigkeit, Bescheidenheit oder Dankbarkeit, stehen unserem </a:t>
            </a:r>
            <a:r>
              <a:rPr lang="de-CH" b="1" dirty="0"/>
              <a:t>natürlichen Egoismus entgegen</a:t>
            </a:r>
            <a:r>
              <a:rPr lang="de-CH" dirty="0"/>
              <a:t>.</a:t>
            </a:r>
          </a:p>
        </p:txBody>
      </p:sp>
      <p:sp>
        <p:nvSpPr>
          <p:cNvPr id="11" name="TextBox 10"/>
          <p:cNvSpPr txBox="1"/>
          <p:nvPr/>
        </p:nvSpPr>
        <p:spPr>
          <a:xfrm>
            <a:off x="1072342" y="4826378"/>
            <a:ext cx="7718944" cy="923330"/>
          </a:xfrm>
          <a:prstGeom prst="rect">
            <a:avLst/>
          </a:prstGeom>
          <a:noFill/>
        </p:spPr>
        <p:txBody>
          <a:bodyPr wrap="square" rtlCol="0">
            <a:spAutoFit/>
          </a:bodyPr>
          <a:lstStyle/>
          <a:p>
            <a:pPr algn="just"/>
            <a:r>
              <a:rPr lang="de-CH" dirty="0"/>
              <a:t>Man mag im Naturzustand bereits einsehen, dass diese Gebote das beste Verhalten wären, aber ohne </a:t>
            </a:r>
            <a:r>
              <a:rPr lang="de-CH" i="1" dirty="0"/>
              <a:t>'Furcht vor der Macht'</a:t>
            </a:r>
            <a:r>
              <a:rPr lang="de-CH" dirty="0"/>
              <a:t> - d.h. </a:t>
            </a:r>
            <a:r>
              <a:rPr lang="de-CH" b="1" dirty="0"/>
              <a:t>ohne Zwang von außen </a:t>
            </a:r>
            <a:r>
              <a:rPr lang="de-CH" dirty="0"/>
              <a:t>- wird es wohl zur </a:t>
            </a:r>
            <a:r>
              <a:rPr lang="de-CH" i="1" dirty="0"/>
              <a:t>Handlung</a:t>
            </a:r>
            <a:r>
              <a:rPr lang="de-CH" dirty="0"/>
              <a:t> und </a:t>
            </a:r>
            <a:r>
              <a:rPr lang="de-CH" b="1" i="1" dirty="0"/>
              <a:t>Verwirklichung</a:t>
            </a:r>
            <a:r>
              <a:rPr lang="de-CH" b="1" dirty="0"/>
              <a:t> der </a:t>
            </a:r>
            <a:r>
              <a:rPr lang="de-CH" b="1" i="1" dirty="0"/>
              <a:t>Einsicht</a:t>
            </a:r>
            <a:r>
              <a:rPr lang="de-CH" b="1" dirty="0"/>
              <a:t> </a:t>
            </a:r>
            <a:r>
              <a:rPr lang="de-CH" dirty="0"/>
              <a:t>kommen</a:t>
            </a:r>
          </a:p>
        </p:txBody>
      </p:sp>
    </p:spTree>
    <p:extLst>
      <p:ext uri="{BB962C8B-B14F-4D97-AF65-F5344CB8AC3E}">
        <p14:creationId xmlns:p14="http://schemas.microsoft.com/office/powerpoint/2010/main" val="9828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9" grpId="0" animBg="1"/>
      <p:bldP spid="10" grpId="0" animBg="1"/>
      <p:bldP spid="4" grpId="0"/>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843232"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Der </a:t>
            </a:r>
            <a:r>
              <a:rPr lang="fr-BE" sz="2400" b="1" u="sng" dirty="0" err="1"/>
              <a:t>Gesellschaftsvertrag</a:t>
            </a:r>
            <a:endParaRPr lang="fr-BE" sz="2400" b="1" u="sng" dirty="0"/>
          </a:p>
        </p:txBody>
      </p:sp>
      <p:sp>
        <p:nvSpPr>
          <p:cNvPr id="8" name="TextBox 4"/>
          <p:cNvSpPr txBox="1"/>
          <p:nvPr/>
        </p:nvSpPr>
        <p:spPr>
          <a:xfrm>
            <a:off x="370494" y="702099"/>
            <a:ext cx="8420792" cy="1316579"/>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indent="-6350" algn="just">
              <a:lnSpc>
                <a:spcPct val="112000"/>
              </a:lnSpc>
              <a:spcAft>
                <a:spcPts val="125"/>
              </a:spcAft>
            </a:pPr>
            <a:r>
              <a:rPr lang="de-CH" dirty="0"/>
              <a:t>Der alleinige Weg zur Errichtung einer solchen allgemeinen Gewalt, </a:t>
            </a:r>
            <a:r>
              <a:rPr lang="de-CH" b="1" u="sng" dirty="0"/>
              <a:t>liegt in der Übertragung ihrer gesamten Macht und Stärke auf einen Menschen oder eine Versammlung von Menschen</a:t>
            </a:r>
            <a:r>
              <a:rPr lang="de-CH" dirty="0"/>
              <a:t>, die ihre Einzelwillen durch </a:t>
            </a:r>
            <a:r>
              <a:rPr lang="de-CH" u="sng" dirty="0"/>
              <a:t>Stimmenmehrheit</a:t>
            </a:r>
            <a:r>
              <a:rPr lang="de-CH" dirty="0"/>
              <a:t> auf einen Willen reduzieren können.</a:t>
            </a:r>
            <a:endParaRPr lang="fr-B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2227810" y="2292126"/>
            <a:ext cx="6563475" cy="2585323"/>
          </a:xfrm>
          <a:prstGeom prst="rect">
            <a:avLst/>
          </a:prstGeom>
          <a:noFill/>
        </p:spPr>
        <p:txBody>
          <a:bodyPr wrap="square" rtlCol="0">
            <a:spAutoFit/>
          </a:bodyPr>
          <a:lstStyle/>
          <a:p>
            <a:pPr algn="just"/>
            <a:r>
              <a:rPr lang="de-CH" dirty="0"/>
              <a:t>Es gibt nur eine einzige Möglichkeit aus dem unsicheren Naturzustand zu entfliehen, die </a:t>
            </a:r>
            <a:r>
              <a:rPr lang="de-CH" b="1" u="sng" dirty="0"/>
              <a:t>Errichtung einer Zwangsgewalt</a:t>
            </a:r>
            <a:r>
              <a:rPr lang="de-CH" dirty="0"/>
              <a:t>:</a:t>
            </a:r>
          </a:p>
          <a:p>
            <a:pPr algn="just"/>
            <a:endParaRPr lang="de-CH" dirty="0"/>
          </a:p>
          <a:p>
            <a:pPr marL="285750" indent="-285750" algn="just">
              <a:buFont typeface="Arial" panose="020B0604020202020204" pitchFamily="34" charset="0"/>
              <a:buChar char="•"/>
            </a:pPr>
            <a:r>
              <a:rPr lang="de-CH" dirty="0"/>
              <a:t>Die gesamte Macht und Stärke der Menschen muss auf einen Menschen oder eine Gruppe von Menschen übertragen werden</a:t>
            </a:r>
          </a:p>
          <a:p>
            <a:pPr algn="just"/>
            <a:r>
              <a:rPr lang="de-CH" dirty="0"/>
              <a:t> </a:t>
            </a:r>
          </a:p>
          <a:p>
            <a:pPr marL="285750" indent="-285750" algn="just">
              <a:buFont typeface="Arial" panose="020B0604020202020204" pitchFamily="34" charset="0"/>
              <a:buChar char="•"/>
            </a:pPr>
            <a:r>
              <a:rPr lang="de-CH" dirty="0"/>
              <a:t>Diese staatliche Einheit ist mehr als nur eine Übereinstimmung der Menschen, sie ist eine "</a:t>
            </a:r>
            <a:r>
              <a:rPr lang="de-CH" i="1" dirty="0"/>
              <a:t>Verkörperung</a:t>
            </a:r>
            <a:r>
              <a:rPr lang="de-CH" dirty="0"/>
              <a:t>" (Inkarnation) dieses letztlich - durch demokratische Prozedur - </a:t>
            </a:r>
            <a:r>
              <a:rPr lang="de-CH" i="1" dirty="0"/>
              <a:t>"einen Willens"</a:t>
            </a:r>
            <a:endParaRPr lang="de-CH" dirty="0"/>
          </a:p>
        </p:txBody>
      </p:sp>
      <p:sp>
        <p:nvSpPr>
          <p:cNvPr id="6" name="TextBox 5"/>
          <p:cNvSpPr txBox="1"/>
          <p:nvPr/>
        </p:nvSpPr>
        <p:spPr>
          <a:xfrm>
            <a:off x="370494" y="5079076"/>
            <a:ext cx="8420792" cy="1015663"/>
          </a:xfrm>
          <a:prstGeom prst="rect">
            <a:avLst/>
          </a:prstGeom>
          <a:noFill/>
        </p:spPr>
        <p:txBody>
          <a:bodyPr wrap="square" rtlCol="0">
            <a:spAutoFit/>
          </a:bodyPr>
          <a:lstStyle/>
          <a:p>
            <a:pPr algn="just"/>
            <a:r>
              <a:rPr lang="de-CH" sz="2400" b="1" dirty="0">
                <a:sym typeface="Wingdings" panose="05000000000000000000" pitchFamily="2" charset="2"/>
              </a:rPr>
              <a:t> </a:t>
            </a:r>
            <a:r>
              <a:rPr lang="de-CH" dirty="0">
                <a:sym typeface="Wingdings" panose="05000000000000000000" pitchFamily="2" charset="2"/>
              </a:rPr>
              <a:t>D</a:t>
            </a:r>
            <a:r>
              <a:rPr lang="de-CH" dirty="0"/>
              <a:t>as kann für Hobbes auch ein König sein, im Rahmen einer konstitutionellen Monarchie; es muss nicht unbedingt zu einer Republik, mit Präsident usw., kommen, wie z.B. in den USA</a:t>
            </a:r>
            <a:endParaRPr lang="fr-BE" sz="2400" b="1"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34150">
            <a:off x="-109451" y="2440825"/>
            <a:ext cx="2661458" cy="1996094"/>
          </a:xfrm>
          <a:prstGeom prst="rect">
            <a:avLst/>
          </a:prstGeom>
        </p:spPr>
      </p:pic>
    </p:spTree>
    <p:extLst>
      <p:ext uri="{BB962C8B-B14F-4D97-AF65-F5344CB8AC3E}">
        <p14:creationId xmlns:p14="http://schemas.microsoft.com/office/powerpoint/2010/main" val="300244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843232"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Der </a:t>
            </a:r>
            <a:r>
              <a:rPr lang="fr-BE" sz="2400" b="1" u="sng" dirty="0" err="1"/>
              <a:t>Gesellschaftsvertrag</a:t>
            </a:r>
            <a:endParaRPr lang="fr-BE" sz="2400" b="1" u="sng" dirty="0"/>
          </a:p>
        </p:txBody>
      </p:sp>
      <p:sp>
        <p:nvSpPr>
          <p:cNvPr id="8" name="TextBox 4"/>
          <p:cNvSpPr txBox="1"/>
          <p:nvPr/>
        </p:nvSpPr>
        <p:spPr>
          <a:xfrm>
            <a:off x="370494" y="702099"/>
            <a:ext cx="8420792" cy="1316579"/>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indent="-6350" algn="just">
              <a:lnSpc>
                <a:spcPct val="112000"/>
              </a:lnSpc>
              <a:spcAft>
                <a:spcPts val="125"/>
              </a:spcAft>
            </a:pPr>
            <a:r>
              <a:rPr lang="de-CH" dirty="0"/>
              <a:t>Hierin liegt das Wesen des Staates, </a:t>
            </a:r>
            <a:r>
              <a:rPr lang="de-CH" b="1" dirty="0"/>
              <a:t>der eine Person</a:t>
            </a:r>
            <a:r>
              <a:rPr lang="de-CH" dirty="0"/>
              <a:t> ist, bei der sich jeder einzelne </a:t>
            </a:r>
            <a:r>
              <a:rPr lang="de-CH" b="1" u="sng" dirty="0"/>
              <a:t>durch gegenseitigen Vertrag eines jeden mit jedem </a:t>
            </a:r>
            <a:r>
              <a:rPr lang="de-CH" dirty="0"/>
              <a:t>zum Autor ihrer Handlungen gemacht hat, zu dem </a:t>
            </a:r>
            <a:r>
              <a:rPr lang="de-CH" b="1" dirty="0"/>
              <a:t>Zweck</a:t>
            </a:r>
            <a:r>
              <a:rPr lang="de-CH" dirty="0"/>
              <a:t>, dass sie die Stärke und Hilfsmittel aller für den </a:t>
            </a:r>
            <a:r>
              <a:rPr lang="de-CH" b="1" u="sng" dirty="0"/>
              <a:t>Frieden und die gemeinsame Verteidigung</a:t>
            </a:r>
            <a:r>
              <a:rPr lang="de-CH" dirty="0"/>
              <a:t> einsetzt.</a:t>
            </a:r>
            <a:endParaRPr lang="fr-B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9" y="2459181"/>
            <a:ext cx="2438400" cy="243840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3327341" y="2274515"/>
            <a:ext cx="2571217" cy="369332"/>
          </a:xfrm>
          <a:prstGeom prst="rect">
            <a:avLst/>
          </a:prstGeom>
          <a:noFill/>
        </p:spPr>
        <p:txBody>
          <a:bodyPr wrap="none" rtlCol="0">
            <a:spAutoFit/>
          </a:bodyPr>
          <a:lstStyle/>
          <a:p>
            <a:r>
              <a:rPr lang="de-DE" b="1" dirty="0"/>
              <a:t>Der</a:t>
            </a:r>
            <a:r>
              <a:rPr lang="de-DE" dirty="0"/>
              <a:t> </a:t>
            </a:r>
            <a:r>
              <a:rPr lang="de-DE" b="1" dirty="0"/>
              <a:t>Gesellschaftsvertrag:</a:t>
            </a:r>
            <a:endParaRPr lang="fr-BE" dirty="0"/>
          </a:p>
        </p:txBody>
      </p:sp>
      <p:sp>
        <p:nvSpPr>
          <p:cNvPr id="5" name="TextBox 4"/>
          <p:cNvSpPr txBox="1"/>
          <p:nvPr/>
        </p:nvSpPr>
        <p:spPr>
          <a:xfrm>
            <a:off x="3574473" y="2899684"/>
            <a:ext cx="5216813" cy="646331"/>
          </a:xfrm>
          <a:prstGeom prst="rect">
            <a:avLst/>
          </a:prstGeom>
          <a:noFill/>
        </p:spPr>
        <p:txBody>
          <a:bodyPr wrap="square" rtlCol="0">
            <a:spAutoFit/>
          </a:bodyPr>
          <a:lstStyle/>
          <a:p>
            <a:pPr marL="342900" indent="-342900">
              <a:buFont typeface="+mj-lt"/>
              <a:buAutoNum type="arabicPeriod"/>
            </a:pPr>
            <a:r>
              <a:rPr lang="de-CH" dirty="0"/>
              <a:t>Jeder verzichtet auf sein Recht auf alles, es ist also ein </a:t>
            </a:r>
            <a:r>
              <a:rPr lang="de-CH" b="1" dirty="0"/>
              <a:t>Vertrag eines jeden mit jedem</a:t>
            </a:r>
            <a:endParaRPr lang="fr-BE" dirty="0"/>
          </a:p>
        </p:txBody>
      </p:sp>
      <p:sp>
        <p:nvSpPr>
          <p:cNvPr id="9" name="TextBox 8"/>
          <p:cNvSpPr txBox="1"/>
          <p:nvPr/>
        </p:nvSpPr>
        <p:spPr>
          <a:xfrm>
            <a:off x="3574473" y="3801852"/>
            <a:ext cx="5216813" cy="646331"/>
          </a:xfrm>
          <a:prstGeom prst="rect">
            <a:avLst/>
          </a:prstGeom>
          <a:noFill/>
        </p:spPr>
        <p:txBody>
          <a:bodyPr wrap="square" rtlCol="0">
            <a:spAutoFit/>
          </a:bodyPr>
          <a:lstStyle/>
          <a:p>
            <a:pPr marL="342900" indent="-342900">
              <a:buFont typeface="+mj-lt"/>
              <a:buAutoNum type="arabicPeriod" startAt="2"/>
            </a:pPr>
            <a:r>
              <a:rPr lang="de-CH" dirty="0"/>
              <a:t>Jeder gibt dem Souverän die </a:t>
            </a:r>
            <a:r>
              <a:rPr lang="de-CH" b="1" dirty="0"/>
              <a:t>Autorisierung</a:t>
            </a:r>
            <a:r>
              <a:rPr lang="de-CH" dirty="0"/>
              <a:t> im </a:t>
            </a:r>
            <a:r>
              <a:rPr lang="de-CH" u="sng" dirty="0"/>
              <a:t>Auftrag der Bürger </a:t>
            </a:r>
            <a:r>
              <a:rPr lang="de-CH" dirty="0"/>
              <a:t>zu handeln.</a:t>
            </a:r>
          </a:p>
        </p:txBody>
      </p:sp>
      <p:sp>
        <p:nvSpPr>
          <p:cNvPr id="10" name="TextBox 9"/>
          <p:cNvSpPr txBox="1"/>
          <p:nvPr/>
        </p:nvSpPr>
        <p:spPr>
          <a:xfrm>
            <a:off x="3574473" y="4704020"/>
            <a:ext cx="5216813" cy="1477328"/>
          </a:xfrm>
          <a:prstGeom prst="rect">
            <a:avLst/>
          </a:prstGeom>
          <a:noFill/>
        </p:spPr>
        <p:txBody>
          <a:bodyPr wrap="square" rtlCol="0">
            <a:spAutoFit/>
          </a:bodyPr>
          <a:lstStyle/>
          <a:p>
            <a:pPr marL="342900" indent="-342900">
              <a:buFont typeface="+mj-lt"/>
              <a:buAutoNum type="arabicPeriod" startAt="3"/>
            </a:pPr>
            <a:r>
              <a:rPr lang="de-CH" dirty="0"/>
              <a:t>Hobbes bezeichnet den Staat als </a:t>
            </a:r>
            <a:r>
              <a:rPr lang="de-CH" b="1" dirty="0"/>
              <a:t>“großen Leviathan”</a:t>
            </a:r>
            <a:r>
              <a:rPr lang="de-CH" dirty="0"/>
              <a:t>, der als allmächtiger, aber auch als </a:t>
            </a:r>
            <a:r>
              <a:rPr lang="de-CH" b="1" dirty="0"/>
              <a:t>sterblicher Gott </a:t>
            </a:r>
            <a:r>
              <a:rPr lang="de-CH" dirty="0"/>
              <a:t>bezeichnet wird. Erfüllt der Staat seine </a:t>
            </a:r>
            <a:r>
              <a:rPr lang="de-CH" b="1" dirty="0"/>
              <a:t>schützende Pflicht </a:t>
            </a:r>
            <a:r>
              <a:rPr lang="de-CH" dirty="0"/>
              <a:t>nicht mehr, tritt wieder der Naturzustand in Kraft.</a:t>
            </a:r>
          </a:p>
        </p:txBody>
      </p:sp>
    </p:spTree>
    <p:extLst>
      <p:ext uri="{BB962C8B-B14F-4D97-AF65-F5344CB8AC3E}">
        <p14:creationId xmlns:p14="http://schemas.microsoft.com/office/powerpoint/2010/main" val="6856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193245"/>
            <a:ext cx="3843232"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Der </a:t>
            </a:r>
            <a:r>
              <a:rPr lang="fr-BE" sz="2400" b="1" u="sng" dirty="0" err="1"/>
              <a:t>Gesellschaftsvertrag</a:t>
            </a:r>
            <a:endParaRPr lang="fr-BE" sz="2400" b="1" u="sng" dirty="0"/>
          </a:p>
        </p:txBody>
      </p:sp>
      <p:sp>
        <p:nvSpPr>
          <p:cNvPr id="8" name="TextBox 4"/>
          <p:cNvSpPr txBox="1"/>
          <p:nvPr/>
        </p:nvSpPr>
        <p:spPr>
          <a:xfrm>
            <a:off x="370494" y="702099"/>
            <a:ext cx="8420792" cy="1316579"/>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indent="-6350" algn="just">
              <a:lnSpc>
                <a:spcPct val="112000"/>
              </a:lnSpc>
              <a:spcAft>
                <a:spcPts val="125"/>
              </a:spcAft>
            </a:pPr>
            <a:r>
              <a:rPr lang="de-CH" dirty="0"/>
              <a:t>Hierin liegt das Wesen des Staates, </a:t>
            </a:r>
            <a:r>
              <a:rPr lang="de-CH" b="1" dirty="0"/>
              <a:t>der eine Person</a:t>
            </a:r>
            <a:r>
              <a:rPr lang="de-CH" dirty="0"/>
              <a:t> ist, bei der sich jeder einzelne </a:t>
            </a:r>
            <a:r>
              <a:rPr lang="de-CH" b="1" u="sng" dirty="0"/>
              <a:t>durch gegenseitigen Vertrag eines jeden mit jedem </a:t>
            </a:r>
            <a:r>
              <a:rPr lang="de-CH" dirty="0"/>
              <a:t>zum Autor ihrer Handlungen gemacht hat, zu dem </a:t>
            </a:r>
            <a:r>
              <a:rPr lang="de-CH" b="1" dirty="0"/>
              <a:t>Zweck</a:t>
            </a:r>
            <a:r>
              <a:rPr lang="de-CH" dirty="0"/>
              <a:t>, dass sie die Stärke und Hilfsmittel aller für den </a:t>
            </a:r>
            <a:r>
              <a:rPr lang="de-CH" b="1" u="sng" dirty="0"/>
              <a:t>Frieden und die gemeinsame Verteidigung</a:t>
            </a:r>
            <a:r>
              <a:rPr lang="de-CH" dirty="0"/>
              <a:t> einsetzt.</a:t>
            </a:r>
            <a:endParaRPr lang="fr-B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2576944" y="2202997"/>
            <a:ext cx="1533881" cy="369332"/>
          </a:xfrm>
          <a:prstGeom prst="rect">
            <a:avLst/>
          </a:prstGeom>
          <a:noFill/>
        </p:spPr>
        <p:txBody>
          <a:bodyPr wrap="none" rtlCol="0">
            <a:spAutoFit/>
          </a:bodyPr>
          <a:lstStyle/>
          <a:p>
            <a:r>
              <a:rPr lang="de-DE" b="1" dirty="0"/>
              <a:t>Der Staat ist…</a:t>
            </a:r>
            <a:endParaRPr lang="fr-BE" dirty="0"/>
          </a:p>
        </p:txBody>
      </p:sp>
      <p:sp>
        <p:nvSpPr>
          <p:cNvPr id="5" name="TextBox 4"/>
          <p:cNvSpPr txBox="1"/>
          <p:nvPr/>
        </p:nvSpPr>
        <p:spPr>
          <a:xfrm>
            <a:off x="2576944" y="2756648"/>
            <a:ext cx="6214341" cy="3970318"/>
          </a:xfrm>
          <a:prstGeom prst="rect">
            <a:avLst/>
          </a:prstGeom>
          <a:noFill/>
        </p:spPr>
        <p:txBody>
          <a:bodyPr wrap="square" rtlCol="0">
            <a:spAutoFit/>
          </a:bodyPr>
          <a:lstStyle/>
          <a:p>
            <a:pPr marL="285750" indent="-285750" fontAlgn="base">
              <a:buFont typeface="Arial" panose="020B0604020202020204" pitchFamily="34" charset="0"/>
              <a:buChar char="•"/>
            </a:pPr>
            <a:r>
              <a:rPr lang="de-CH" dirty="0"/>
              <a:t>eine </a:t>
            </a:r>
            <a:r>
              <a:rPr lang="de-CH" i="1" dirty="0"/>
              <a:t>physische Person</a:t>
            </a:r>
            <a:r>
              <a:rPr lang="de-CH" dirty="0"/>
              <a:t> (einzelner Mensch, Machthaber) oder </a:t>
            </a:r>
            <a:r>
              <a:rPr lang="de-CH" i="1" dirty="0"/>
              <a:t>moralische Person</a:t>
            </a:r>
            <a:r>
              <a:rPr lang="de-CH" dirty="0"/>
              <a:t> (Gruppe von regierenden Menschen), </a:t>
            </a:r>
          </a:p>
          <a:p>
            <a:pPr marL="285750" indent="-285750" fontAlgn="base">
              <a:buFont typeface="Arial" panose="020B0604020202020204" pitchFamily="34" charset="0"/>
              <a:buChar char="•"/>
            </a:pPr>
            <a:endParaRPr lang="fr-BE" dirty="0"/>
          </a:p>
          <a:p>
            <a:pPr marL="285750" indent="-285750" fontAlgn="base">
              <a:buFont typeface="Arial" panose="020B0604020202020204" pitchFamily="34" charset="0"/>
              <a:buChar char="•"/>
            </a:pPr>
            <a:r>
              <a:rPr lang="de-CH" dirty="0"/>
              <a:t>die durch den </a:t>
            </a:r>
            <a:r>
              <a:rPr lang="de-CH" i="1" dirty="0"/>
              <a:t>gegenseitigen Vertrag </a:t>
            </a:r>
            <a:r>
              <a:rPr lang="de-CH" dirty="0"/>
              <a:t>eines </a:t>
            </a:r>
            <a:r>
              <a:rPr lang="de-CH" u="sng" dirty="0"/>
              <a:t>jeden mit jedem </a:t>
            </a:r>
            <a:r>
              <a:rPr lang="de-CH" dirty="0"/>
              <a:t>entsteht, </a:t>
            </a:r>
          </a:p>
          <a:p>
            <a:pPr marL="285750" indent="-285750" fontAlgn="base">
              <a:buFont typeface="Arial" panose="020B0604020202020204" pitchFamily="34" charset="0"/>
              <a:buChar char="•"/>
            </a:pPr>
            <a:endParaRPr lang="de-CH" dirty="0"/>
          </a:p>
          <a:p>
            <a:pPr marL="285750" indent="-285750" fontAlgn="base">
              <a:buFont typeface="Arial" panose="020B0604020202020204" pitchFamily="34" charset="0"/>
              <a:buChar char="•"/>
            </a:pPr>
            <a:r>
              <a:rPr lang="de-CH" dirty="0"/>
              <a:t>deren Handlungen </a:t>
            </a:r>
            <a:r>
              <a:rPr lang="de-CH" i="1" u="sng" dirty="0"/>
              <a:t>für die Handlungen </a:t>
            </a:r>
            <a:r>
              <a:rPr lang="de-CH" u="sng" dirty="0"/>
              <a:t>eines jeden </a:t>
            </a:r>
            <a:r>
              <a:rPr lang="de-CH" dirty="0"/>
              <a:t>dieser Vertragsteilnehmer steht,</a:t>
            </a:r>
          </a:p>
          <a:p>
            <a:pPr marL="285750" indent="-285750" fontAlgn="base">
              <a:buFont typeface="Arial" panose="020B0604020202020204" pitchFamily="34" charset="0"/>
              <a:buChar char="•"/>
            </a:pPr>
            <a:endParaRPr lang="de-CH" dirty="0"/>
          </a:p>
          <a:p>
            <a:pPr marL="285750" indent="-285750" fontAlgn="base">
              <a:buFont typeface="Arial" panose="020B0604020202020204" pitchFamily="34" charset="0"/>
              <a:buChar char="•"/>
            </a:pPr>
            <a:r>
              <a:rPr lang="de-CH" dirty="0"/>
              <a:t>deren Ziel der </a:t>
            </a:r>
            <a:r>
              <a:rPr lang="de-CH" i="1" u="sng" dirty="0"/>
              <a:t>Friede </a:t>
            </a:r>
            <a:r>
              <a:rPr lang="de-CH" u="sng" dirty="0"/>
              <a:t>und die </a:t>
            </a:r>
            <a:r>
              <a:rPr lang="de-CH" i="1" u="sng" dirty="0"/>
              <a:t>Verteidigung </a:t>
            </a:r>
            <a:r>
              <a:rPr lang="de-CH" dirty="0"/>
              <a:t>ist, </a:t>
            </a:r>
            <a:endParaRPr lang="fr-BE" dirty="0"/>
          </a:p>
          <a:p>
            <a:pPr marL="285750" indent="-285750" fontAlgn="base">
              <a:buFont typeface="Arial" panose="020B0604020202020204" pitchFamily="34" charset="0"/>
              <a:buChar char="•"/>
            </a:pPr>
            <a:endParaRPr lang="fr-BE" dirty="0"/>
          </a:p>
          <a:p>
            <a:pPr marL="285750" indent="-285750" fontAlgn="base">
              <a:buFont typeface="Arial" panose="020B0604020202020204" pitchFamily="34" charset="0"/>
              <a:buChar char="•"/>
            </a:pPr>
            <a:r>
              <a:rPr lang="de-CH" dirty="0"/>
              <a:t>und zum Erlangen dieses Ziels jedes </a:t>
            </a:r>
            <a:r>
              <a:rPr lang="de-CH" i="1" u="sng" dirty="0"/>
              <a:t>zweckmäßige Mittel </a:t>
            </a:r>
            <a:r>
              <a:rPr lang="de-CH" dirty="0"/>
              <a:t>gebrauchen kann. </a:t>
            </a:r>
            <a:endParaRPr lang="fr-BE" dirty="0"/>
          </a:p>
          <a:p>
            <a:pPr marL="342900" indent="-342900">
              <a:buFont typeface="+mj-lt"/>
              <a:buAutoNum type="arabicPeriod"/>
            </a:pPr>
            <a:endParaRPr lang="fr-BE"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806" t="5575" r="6679" b="3394"/>
          <a:stretch/>
        </p:blipFill>
        <p:spPr>
          <a:xfrm>
            <a:off x="304016" y="2269375"/>
            <a:ext cx="2272928" cy="4123114"/>
          </a:xfrm>
          <a:prstGeom prst="rect">
            <a:avLst/>
          </a:prstGeom>
        </p:spPr>
      </p:pic>
    </p:spTree>
    <p:extLst>
      <p:ext uri="{BB962C8B-B14F-4D97-AF65-F5344CB8AC3E}">
        <p14:creationId xmlns:p14="http://schemas.microsoft.com/office/powerpoint/2010/main" val="423607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747369" y="823691"/>
            <a:ext cx="2053245"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err="1"/>
              <a:t>Verkörperung</a:t>
            </a:r>
            <a:r>
              <a:rPr lang="en-GB" b="1" dirty="0"/>
              <a:t> des </a:t>
            </a:r>
            <a:r>
              <a:rPr lang="en-GB" b="1" dirty="0" err="1"/>
              <a:t>Volkswillens</a:t>
            </a:r>
            <a:r>
              <a:rPr lang="en-GB" b="1" dirty="0"/>
              <a:t> und </a:t>
            </a:r>
            <a:r>
              <a:rPr lang="en-GB" b="1" dirty="0" err="1"/>
              <a:t>höchsten</a:t>
            </a:r>
            <a:r>
              <a:rPr lang="en-GB" b="1" dirty="0"/>
              <a:t> </a:t>
            </a:r>
            <a:r>
              <a:rPr lang="en-GB" b="1" dirty="0" err="1"/>
              <a:t>Gewalt</a:t>
            </a:r>
            <a:r>
              <a:rPr lang="en-GB" b="1" dirty="0"/>
              <a:t> in Form </a:t>
            </a:r>
            <a:r>
              <a:rPr lang="en-GB" b="1" dirty="0" err="1"/>
              <a:t>eines</a:t>
            </a:r>
            <a:r>
              <a:rPr lang="en-GB" b="1" dirty="0"/>
              <a:t> </a:t>
            </a:r>
            <a:r>
              <a:rPr lang="en-GB" b="1" dirty="0" err="1"/>
              <a:t>Souveräns</a:t>
            </a:r>
            <a:endParaRPr lang="fr-BE" b="1" dirty="0"/>
          </a:p>
        </p:txBody>
      </p:sp>
      <p:sp>
        <p:nvSpPr>
          <p:cNvPr id="7" name="TextBox 3"/>
          <p:cNvSpPr txBox="1"/>
          <p:nvPr/>
        </p:nvSpPr>
        <p:spPr>
          <a:xfrm>
            <a:off x="370494" y="193245"/>
            <a:ext cx="3843232"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Der </a:t>
            </a:r>
            <a:r>
              <a:rPr lang="fr-BE" sz="2400" b="1" u="sng" dirty="0" err="1"/>
              <a:t>Gesellschaftsvertrag</a:t>
            </a:r>
            <a:endParaRPr lang="fr-BE" sz="2400" b="1" u="sng"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0800"/>
          <a:stretch/>
        </p:blipFill>
        <p:spPr>
          <a:xfrm>
            <a:off x="2636117" y="993581"/>
            <a:ext cx="3587477" cy="20608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82373">
            <a:off x="4321791" y="1008785"/>
            <a:ext cx="2336704" cy="1787980"/>
          </a:xfrm>
          <a:prstGeom prst="rect">
            <a:avLst/>
          </a:prstGeom>
        </p:spPr>
      </p:pic>
      <p:sp>
        <p:nvSpPr>
          <p:cNvPr id="12" name="TextBox 11"/>
          <p:cNvSpPr txBox="1"/>
          <p:nvPr/>
        </p:nvSpPr>
        <p:spPr>
          <a:xfrm>
            <a:off x="498763" y="5785658"/>
            <a:ext cx="8154785"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400" b="1" dirty="0" err="1"/>
              <a:t>Naturzustand</a:t>
            </a:r>
            <a:endParaRPr lang="en-GB" sz="2400" b="1" dirty="0"/>
          </a:p>
          <a:p>
            <a:pPr algn="ctr"/>
            <a:r>
              <a:rPr lang="en-GB" sz="1600" dirty="0"/>
              <a:t>(</a:t>
            </a:r>
            <a:r>
              <a:rPr lang="en-GB" sz="1600" dirty="0" err="1"/>
              <a:t>Unsicherheit</a:t>
            </a:r>
            <a:r>
              <a:rPr lang="en-GB" sz="1600" dirty="0"/>
              <a:t> </a:t>
            </a:r>
            <a:r>
              <a:rPr lang="en-GB" sz="1600" dirty="0" err="1"/>
              <a:t>durch</a:t>
            </a:r>
            <a:r>
              <a:rPr lang="en-GB" sz="1600" dirty="0"/>
              <a:t> Krieg </a:t>
            </a:r>
            <a:r>
              <a:rPr lang="en-GB" sz="1600" dirty="0" err="1"/>
              <a:t>aller</a:t>
            </a:r>
            <a:r>
              <a:rPr lang="en-GB" sz="1600" dirty="0"/>
              <a:t> </a:t>
            </a:r>
            <a:r>
              <a:rPr lang="en-GB" sz="1600" dirty="0" err="1"/>
              <a:t>gegen</a:t>
            </a:r>
            <a:r>
              <a:rPr lang="en-GB" sz="1600" dirty="0"/>
              <a:t> </a:t>
            </a:r>
            <a:r>
              <a:rPr lang="en-GB" sz="1600" dirty="0" err="1"/>
              <a:t>alle</a:t>
            </a:r>
            <a:r>
              <a:rPr lang="en-GB" sz="1600" dirty="0"/>
              <a:t>)</a:t>
            </a:r>
            <a:endParaRPr lang="fr-BE" sz="1600" dirty="0"/>
          </a:p>
        </p:txBody>
      </p:sp>
      <p:sp>
        <p:nvSpPr>
          <p:cNvPr id="13" name="TextBox 12"/>
          <p:cNvSpPr txBox="1"/>
          <p:nvPr/>
        </p:nvSpPr>
        <p:spPr>
          <a:xfrm>
            <a:off x="498763" y="4092633"/>
            <a:ext cx="8154785"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400" b="1" dirty="0" err="1"/>
              <a:t>Gesellschaftsvertrag</a:t>
            </a:r>
            <a:endParaRPr lang="en-GB" sz="2400" b="1" dirty="0"/>
          </a:p>
          <a:p>
            <a:pPr algn="ctr"/>
            <a:r>
              <a:rPr lang="en-GB" sz="1600" dirty="0"/>
              <a:t>(</a:t>
            </a:r>
            <a:r>
              <a:rPr lang="de-LU" sz="1600" dirty="0"/>
              <a:t>Verzicht auf das Recht auf alles und Übertragung der Regierungsgewalt auf den Souverän</a:t>
            </a:r>
            <a:r>
              <a:rPr lang="en-GB" sz="1600" dirty="0"/>
              <a:t>)</a:t>
            </a:r>
            <a:endParaRPr lang="fr-BE" sz="1600" dirty="0"/>
          </a:p>
        </p:txBody>
      </p:sp>
      <p:pic>
        <p:nvPicPr>
          <p:cNvPr id="14" name="Picture 13"/>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370494" y="3564688"/>
            <a:ext cx="1407852" cy="105588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526" y="3365727"/>
            <a:ext cx="873637" cy="87363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979" y="5072275"/>
            <a:ext cx="1066881" cy="106688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3726" y="5187253"/>
            <a:ext cx="744437" cy="744437"/>
          </a:xfrm>
          <a:prstGeom prst="rect">
            <a:avLst/>
          </a:prstGeom>
        </p:spPr>
      </p:pic>
      <p:sp>
        <p:nvSpPr>
          <p:cNvPr id="18" name="Up Arrow 17"/>
          <p:cNvSpPr/>
          <p:nvPr/>
        </p:nvSpPr>
        <p:spPr>
          <a:xfrm>
            <a:off x="4253448" y="2965435"/>
            <a:ext cx="535792" cy="357447"/>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9" name="Up Arrow 18"/>
          <p:cNvSpPr/>
          <p:nvPr/>
        </p:nvSpPr>
        <p:spPr>
          <a:xfrm>
            <a:off x="4308259" y="4773544"/>
            <a:ext cx="535792" cy="357447"/>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20" name="TextBox 19"/>
          <p:cNvSpPr txBox="1"/>
          <p:nvPr/>
        </p:nvSpPr>
        <p:spPr>
          <a:xfrm>
            <a:off x="485114" y="1845272"/>
            <a:ext cx="205324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err="1"/>
              <a:t>Einhaltung</a:t>
            </a:r>
            <a:r>
              <a:rPr lang="en-GB" b="1" dirty="0"/>
              <a:t> der </a:t>
            </a:r>
            <a:r>
              <a:rPr lang="en-GB" b="1" dirty="0" err="1"/>
              <a:t>Gesetze</a:t>
            </a:r>
            <a:r>
              <a:rPr lang="en-GB" b="1" dirty="0"/>
              <a:t> </a:t>
            </a:r>
            <a:r>
              <a:rPr lang="en-GB" b="1" dirty="0" err="1"/>
              <a:t>durch</a:t>
            </a:r>
            <a:r>
              <a:rPr lang="en-GB" b="1" dirty="0"/>
              <a:t> </a:t>
            </a:r>
            <a:r>
              <a:rPr lang="en-GB" b="1" dirty="0" err="1"/>
              <a:t>Furcht</a:t>
            </a:r>
            <a:r>
              <a:rPr lang="en-GB" b="1" dirty="0"/>
              <a:t> </a:t>
            </a:r>
            <a:r>
              <a:rPr lang="en-GB" b="1" dirty="0" err="1"/>
              <a:t>vor</a:t>
            </a:r>
            <a:r>
              <a:rPr lang="en-GB" b="1" dirty="0"/>
              <a:t> </a:t>
            </a:r>
            <a:r>
              <a:rPr lang="en-GB" b="1" dirty="0" err="1"/>
              <a:t>Bestrafung</a:t>
            </a:r>
            <a:endParaRPr lang="fr-BE" b="1" dirty="0"/>
          </a:p>
        </p:txBody>
      </p:sp>
    </p:spTree>
    <p:extLst>
      <p:ext uri="{BB962C8B-B14F-4D97-AF65-F5344CB8AC3E}">
        <p14:creationId xmlns:p14="http://schemas.microsoft.com/office/powerpoint/2010/main" val="226770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9001" y="382386"/>
            <a:ext cx="2677592" cy="1200329"/>
          </a:xfrm>
          <a:prstGeom prst="rect">
            <a:avLst/>
          </a:prstGeom>
          <a:noFill/>
        </p:spPr>
        <p:txBody>
          <a:bodyPr wrap="none" rtlCol="0">
            <a:spAutoFit/>
          </a:bodyPr>
          <a:lstStyle/>
          <a:p>
            <a:pPr algn="ctr"/>
            <a:r>
              <a:rPr lang="fr-BE" sz="2400" b="1" dirty="0"/>
              <a:t>Benjamin Constant </a:t>
            </a:r>
            <a:endParaRPr lang="fr-BE" sz="2400" dirty="0"/>
          </a:p>
          <a:p>
            <a:pPr algn="ctr"/>
            <a:r>
              <a:rPr lang="fr-BE" sz="2400" dirty="0"/>
              <a:t>(1767-1830) </a:t>
            </a:r>
          </a:p>
          <a:p>
            <a:pPr algn="ctr"/>
            <a:r>
              <a:rPr lang="fr-BE" sz="2400" b="1" dirty="0"/>
              <a:t>Des deux libertés </a:t>
            </a:r>
          </a:p>
        </p:txBody>
      </p:sp>
      <p:sp>
        <p:nvSpPr>
          <p:cNvPr id="2" name="TextBox 1"/>
          <p:cNvSpPr txBox="1"/>
          <p:nvPr/>
        </p:nvSpPr>
        <p:spPr>
          <a:xfrm>
            <a:off x="1722649" y="5752643"/>
            <a:ext cx="5166671" cy="830997"/>
          </a:xfrm>
          <a:prstGeom prst="rect">
            <a:avLst/>
          </a:prstGeom>
          <a:noFill/>
        </p:spPr>
        <p:txBody>
          <a:bodyPr wrap="square" rtlCol="0">
            <a:spAutoFit/>
          </a:bodyPr>
          <a:lstStyle/>
          <a:p>
            <a:pPr algn="ctr"/>
            <a:r>
              <a:rPr lang="fr-FR" sz="2400" dirty="0"/>
              <a:t>Discours prononcé à l’Athénée royal en 1917</a:t>
            </a:r>
          </a:p>
        </p:txBody>
      </p:sp>
      <p:pic>
        <p:nvPicPr>
          <p:cNvPr id="5" name="Picture 4"/>
          <p:cNvPicPr>
            <a:picLocks noChangeAspect="1"/>
          </p:cNvPicPr>
          <p:nvPr/>
        </p:nvPicPr>
        <p:blipFill>
          <a:blip r:embed="rId2"/>
          <a:stretch>
            <a:fillRect/>
          </a:stretch>
        </p:blipFill>
        <p:spPr>
          <a:xfrm>
            <a:off x="2612838" y="1846919"/>
            <a:ext cx="3386295" cy="3641520"/>
          </a:xfrm>
          <a:prstGeom prst="rect">
            <a:avLst/>
          </a:prstGeom>
        </p:spPr>
      </p:pic>
    </p:spTree>
    <p:extLst>
      <p:ext uri="{BB962C8B-B14F-4D97-AF65-F5344CB8AC3E}">
        <p14:creationId xmlns:p14="http://schemas.microsoft.com/office/powerpoint/2010/main" val="26473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3759042" cy="461665"/>
          </a:xfrm>
          <a:prstGeom prst="rect">
            <a:avLst/>
          </a:prstGeom>
          <a:noFill/>
        </p:spPr>
        <p:txBody>
          <a:bodyPr wrap="none" rtlCol="0">
            <a:spAutoFit/>
          </a:bodyPr>
          <a:lstStyle/>
          <a:p>
            <a:r>
              <a:rPr lang="fr-BE" sz="2400" b="1" u="sng" dirty="0"/>
              <a:t>Thomas Hobbes: Biographie</a:t>
            </a:r>
          </a:p>
        </p:txBody>
      </p:sp>
      <p:cxnSp>
        <p:nvCxnSpPr>
          <p:cNvPr id="8" name="Straight Connector 7"/>
          <p:cNvCxnSpPr/>
          <p:nvPr/>
        </p:nvCxnSpPr>
        <p:spPr>
          <a:xfrm>
            <a:off x="2784762" y="1097280"/>
            <a:ext cx="16627" cy="5569527"/>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9" name="TextBox 8"/>
          <p:cNvSpPr txBox="1"/>
          <p:nvPr/>
        </p:nvSpPr>
        <p:spPr>
          <a:xfrm>
            <a:off x="3067392" y="1097280"/>
            <a:ext cx="5810596" cy="5262979"/>
          </a:xfrm>
          <a:prstGeom prst="rect">
            <a:avLst/>
          </a:prstGeom>
          <a:noFill/>
        </p:spPr>
        <p:txBody>
          <a:bodyPr wrap="square" rtlCol="0">
            <a:spAutoFit/>
          </a:bodyPr>
          <a:lstStyle/>
          <a:p>
            <a:pPr marL="285750" lvl="0" indent="-285750">
              <a:buFont typeface="Arial" panose="020B0604020202020204" pitchFamily="34" charset="0"/>
              <a:buChar char="•"/>
            </a:pPr>
            <a:r>
              <a:rPr lang="de-DE" sz="1600" dirty="0"/>
              <a:t>Geboren 1588 in </a:t>
            </a:r>
            <a:r>
              <a:rPr lang="de-DE" sz="1600" dirty="0" err="1"/>
              <a:t>Westport</a:t>
            </a:r>
            <a:r>
              <a:rPr lang="de-DE" sz="1600" dirty="0"/>
              <a:t> (England) </a:t>
            </a:r>
            <a:endParaRPr lang="fr-BE" sz="1600" dirty="0"/>
          </a:p>
          <a:p>
            <a:pPr marL="285750" lvl="0" indent="-285750">
              <a:buFont typeface="Arial" panose="020B0604020202020204" pitchFamily="34" charset="0"/>
              <a:buChar char="•"/>
            </a:pPr>
            <a:r>
              <a:rPr lang="de-DE" sz="1600" dirty="0"/>
              <a:t>Mit 4 Jahren konnte er bereits lesen, schreiben und rechnen </a:t>
            </a:r>
            <a:endParaRPr lang="fr-BE" sz="1600" dirty="0"/>
          </a:p>
          <a:p>
            <a:pPr marL="285750" lvl="0" indent="-285750">
              <a:buFont typeface="Arial" panose="020B0604020202020204" pitchFamily="34" charset="0"/>
              <a:buChar char="•"/>
            </a:pPr>
            <a:r>
              <a:rPr lang="de-DE" sz="1600" dirty="0"/>
              <a:t>Mit 14 Jahren studierte er an der Universität von Oxford Logik und Physik </a:t>
            </a:r>
            <a:endParaRPr lang="fr-BE" sz="1600" dirty="0"/>
          </a:p>
          <a:p>
            <a:pPr marL="285750" lvl="0" indent="-285750">
              <a:buFont typeface="Arial" panose="020B0604020202020204" pitchFamily="34" charset="0"/>
              <a:buChar char="•"/>
            </a:pPr>
            <a:r>
              <a:rPr lang="de-DE" sz="1600" dirty="0"/>
              <a:t>1608 wurde er Hauslehrer beim Baron Cavendish</a:t>
            </a:r>
          </a:p>
          <a:p>
            <a:pPr marL="285750" lvl="0" indent="-285750">
              <a:buFont typeface="Arial" panose="020B0604020202020204" pitchFamily="34" charset="0"/>
              <a:buChar char="•"/>
            </a:pPr>
            <a:r>
              <a:rPr lang="de-DE" sz="1600" dirty="0"/>
              <a:t>Er war für kurze Zeit Sekretär des empiristischen Philosophen Francis Bacon </a:t>
            </a:r>
            <a:endParaRPr lang="fr-BE" sz="1600" dirty="0"/>
          </a:p>
          <a:p>
            <a:pPr marL="285750" lvl="0" indent="-285750">
              <a:buFont typeface="Arial" panose="020B0604020202020204" pitchFamily="34" charset="0"/>
              <a:buChar char="•"/>
            </a:pPr>
            <a:r>
              <a:rPr lang="de-DE" sz="1600" dirty="0"/>
              <a:t>Auf Reisen mit seinen Schülern lernte er Galileo Galilei und René Descartes kennen </a:t>
            </a:r>
            <a:endParaRPr lang="fr-BE" sz="1600" dirty="0"/>
          </a:p>
          <a:p>
            <a:pPr marL="285750" lvl="0" indent="-285750">
              <a:buFont typeface="Arial" panose="020B0604020202020204" pitchFamily="34" charset="0"/>
              <a:buChar char="•"/>
            </a:pPr>
            <a:r>
              <a:rPr lang="de-DE" sz="1600" dirty="0"/>
              <a:t>Zwischen den Jahren 1603 und 1629 verschärfte sich die politische Spannung in England </a:t>
            </a:r>
            <a:endParaRPr lang="fr-BE" sz="1600" dirty="0"/>
          </a:p>
          <a:p>
            <a:pPr marL="285750" lvl="0" indent="-285750">
              <a:buFont typeface="Arial" panose="020B0604020202020204" pitchFamily="34" charset="0"/>
              <a:buChar char="•"/>
            </a:pPr>
            <a:r>
              <a:rPr lang="de-DE" sz="1600" dirty="0"/>
              <a:t>Zwischen 1629 und 1640 wurden alle politischen und religiösen Gegner in England verfolgt </a:t>
            </a:r>
            <a:endParaRPr lang="fr-BE" sz="1600" dirty="0"/>
          </a:p>
          <a:p>
            <a:pPr marL="285750" lvl="0" indent="-285750">
              <a:buFont typeface="Arial" panose="020B0604020202020204" pitchFamily="34" charset="0"/>
              <a:buChar char="•"/>
            </a:pPr>
            <a:r>
              <a:rPr lang="de-DE" sz="1600" dirty="0"/>
              <a:t>1642 kam es zum Bürgerkrieg in England </a:t>
            </a:r>
            <a:endParaRPr lang="fr-BE" sz="1600" dirty="0"/>
          </a:p>
          <a:p>
            <a:pPr marL="285750" lvl="0" indent="-285750">
              <a:buFont typeface="Arial" panose="020B0604020202020204" pitchFamily="34" charset="0"/>
              <a:buChar char="•"/>
            </a:pPr>
            <a:r>
              <a:rPr lang="de-DE" sz="1600" dirty="0"/>
              <a:t>Im gleichen Jahr veröffentlichte Hobbes De </a:t>
            </a:r>
            <a:r>
              <a:rPr lang="de-DE" sz="1600" dirty="0" err="1"/>
              <a:t>cive</a:t>
            </a:r>
            <a:r>
              <a:rPr lang="de-DE" sz="1600" dirty="0"/>
              <a:t> (dt. Über den Bürger) </a:t>
            </a:r>
            <a:endParaRPr lang="fr-BE" sz="1600" dirty="0"/>
          </a:p>
          <a:p>
            <a:pPr marL="285750" lvl="0" indent="-285750">
              <a:buFont typeface="Arial" panose="020B0604020202020204" pitchFamily="34" charset="0"/>
              <a:buChar char="•"/>
            </a:pPr>
            <a:r>
              <a:rPr lang="de-DE" sz="1600" dirty="0"/>
              <a:t>1651 veröffentlichte er sein Hauptwerk Leviathan mit dem er sich wegen dessen atheistischen Charakters unbeliebt machte </a:t>
            </a:r>
            <a:endParaRPr lang="fr-BE" sz="1600" dirty="0"/>
          </a:p>
          <a:p>
            <a:pPr marL="285750" lvl="0" indent="-285750">
              <a:buFont typeface="Arial" panose="020B0604020202020204" pitchFamily="34" charset="0"/>
              <a:buChar char="•"/>
            </a:pPr>
            <a:r>
              <a:rPr lang="de-DE" sz="1600" dirty="0"/>
              <a:t>1668 vollendet er seine Analyse über den Bürgerkrieg, für die er jedoch keine Druckerlaubnis erhält </a:t>
            </a:r>
            <a:endParaRPr lang="fr-BE" sz="1600" dirty="0"/>
          </a:p>
          <a:p>
            <a:pPr marL="285750" indent="-285750">
              <a:buFont typeface="Arial" panose="020B0604020202020204" pitchFamily="34" charset="0"/>
              <a:buChar char="•"/>
            </a:pPr>
            <a:r>
              <a:rPr lang="de-DE" sz="1600" dirty="0"/>
              <a:t>Er stirbt 1679 in </a:t>
            </a:r>
            <a:r>
              <a:rPr lang="de-DE" sz="1600" dirty="0" err="1"/>
              <a:t>Hardwick</a:t>
            </a:r>
            <a:r>
              <a:rPr lang="de-DE" sz="1600" dirty="0"/>
              <a:t> Hall</a:t>
            </a:r>
            <a:endParaRPr lang="fr-BE"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35" y="1305099"/>
            <a:ext cx="2300025" cy="2726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83128" y="4620230"/>
            <a:ext cx="2635133" cy="1631216"/>
          </a:xfrm>
          <a:prstGeom prst="rect">
            <a:avLst/>
          </a:prstGeom>
          <a:noFill/>
        </p:spPr>
        <p:txBody>
          <a:bodyPr wrap="square" rtlCol="0">
            <a:spAutoFit/>
          </a:bodyPr>
          <a:lstStyle/>
          <a:p>
            <a:pPr algn="just"/>
            <a:r>
              <a:rPr lang="de-DE" sz="1200" dirty="0"/>
              <a:t>Die beängstigende Situation vor dem Angriff der spanischen Armada auf England soll Ursache seiner Frühgeburt gewesen sein. Thomas Hobbes zeigt in seiner Autobiografie auf: </a:t>
            </a:r>
          </a:p>
          <a:p>
            <a:pPr algn="ctr"/>
            <a:endParaRPr lang="de-DE" sz="1200" dirty="0"/>
          </a:p>
          <a:p>
            <a:pPr algn="ctr"/>
            <a:r>
              <a:rPr lang="de-DE" sz="1400" b="1" dirty="0"/>
              <a:t>„</a:t>
            </a:r>
            <a:r>
              <a:rPr lang="de-DE" sz="1400" b="1" dirty="0" err="1"/>
              <a:t>She</a:t>
            </a:r>
            <a:r>
              <a:rPr lang="de-DE" sz="1400" b="1" dirty="0"/>
              <a:t> </a:t>
            </a:r>
            <a:r>
              <a:rPr lang="de-DE" sz="1400" b="1" dirty="0" err="1"/>
              <a:t>did</a:t>
            </a:r>
            <a:r>
              <a:rPr lang="de-DE" sz="1400" b="1" dirty="0"/>
              <a:t> bring </a:t>
            </a:r>
            <a:r>
              <a:rPr lang="de-DE" sz="1400" b="1" dirty="0" err="1"/>
              <a:t>forth</a:t>
            </a:r>
            <a:r>
              <a:rPr lang="de-DE" sz="1400" b="1" dirty="0"/>
              <a:t> </a:t>
            </a:r>
            <a:r>
              <a:rPr lang="de-DE" sz="1400" b="1" dirty="0" err="1"/>
              <a:t>Twins</a:t>
            </a:r>
            <a:r>
              <a:rPr lang="de-DE" sz="1400" b="1" dirty="0"/>
              <a:t> at </a:t>
            </a:r>
            <a:r>
              <a:rPr lang="de-DE" sz="1400" b="1" dirty="0" err="1"/>
              <a:t>once</a:t>
            </a:r>
            <a:r>
              <a:rPr lang="de-DE" sz="1400" b="1" dirty="0"/>
              <a:t>, </a:t>
            </a:r>
            <a:r>
              <a:rPr lang="de-DE" sz="1400" b="1" dirty="0" err="1"/>
              <a:t>both</a:t>
            </a:r>
            <a:r>
              <a:rPr lang="de-DE" sz="1400" b="1" dirty="0"/>
              <a:t> </a:t>
            </a:r>
            <a:r>
              <a:rPr lang="de-DE" sz="1400" b="1" dirty="0" err="1"/>
              <a:t>Me</a:t>
            </a:r>
            <a:r>
              <a:rPr lang="de-DE" sz="1400" b="1" dirty="0"/>
              <a:t> </a:t>
            </a:r>
            <a:r>
              <a:rPr lang="de-DE" sz="1400" b="1" dirty="0" err="1"/>
              <a:t>and</a:t>
            </a:r>
            <a:r>
              <a:rPr lang="de-DE" sz="1400" b="1" dirty="0"/>
              <a:t> Fear.“</a:t>
            </a:r>
            <a:endParaRPr lang="fr-BE" sz="1400" b="1" dirty="0"/>
          </a:p>
        </p:txBody>
      </p:sp>
    </p:spTree>
    <p:extLst>
      <p:ext uri="{BB962C8B-B14F-4D97-AF65-F5344CB8AC3E}">
        <p14:creationId xmlns:p14="http://schemas.microsoft.com/office/powerpoint/2010/main" val="2658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5513" y="357449"/>
            <a:ext cx="6003503" cy="461665"/>
          </a:xfrm>
          <a:prstGeom prst="rect">
            <a:avLst/>
          </a:prstGeom>
          <a:noFill/>
        </p:spPr>
        <p:txBody>
          <a:bodyPr wrap="none" rtlCol="0">
            <a:spAutoFit/>
          </a:bodyPr>
          <a:lstStyle/>
          <a:p>
            <a:r>
              <a:rPr lang="fr-BE" sz="2400" b="1" u="sng" dirty="0"/>
              <a:t>Benjamin Constant (1767 – 1830) : Biographie</a:t>
            </a:r>
          </a:p>
        </p:txBody>
      </p:sp>
      <p:cxnSp>
        <p:nvCxnSpPr>
          <p:cNvPr id="10" name="Straight Connector 9"/>
          <p:cNvCxnSpPr/>
          <p:nvPr/>
        </p:nvCxnSpPr>
        <p:spPr>
          <a:xfrm>
            <a:off x="2638115" y="1097280"/>
            <a:ext cx="33251" cy="5328458"/>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1" name="TextBox 10"/>
          <p:cNvSpPr txBox="1"/>
          <p:nvPr/>
        </p:nvSpPr>
        <p:spPr>
          <a:xfrm>
            <a:off x="2760453" y="1097280"/>
            <a:ext cx="6117535" cy="5262979"/>
          </a:xfrm>
          <a:prstGeom prst="rect">
            <a:avLst/>
          </a:prstGeom>
          <a:noFill/>
        </p:spPr>
        <p:txBody>
          <a:bodyPr wrap="square" rtlCol="0">
            <a:spAutoFit/>
          </a:bodyPr>
          <a:lstStyle/>
          <a:p>
            <a:pPr marL="285750" indent="-285750" algn="just">
              <a:buFont typeface="Arial" panose="020B0604020202020204" pitchFamily="34" charset="0"/>
              <a:buChar char="•"/>
            </a:pPr>
            <a:r>
              <a:rPr lang="fr-BE" sz="1600" dirty="0"/>
              <a:t>Romancier, homme politique et intellectuel français du 19</a:t>
            </a:r>
            <a:r>
              <a:rPr lang="fr-BE" sz="1600" baseline="30000" dirty="0"/>
              <a:t>ème</a:t>
            </a:r>
            <a:r>
              <a:rPr lang="fr-BE" sz="1600" dirty="0"/>
              <a:t> siècle</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fr-FR" sz="1600" dirty="0"/>
              <a:t>Connu pour le roman romantique « Adolphe », une sorte de « Werther » à la française qui raconte d’amour malheureuses et orageuses</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Constant </a:t>
            </a:r>
            <a:r>
              <a:rPr lang="fr-FR" sz="1600" dirty="0"/>
              <a:t>atteint une certaine notoriété à travers sa </a:t>
            </a:r>
            <a:r>
              <a:rPr lang="en-GB" sz="1600" dirty="0"/>
              <a:t>liaison avec </a:t>
            </a:r>
            <a:r>
              <a:rPr lang="en-GB" sz="1600" b="1" dirty="0"/>
              <a:t>Germaine de </a:t>
            </a:r>
            <a:r>
              <a:rPr lang="en-GB" sz="1600" b="1" dirty="0" err="1"/>
              <a:t>Staël</a:t>
            </a:r>
            <a:r>
              <a:rPr lang="en-GB" sz="1600" b="1" dirty="0"/>
              <a:t> </a:t>
            </a:r>
            <a:r>
              <a:rPr lang="fr-BE" sz="1600" dirty="0"/>
              <a:t>(fille d’un ancien ministre du roi de France Louis XVI et chef de l’opposition à Napoléon Ier)</a:t>
            </a:r>
          </a:p>
          <a:p>
            <a:pPr marL="285750" lvl="0" indent="-285750">
              <a:buFont typeface="Arial" panose="020B0604020202020204" pitchFamily="34" charset="0"/>
              <a:buChar char="•"/>
            </a:pPr>
            <a:endParaRPr lang="fr-BE" sz="1600" dirty="0"/>
          </a:p>
          <a:p>
            <a:pPr marL="285750" lvl="0" indent="-285750">
              <a:buFont typeface="Arial" panose="020B0604020202020204" pitchFamily="34" charset="0"/>
              <a:buChar char="•"/>
            </a:pPr>
            <a:r>
              <a:rPr lang="fr-BE" sz="1600" dirty="0"/>
              <a:t>Constant a surtout été un homme politique, certes malchanceux et jamais du côté de la majorité:</a:t>
            </a:r>
          </a:p>
          <a:p>
            <a:pPr marL="285750" lvl="0" indent="-285750">
              <a:buFont typeface="Arial" panose="020B0604020202020204" pitchFamily="34" charset="0"/>
              <a:buChar char="•"/>
            </a:pPr>
            <a:endParaRPr lang="en-GB" sz="1600" dirty="0"/>
          </a:p>
          <a:p>
            <a:pPr marL="742950" lvl="1" indent="-285750">
              <a:buFont typeface="Wingdings" panose="05000000000000000000" pitchFamily="2" charset="2"/>
              <a:buChar char="Ø"/>
            </a:pPr>
            <a:r>
              <a:rPr lang="fr-BE" sz="1600" dirty="0"/>
              <a:t>En Napoléon Constant n'aime pas le personnage autoritaire qui annule de nouveau les droits et libertés conquis par la révolution française de 1789</a:t>
            </a:r>
          </a:p>
          <a:p>
            <a:pPr marL="742950" lvl="1" indent="-285750">
              <a:buFont typeface="Wingdings" panose="05000000000000000000" pitchFamily="2" charset="2"/>
              <a:buChar char="Ø"/>
            </a:pPr>
            <a:endParaRPr lang="fr-BE" sz="1600" dirty="0"/>
          </a:p>
          <a:p>
            <a:pPr marL="742950" lvl="1" indent="-285750">
              <a:buFont typeface="Wingdings" panose="05000000000000000000" pitchFamily="2" charset="2"/>
              <a:buChar char="Ø"/>
            </a:pPr>
            <a:r>
              <a:rPr lang="fr-BE" sz="1600" dirty="0"/>
              <a:t>Pendant la 'Restauration' Constant, en libéral, n'aime pas le côté réactionnaire et le retour à l'Ancien Régime monarchique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fr-FR" sz="1600" dirty="0"/>
              <a:t>Benjamin Constant meurt en décembre 1830</a:t>
            </a:r>
            <a:endParaRPr lang="fr-BE" sz="1600" dirty="0"/>
          </a:p>
        </p:txBody>
      </p:sp>
      <p:sp>
        <p:nvSpPr>
          <p:cNvPr id="14" name="TextBox 13"/>
          <p:cNvSpPr txBox="1"/>
          <p:nvPr/>
        </p:nvSpPr>
        <p:spPr>
          <a:xfrm>
            <a:off x="187173" y="3837510"/>
            <a:ext cx="2472899" cy="738664"/>
          </a:xfrm>
          <a:prstGeom prst="rect">
            <a:avLst/>
          </a:prstGeom>
          <a:noFill/>
        </p:spPr>
        <p:txBody>
          <a:bodyPr wrap="square" rtlCol="0">
            <a:spAutoFit/>
          </a:bodyPr>
          <a:lstStyle/>
          <a:p>
            <a:pPr algn="just"/>
            <a:r>
              <a:rPr lang="en-US" sz="1400" dirty="0">
                <a:sym typeface="Wingdings" panose="05000000000000000000" pitchFamily="2" charset="2"/>
              </a:rPr>
              <a:t></a:t>
            </a:r>
            <a:r>
              <a:rPr lang="en-US" sz="1400" dirty="0"/>
              <a:t> </a:t>
            </a:r>
            <a:r>
              <a:rPr lang="fr-BE" sz="1400" dirty="0"/>
              <a:t>Tombe de Benjamin Constant, Cimetière du Père Lachaise, Paris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87" y="951741"/>
            <a:ext cx="2083515" cy="277702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86" y="4657287"/>
            <a:ext cx="1302109" cy="1828871"/>
          </a:xfrm>
          <a:prstGeom prst="rect">
            <a:avLst/>
          </a:prstGeom>
        </p:spPr>
      </p:pic>
      <p:sp>
        <p:nvSpPr>
          <p:cNvPr id="4" name="TextBox 3"/>
          <p:cNvSpPr txBox="1"/>
          <p:nvPr/>
        </p:nvSpPr>
        <p:spPr>
          <a:xfrm>
            <a:off x="1559537" y="4657287"/>
            <a:ext cx="989491" cy="461665"/>
          </a:xfrm>
          <a:prstGeom prst="rect">
            <a:avLst/>
          </a:prstGeom>
          <a:noFill/>
        </p:spPr>
        <p:txBody>
          <a:bodyPr wrap="square" rtlCol="0">
            <a:spAutoFit/>
          </a:bodyPr>
          <a:lstStyle/>
          <a:p>
            <a:r>
              <a:rPr lang="en-GB" sz="1200" dirty="0">
                <a:sym typeface="Wingdings" panose="05000000000000000000" pitchFamily="2" charset="2"/>
              </a:rPr>
              <a:t> </a:t>
            </a:r>
            <a:r>
              <a:rPr lang="en-GB" sz="1200" dirty="0"/>
              <a:t>Germaine de </a:t>
            </a:r>
            <a:r>
              <a:rPr lang="en-GB" sz="1200" dirty="0" err="1"/>
              <a:t>Staël</a:t>
            </a:r>
            <a:r>
              <a:rPr lang="en-GB" sz="1200" dirty="0"/>
              <a:t> </a:t>
            </a:r>
            <a:endParaRPr lang="fr-BE" sz="1200" dirty="0"/>
          </a:p>
        </p:txBody>
      </p:sp>
    </p:spTree>
    <p:extLst>
      <p:ext uri="{BB962C8B-B14F-4D97-AF65-F5344CB8AC3E}">
        <p14:creationId xmlns:p14="http://schemas.microsoft.com/office/powerpoint/2010/main" val="23113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3745" y="163426"/>
            <a:ext cx="6166496" cy="461665"/>
          </a:xfrm>
          <a:prstGeom prst="rect">
            <a:avLst/>
          </a:prstGeom>
          <a:noFill/>
        </p:spPr>
        <p:txBody>
          <a:bodyPr wrap="none" rtlCol="0">
            <a:spAutoFit/>
          </a:bodyPr>
          <a:lstStyle/>
          <a:p>
            <a:r>
              <a:rPr lang="fr-BE" sz="2400" b="1" u="sng" dirty="0"/>
              <a:t>1. Mise en perspective : La révolution française</a:t>
            </a:r>
          </a:p>
        </p:txBody>
      </p:sp>
      <p:graphicFrame>
        <p:nvGraphicFramePr>
          <p:cNvPr id="7" name="Table 6"/>
          <p:cNvGraphicFramePr>
            <a:graphicFrameLocks noGrp="1"/>
          </p:cNvGraphicFramePr>
          <p:nvPr/>
        </p:nvGraphicFramePr>
        <p:xfrm>
          <a:off x="373745" y="2264618"/>
          <a:ext cx="8476956" cy="1001137"/>
        </p:xfrm>
        <a:graphic>
          <a:graphicData uri="http://schemas.openxmlformats.org/drawingml/2006/table">
            <a:tbl>
              <a:tblPr firstRow="1" bandRow="1">
                <a:tableStyleId>{5C22544A-7EE6-4342-B048-85BDC9FD1C3A}</a:tableStyleId>
              </a:tblPr>
              <a:tblGrid>
                <a:gridCol w="2119239">
                  <a:extLst>
                    <a:ext uri="{9D8B030D-6E8A-4147-A177-3AD203B41FA5}">
                      <a16:colId xmlns:a16="http://schemas.microsoft.com/office/drawing/2014/main" val="2160418396"/>
                    </a:ext>
                  </a:extLst>
                </a:gridCol>
                <a:gridCol w="2119239">
                  <a:extLst>
                    <a:ext uri="{9D8B030D-6E8A-4147-A177-3AD203B41FA5}">
                      <a16:colId xmlns:a16="http://schemas.microsoft.com/office/drawing/2014/main" val="4030637495"/>
                    </a:ext>
                  </a:extLst>
                </a:gridCol>
                <a:gridCol w="2119239">
                  <a:extLst>
                    <a:ext uri="{9D8B030D-6E8A-4147-A177-3AD203B41FA5}">
                      <a16:colId xmlns:a16="http://schemas.microsoft.com/office/drawing/2014/main" val="2433390817"/>
                    </a:ext>
                  </a:extLst>
                </a:gridCol>
                <a:gridCol w="2119239">
                  <a:extLst>
                    <a:ext uri="{9D8B030D-6E8A-4147-A177-3AD203B41FA5}">
                      <a16:colId xmlns:a16="http://schemas.microsoft.com/office/drawing/2014/main" val="1567131550"/>
                    </a:ext>
                  </a:extLst>
                </a:gridCol>
              </a:tblGrid>
              <a:tr h="438384">
                <a:tc>
                  <a:txBody>
                    <a:bodyPr/>
                    <a:lstStyle/>
                    <a:p>
                      <a:pPr algn="ctr"/>
                      <a:r>
                        <a:rPr lang="en-GB" dirty="0" err="1"/>
                        <a:t>Monarchie</a:t>
                      </a:r>
                      <a:endParaRPr lang="fr-BE" dirty="0"/>
                    </a:p>
                  </a:txBody>
                  <a:tcPr>
                    <a:solidFill>
                      <a:schemeClr val="accent3">
                        <a:lumMod val="60000"/>
                        <a:lumOff val="40000"/>
                      </a:schemeClr>
                    </a:solidFill>
                  </a:tcPr>
                </a:tc>
                <a:tc>
                  <a:txBody>
                    <a:bodyPr/>
                    <a:lstStyle/>
                    <a:p>
                      <a:pPr algn="ctr"/>
                      <a:r>
                        <a:rPr lang="en-GB" dirty="0"/>
                        <a:t>1ère </a:t>
                      </a:r>
                      <a:r>
                        <a:rPr lang="en-GB" dirty="0" err="1"/>
                        <a:t>Rèpublique</a:t>
                      </a:r>
                      <a:endParaRPr lang="fr-BE" dirty="0"/>
                    </a:p>
                  </a:txBody>
                  <a:tcPr>
                    <a:solidFill>
                      <a:srgbClr val="92D050"/>
                    </a:solidFill>
                  </a:tcPr>
                </a:tc>
                <a:tc>
                  <a:txBody>
                    <a:bodyPr/>
                    <a:lstStyle/>
                    <a:p>
                      <a:pPr algn="ctr"/>
                      <a:r>
                        <a:rPr lang="en-GB" dirty="0"/>
                        <a:t>1er Empire</a:t>
                      </a:r>
                      <a:endParaRPr lang="fr-BE" dirty="0"/>
                    </a:p>
                  </a:txBody>
                  <a:tcPr>
                    <a:solidFill>
                      <a:schemeClr val="accent5">
                        <a:lumMod val="60000"/>
                        <a:lumOff val="40000"/>
                      </a:schemeClr>
                    </a:solidFill>
                  </a:tcPr>
                </a:tc>
                <a:tc>
                  <a:txBody>
                    <a:bodyPr/>
                    <a:lstStyle/>
                    <a:p>
                      <a:pPr algn="ctr"/>
                      <a:r>
                        <a:rPr lang="en-GB" dirty="0"/>
                        <a:t>Restauration</a:t>
                      </a:r>
                      <a:endParaRPr lang="fr-BE" dirty="0"/>
                    </a:p>
                  </a:txBody>
                  <a:tcPr>
                    <a:solidFill>
                      <a:srgbClr val="FF9900"/>
                    </a:solidFill>
                  </a:tcPr>
                </a:tc>
                <a:extLst>
                  <a:ext uri="{0D108BD9-81ED-4DB2-BD59-A6C34878D82A}">
                    <a16:rowId xmlns:a16="http://schemas.microsoft.com/office/drawing/2014/main" val="3511642027"/>
                  </a:ext>
                </a:extLst>
              </a:tr>
              <a:tr h="562753">
                <a:tc>
                  <a:txBody>
                    <a:bodyPr/>
                    <a:lstStyle/>
                    <a:p>
                      <a:endParaRPr lang="fr-BE" dirty="0"/>
                    </a:p>
                  </a:txBody>
                  <a:tcPr>
                    <a:solidFill>
                      <a:schemeClr val="accent3">
                        <a:lumMod val="60000"/>
                        <a:lumOff val="40000"/>
                      </a:schemeClr>
                    </a:solidFill>
                  </a:tcPr>
                </a:tc>
                <a:tc>
                  <a:txBody>
                    <a:bodyPr/>
                    <a:lstStyle/>
                    <a:p>
                      <a:endParaRPr lang="fr-BE" dirty="0"/>
                    </a:p>
                  </a:txBody>
                  <a:tcPr>
                    <a:solidFill>
                      <a:srgbClr val="92D050"/>
                    </a:solidFill>
                  </a:tcPr>
                </a:tc>
                <a:tc>
                  <a:txBody>
                    <a:bodyPr/>
                    <a:lstStyle/>
                    <a:p>
                      <a:endParaRPr lang="fr-BE" dirty="0"/>
                    </a:p>
                  </a:txBody>
                  <a:tcPr>
                    <a:solidFill>
                      <a:schemeClr val="accent5">
                        <a:lumMod val="60000"/>
                        <a:lumOff val="40000"/>
                      </a:schemeClr>
                    </a:solidFill>
                  </a:tcPr>
                </a:tc>
                <a:tc>
                  <a:txBody>
                    <a:bodyPr/>
                    <a:lstStyle/>
                    <a:p>
                      <a:endParaRPr lang="fr-BE" dirty="0"/>
                    </a:p>
                  </a:txBody>
                  <a:tcPr>
                    <a:solidFill>
                      <a:srgbClr val="FF9900"/>
                    </a:solidFill>
                  </a:tcPr>
                </a:tc>
                <a:extLst>
                  <a:ext uri="{0D108BD9-81ED-4DB2-BD59-A6C34878D82A}">
                    <a16:rowId xmlns:a16="http://schemas.microsoft.com/office/drawing/2014/main" val="530626265"/>
                  </a:ext>
                </a:extLst>
              </a:tr>
            </a:tbl>
          </a:graphicData>
        </a:graphic>
      </p:graphicFrame>
      <p:sp>
        <p:nvSpPr>
          <p:cNvPr id="14" name="TextBox 13"/>
          <p:cNvSpPr txBox="1"/>
          <p:nvPr/>
        </p:nvSpPr>
        <p:spPr>
          <a:xfrm>
            <a:off x="373745" y="2666080"/>
            <a:ext cx="7835799" cy="338554"/>
          </a:xfrm>
          <a:prstGeom prst="rect">
            <a:avLst/>
          </a:prstGeom>
          <a:noFill/>
        </p:spPr>
        <p:txBody>
          <a:bodyPr wrap="none" rtlCol="0">
            <a:spAutoFit/>
          </a:bodyPr>
          <a:lstStyle/>
          <a:p>
            <a:r>
              <a:rPr lang="en-GB" sz="1600" dirty="0"/>
              <a:t>1789               1791       1792     1793-94            1799                  1804                                        1815</a:t>
            </a:r>
            <a:endParaRPr lang="fr-BE" sz="1600" dirty="0"/>
          </a:p>
        </p:txBody>
      </p:sp>
      <p:sp>
        <p:nvSpPr>
          <p:cNvPr id="32" name="TextBox 31"/>
          <p:cNvSpPr txBox="1"/>
          <p:nvPr/>
        </p:nvSpPr>
        <p:spPr>
          <a:xfrm>
            <a:off x="132205" y="3667217"/>
            <a:ext cx="1394670" cy="2246769"/>
          </a:xfrm>
          <a:prstGeom prst="rect">
            <a:avLst/>
          </a:prstGeom>
          <a:noFill/>
          <a:ln>
            <a:solidFill>
              <a:schemeClr val="tx1"/>
            </a:solidFill>
          </a:ln>
        </p:spPr>
        <p:txBody>
          <a:bodyPr wrap="square" rtlCol="0">
            <a:spAutoFit/>
          </a:bodyPr>
          <a:lstStyle/>
          <a:p>
            <a:pPr algn="just"/>
            <a:r>
              <a:rPr lang="fr-BE" sz="1400" dirty="0"/>
              <a:t>Le people prend </a:t>
            </a:r>
            <a:r>
              <a:rPr lang="fr-BE" sz="1400" b="1" dirty="0"/>
              <a:t>la bastille </a:t>
            </a:r>
            <a:r>
              <a:rPr lang="fr-BE" sz="1400" dirty="0"/>
              <a:t>pour y trouver de la poudre pour leurs armes. </a:t>
            </a:r>
          </a:p>
          <a:p>
            <a:pPr algn="just"/>
            <a:endParaRPr lang="fr-BE" sz="1400" dirty="0"/>
          </a:p>
          <a:p>
            <a:pPr algn="just"/>
            <a:r>
              <a:rPr lang="fr-BE" sz="1400" dirty="0"/>
              <a:t>Ils revendiquent l’abolition de la monarchie absolue.</a:t>
            </a:r>
          </a:p>
        </p:txBody>
      </p:sp>
      <p:sp>
        <p:nvSpPr>
          <p:cNvPr id="33" name="TextBox 32"/>
          <p:cNvSpPr txBox="1"/>
          <p:nvPr/>
        </p:nvSpPr>
        <p:spPr>
          <a:xfrm>
            <a:off x="1655928" y="1294042"/>
            <a:ext cx="1568413" cy="738664"/>
          </a:xfrm>
          <a:prstGeom prst="rect">
            <a:avLst/>
          </a:prstGeom>
          <a:noFill/>
        </p:spPr>
        <p:txBody>
          <a:bodyPr wrap="square" rtlCol="0">
            <a:spAutoFit/>
          </a:bodyPr>
          <a:lstStyle/>
          <a:p>
            <a:r>
              <a:rPr lang="fr-FR" sz="1400" b="1" dirty="0"/>
              <a:t>Louis XVI </a:t>
            </a:r>
            <a:r>
              <a:rPr lang="fr-FR" sz="1400" dirty="0"/>
              <a:t>et sa famille tentent de fuir la France.</a:t>
            </a:r>
          </a:p>
        </p:txBody>
      </p:sp>
      <p:sp>
        <p:nvSpPr>
          <p:cNvPr id="34" name="TextBox 33"/>
          <p:cNvSpPr txBox="1"/>
          <p:nvPr/>
        </p:nvSpPr>
        <p:spPr>
          <a:xfrm>
            <a:off x="1786676" y="3667903"/>
            <a:ext cx="1343706" cy="954107"/>
          </a:xfrm>
          <a:prstGeom prst="rect">
            <a:avLst/>
          </a:prstGeom>
          <a:noFill/>
        </p:spPr>
        <p:txBody>
          <a:bodyPr wrap="square" rtlCol="0">
            <a:spAutoFit/>
          </a:bodyPr>
          <a:lstStyle/>
          <a:p>
            <a:pPr algn="just"/>
            <a:r>
              <a:rPr lang="fr-BE" sz="1400" dirty="0"/>
              <a:t>La royauté est abolie. </a:t>
            </a:r>
          </a:p>
          <a:p>
            <a:pPr algn="just"/>
            <a:r>
              <a:rPr lang="fr-BE" sz="1400" dirty="0"/>
              <a:t>La </a:t>
            </a:r>
            <a:r>
              <a:rPr lang="fr-BE" sz="1400" b="1" dirty="0"/>
              <a:t>République</a:t>
            </a:r>
            <a:r>
              <a:rPr lang="fr-BE" sz="1400" dirty="0"/>
              <a:t> est proclamée.</a:t>
            </a:r>
          </a:p>
        </p:txBody>
      </p:sp>
      <p:sp>
        <p:nvSpPr>
          <p:cNvPr id="35" name="TextBox 34"/>
          <p:cNvSpPr txBox="1"/>
          <p:nvPr/>
        </p:nvSpPr>
        <p:spPr>
          <a:xfrm>
            <a:off x="2618106" y="4959426"/>
            <a:ext cx="2406770" cy="1600438"/>
          </a:xfrm>
          <a:prstGeom prst="rect">
            <a:avLst/>
          </a:prstGeom>
          <a:noFill/>
          <a:ln>
            <a:solidFill>
              <a:schemeClr val="tx1"/>
            </a:solidFill>
          </a:ln>
        </p:spPr>
        <p:txBody>
          <a:bodyPr wrap="square" rtlCol="0">
            <a:spAutoFit/>
          </a:bodyPr>
          <a:lstStyle/>
          <a:p>
            <a:pPr algn="ctr"/>
            <a:r>
              <a:rPr lang="fr-FR" sz="1400" dirty="0"/>
              <a:t>La Terreur</a:t>
            </a:r>
          </a:p>
          <a:p>
            <a:pPr algn="just"/>
            <a:r>
              <a:rPr lang="fr-FR" sz="1400" b="1" dirty="0"/>
              <a:t>Robespierre</a:t>
            </a:r>
            <a:r>
              <a:rPr lang="fr-FR" sz="1400" dirty="0"/>
              <a:t> dirige la Comité de Salut Public destine à sauver la patrie en danger.</a:t>
            </a:r>
          </a:p>
          <a:p>
            <a:pPr algn="just"/>
            <a:r>
              <a:rPr lang="fr-FR" sz="1400" dirty="0"/>
              <a:t>Un Tribunal révolutionnaire envoie petit à petit la plupart des députes à l’échafaud.</a:t>
            </a:r>
          </a:p>
        </p:txBody>
      </p:sp>
      <p:sp>
        <p:nvSpPr>
          <p:cNvPr id="36" name="TextBox 35"/>
          <p:cNvSpPr txBox="1"/>
          <p:nvPr/>
        </p:nvSpPr>
        <p:spPr>
          <a:xfrm>
            <a:off x="3821491" y="780369"/>
            <a:ext cx="1815871" cy="1169551"/>
          </a:xfrm>
          <a:prstGeom prst="rect">
            <a:avLst/>
          </a:prstGeom>
          <a:noFill/>
          <a:ln>
            <a:solidFill>
              <a:schemeClr val="tx1"/>
            </a:solidFill>
          </a:ln>
        </p:spPr>
        <p:txBody>
          <a:bodyPr wrap="square" rtlCol="0">
            <a:spAutoFit/>
          </a:bodyPr>
          <a:lstStyle/>
          <a:p>
            <a:r>
              <a:rPr lang="fr-FR" sz="1400" dirty="0"/>
              <a:t>Par le coup d’Etat du 18 Brumaire, </a:t>
            </a:r>
            <a:r>
              <a:rPr lang="fr-FR" sz="1400" b="1" dirty="0"/>
              <a:t>Napoléon</a:t>
            </a:r>
            <a:r>
              <a:rPr lang="fr-FR" sz="1400" dirty="0"/>
              <a:t> instaure le </a:t>
            </a:r>
            <a:r>
              <a:rPr lang="fr-FR" sz="1400" b="1" dirty="0"/>
              <a:t>consulat</a:t>
            </a:r>
            <a:r>
              <a:rPr lang="fr-FR" sz="1400" dirty="0"/>
              <a:t> et s’empire du pouvoir.</a:t>
            </a:r>
          </a:p>
        </p:txBody>
      </p:sp>
      <p:sp>
        <p:nvSpPr>
          <p:cNvPr id="37" name="TextBox 36"/>
          <p:cNvSpPr txBox="1"/>
          <p:nvPr/>
        </p:nvSpPr>
        <p:spPr>
          <a:xfrm>
            <a:off x="4729426" y="3667354"/>
            <a:ext cx="1958195" cy="1169551"/>
          </a:xfrm>
          <a:prstGeom prst="rect">
            <a:avLst/>
          </a:prstGeom>
          <a:noFill/>
          <a:ln>
            <a:solidFill>
              <a:schemeClr val="tx1"/>
            </a:solidFill>
          </a:ln>
        </p:spPr>
        <p:txBody>
          <a:bodyPr wrap="square" rtlCol="0">
            <a:spAutoFit/>
          </a:bodyPr>
          <a:lstStyle/>
          <a:p>
            <a:r>
              <a:rPr lang="fr-FR" sz="1400" dirty="0"/>
              <a:t>Napoléon se fait sacrer </a:t>
            </a:r>
            <a:r>
              <a:rPr lang="fr-FR" sz="1400" b="1" dirty="0"/>
              <a:t>Empereur</a:t>
            </a:r>
            <a:r>
              <a:rPr lang="fr-FR" sz="1400" dirty="0"/>
              <a:t>. La liberté de presse est abolie et les opposants politiques arrêtés.</a:t>
            </a:r>
          </a:p>
        </p:txBody>
      </p:sp>
      <p:sp>
        <p:nvSpPr>
          <p:cNvPr id="38" name="TextBox 37"/>
          <p:cNvSpPr txBox="1"/>
          <p:nvPr/>
        </p:nvSpPr>
        <p:spPr>
          <a:xfrm>
            <a:off x="7139353" y="3673234"/>
            <a:ext cx="1711347" cy="1169551"/>
          </a:xfrm>
          <a:prstGeom prst="rect">
            <a:avLst/>
          </a:prstGeom>
          <a:noFill/>
          <a:ln>
            <a:solidFill>
              <a:schemeClr val="tx1"/>
            </a:solidFill>
          </a:ln>
        </p:spPr>
        <p:txBody>
          <a:bodyPr wrap="square" rtlCol="0">
            <a:spAutoFit/>
          </a:bodyPr>
          <a:lstStyle/>
          <a:p>
            <a:pPr algn="just"/>
            <a:r>
              <a:rPr lang="fr-FR" sz="1400" dirty="0"/>
              <a:t>Après la défaite de </a:t>
            </a:r>
            <a:r>
              <a:rPr lang="fr-FR" sz="1400" b="1" dirty="0"/>
              <a:t>Waterloo</a:t>
            </a:r>
            <a:r>
              <a:rPr lang="fr-FR" sz="1400" dirty="0"/>
              <a:t>, Napoléon abdique.</a:t>
            </a:r>
          </a:p>
          <a:p>
            <a:pPr algn="just"/>
            <a:r>
              <a:rPr lang="fr-FR" sz="1400" b="1" dirty="0"/>
              <a:t>Louis XVIII </a:t>
            </a:r>
            <a:r>
              <a:rPr lang="fr-FR" sz="1400" dirty="0"/>
              <a:t>rétablie la monarchie.</a:t>
            </a: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2936" y="4959427"/>
            <a:ext cx="1035170" cy="1609230"/>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36" y="780369"/>
            <a:ext cx="1266092" cy="1266092"/>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322" y="786198"/>
            <a:ext cx="1746356" cy="1175473"/>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t="9903"/>
          <a:stretch/>
        </p:blipFill>
        <p:spPr>
          <a:xfrm>
            <a:off x="7139354" y="4836905"/>
            <a:ext cx="1711346" cy="1756774"/>
          </a:xfrm>
          <a:prstGeom prst="rect">
            <a:avLst/>
          </a:prstGeom>
        </p:spPr>
      </p:pic>
      <p:sp>
        <p:nvSpPr>
          <p:cNvPr id="43" name="TextBox 42"/>
          <p:cNvSpPr txBox="1"/>
          <p:nvPr/>
        </p:nvSpPr>
        <p:spPr>
          <a:xfrm>
            <a:off x="3377157" y="3674480"/>
            <a:ext cx="1235066" cy="523220"/>
          </a:xfrm>
          <a:prstGeom prst="rect">
            <a:avLst/>
          </a:prstGeom>
          <a:noFill/>
        </p:spPr>
        <p:txBody>
          <a:bodyPr wrap="square" rtlCol="0">
            <a:spAutoFit/>
          </a:bodyPr>
          <a:lstStyle/>
          <a:p>
            <a:r>
              <a:rPr lang="fr-FR" sz="1400" dirty="0"/>
              <a:t>Louis XVI est exécuté.</a:t>
            </a:r>
          </a:p>
        </p:txBody>
      </p:sp>
      <p:sp>
        <p:nvSpPr>
          <p:cNvPr id="44" name="Flowchart: Connector 43"/>
          <p:cNvSpPr/>
          <p:nvPr/>
        </p:nvSpPr>
        <p:spPr>
          <a:xfrm>
            <a:off x="1921191" y="3022006"/>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Flowchart: Connector 44"/>
          <p:cNvSpPr/>
          <p:nvPr/>
        </p:nvSpPr>
        <p:spPr>
          <a:xfrm>
            <a:off x="600808" y="300463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Flowchart: Connector 45"/>
          <p:cNvSpPr/>
          <p:nvPr/>
        </p:nvSpPr>
        <p:spPr>
          <a:xfrm>
            <a:off x="2456254" y="3022006"/>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Flowchart: Connector 46"/>
          <p:cNvSpPr/>
          <p:nvPr/>
        </p:nvSpPr>
        <p:spPr>
          <a:xfrm>
            <a:off x="3208222" y="302165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Flowchart: Connector 47"/>
          <p:cNvSpPr/>
          <p:nvPr/>
        </p:nvSpPr>
        <p:spPr>
          <a:xfrm>
            <a:off x="3582937" y="302203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lowchart: Connector 50"/>
          <p:cNvSpPr/>
          <p:nvPr/>
        </p:nvSpPr>
        <p:spPr>
          <a:xfrm>
            <a:off x="7885122" y="300463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Flowchart: Connector 51"/>
          <p:cNvSpPr/>
          <p:nvPr/>
        </p:nvSpPr>
        <p:spPr>
          <a:xfrm>
            <a:off x="5576172" y="3018258"/>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Flowchart: Connector 52"/>
          <p:cNvSpPr/>
          <p:nvPr/>
        </p:nvSpPr>
        <p:spPr>
          <a:xfrm>
            <a:off x="4395551" y="3018258"/>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7" name="Elbow Connector 56"/>
          <p:cNvCxnSpPr>
            <a:stCxn id="44" idx="7"/>
            <a:endCxn id="33" idx="2"/>
          </p:cNvCxnSpPr>
          <p:nvPr/>
        </p:nvCxnSpPr>
        <p:spPr>
          <a:xfrm rot="5400000" flipH="1" flipV="1">
            <a:off x="1727378" y="2324081"/>
            <a:ext cx="1004131" cy="421383"/>
          </a:xfrm>
          <a:prstGeom prst="bentConnector3">
            <a:avLst>
              <a:gd name="adj1" fmla="val 83273"/>
            </a:avLst>
          </a:prstGeom>
        </p:spPr>
        <p:style>
          <a:lnRef idx="1">
            <a:schemeClr val="dk1"/>
          </a:lnRef>
          <a:fillRef idx="0">
            <a:schemeClr val="dk1"/>
          </a:fillRef>
          <a:effectRef idx="0">
            <a:schemeClr val="dk1"/>
          </a:effectRef>
          <a:fontRef idx="minor">
            <a:schemeClr val="tx1"/>
          </a:fontRef>
        </p:style>
      </p:cxnSp>
      <p:cxnSp>
        <p:nvCxnSpPr>
          <p:cNvPr id="59" name="Elbow Connector 58"/>
          <p:cNvCxnSpPr>
            <a:stCxn id="46" idx="4"/>
            <a:endCxn id="34" idx="0"/>
          </p:cNvCxnSpPr>
          <p:nvPr/>
        </p:nvCxnSpPr>
        <p:spPr>
          <a:xfrm rot="5400000">
            <a:off x="2213656" y="3368154"/>
            <a:ext cx="544623" cy="54875"/>
          </a:xfrm>
          <a:prstGeom prst="bentConnector3">
            <a:avLst/>
          </a:prstGeom>
        </p:spPr>
        <p:style>
          <a:lnRef idx="1">
            <a:schemeClr val="dk1"/>
          </a:lnRef>
          <a:fillRef idx="0">
            <a:schemeClr val="dk1"/>
          </a:fillRef>
          <a:effectRef idx="0">
            <a:schemeClr val="dk1"/>
          </a:effectRef>
          <a:fontRef idx="minor">
            <a:schemeClr val="tx1"/>
          </a:fontRef>
        </p:style>
      </p:cxnSp>
      <p:cxnSp>
        <p:nvCxnSpPr>
          <p:cNvPr id="61" name="Elbow Connector 60"/>
          <p:cNvCxnSpPr>
            <a:endCxn id="32" idx="0"/>
          </p:cNvCxnSpPr>
          <p:nvPr/>
        </p:nvCxnSpPr>
        <p:spPr>
          <a:xfrm rot="16200000" flipH="1">
            <a:off x="463095" y="3300771"/>
            <a:ext cx="561309" cy="171582"/>
          </a:xfrm>
          <a:prstGeom prst="bentConnector3">
            <a:avLst/>
          </a:prstGeom>
        </p:spPr>
        <p:style>
          <a:lnRef idx="1">
            <a:schemeClr val="dk1"/>
          </a:lnRef>
          <a:fillRef idx="0">
            <a:schemeClr val="dk1"/>
          </a:fillRef>
          <a:effectRef idx="0">
            <a:schemeClr val="dk1"/>
          </a:effectRef>
          <a:fontRef idx="minor">
            <a:schemeClr val="tx1"/>
          </a:fontRef>
        </p:style>
      </p:cxnSp>
      <p:cxnSp>
        <p:nvCxnSpPr>
          <p:cNvPr id="63" name="Elbow Connector 62"/>
          <p:cNvCxnSpPr>
            <a:stCxn id="47" idx="4"/>
            <a:endCxn id="35" idx="0"/>
          </p:cNvCxnSpPr>
          <p:nvPr/>
        </p:nvCxnSpPr>
        <p:spPr>
          <a:xfrm rot="16200000" flipH="1">
            <a:off x="2625181" y="3763115"/>
            <a:ext cx="1836501" cy="556119"/>
          </a:xfrm>
          <a:prstGeom prst="bentConnector3">
            <a:avLst>
              <a:gd name="adj1" fmla="val 69150"/>
            </a:avLst>
          </a:prstGeom>
        </p:spPr>
        <p:style>
          <a:lnRef idx="1">
            <a:schemeClr val="dk1"/>
          </a:lnRef>
          <a:fillRef idx="0">
            <a:schemeClr val="dk1"/>
          </a:fillRef>
          <a:effectRef idx="0">
            <a:schemeClr val="dk1"/>
          </a:effectRef>
          <a:fontRef idx="minor">
            <a:schemeClr val="tx1"/>
          </a:fontRef>
        </p:style>
      </p:cxnSp>
      <p:cxnSp>
        <p:nvCxnSpPr>
          <p:cNvPr id="66" name="Elbow Connector 65"/>
          <p:cNvCxnSpPr>
            <a:stCxn id="48" idx="4"/>
            <a:endCxn id="43" idx="0"/>
          </p:cNvCxnSpPr>
          <p:nvPr/>
        </p:nvCxnSpPr>
        <p:spPr>
          <a:xfrm rot="16200000" flipH="1">
            <a:off x="3541801" y="3221590"/>
            <a:ext cx="551175" cy="354603"/>
          </a:xfrm>
          <a:prstGeom prst="bentConnector3">
            <a:avLst/>
          </a:prstGeom>
        </p:spPr>
        <p:style>
          <a:lnRef idx="1">
            <a:schemeClr val="dk1"/>
          </a:lnRef>
          <a:fillRef idx="0">
            <a:schemeClr val="dk1"/>
          </a:fillRef>
          <a:effectRef idx="0">
            <a:schemeClr val="dk1"/>
          </a:effectRef>
          <a:fontRef idx="minor">
            <a:schemeClr val="tx1"/>
          </a:fontRef>
        </p:style>
      </p:cxnSp>
      <p:cxnSp>
        <p:nvCxnSpPr>
          <p:cNvPr id="68" name="Elbow Connector 67"/>
          <p:cNvCxnSpPr>
            <a:endCxn id="36" idx="2"/>
          </p:cNvCxnSpPr>
          <p:nvPr/>
        </p:nvCxnSpPr>
        <p:spPr>
          <a:xfrm rot="5400000" flipH="1" flipV="1">
            <a:off x="4060152" y="2399620"/>
            <a:ext cx="1118975" cy="219576"/>
          </a:xfrm>
          <a:prstGeom prst="bentConnector3">
            <a:avLst>
              <a:gd name="adj1" fmla="val 498"/>
            </a:avLst>
          </a:prstGeom>
        </p:spPr>
        <p:style>
          <a:lnRef idx="1">
            <a:schemeClr val="dk1"/>
          </a:lnRef>
          <a:fillRef idx="0">
            <a:schemeClr val="dk1"/>
          </a:fillRef>
          <a:effectRef idx="0">
            <a:schemeClr val="dk1"/>
          </a:effectRef>
          <a:fontRef idx="minor">
            <a:schemeClr val="tx1"/>
          </a:fontRef>
        </p:style>
      </p:cxnSp>
      <p:cxnSp>
        <p:nvCxnSpPr>
          <p:cNvPr id="71" name="Elbow Connector 70"/>
          <p:cNvCxnSpPr>
            <a:stCxn id="52" idx="4"/>
            <a:endCxn id="37" idx="0"/>
          </p:cNvCxnSpPr>
          <p:nvPr/>
        </p:nvCxnSpPr>
        <p:spPr>
          <a:xfrm rot="16200000" flipH="1">
            <a:off x="5397012" y="3355842"/>
            <a:ext cx="547822" cy="75202"/>
          </a:xfrm>
          <a:prstGeom prst="bentConnector3">
            <a:avLst/>
          </a:prstGeom>
        </p:spPr>
        <p:style>
          <a:lnRef idx="1">
            <a:schemeClr val="dk1"/>
          </a:lnRef>
          <a:fillRef idx="0">
            <a:schemeClr val="dk1"/>
          </a:fillRef>
          <a:effectRef idx="0">
            <a:schemeClr val="dk1"/>
          </a:effectRef>
          <a:fontRef idx="minor">
            <a:schemeClr val="tx1"/>
          </a:fontRef>
        </p:style>
      </p:cxnSp>
      <p:cxnSp>
        <p:nvCxnSpPr>
          <p:cNvPr id="73" name="Elbow Connector 72"/>
          <p:cNvCxnSpPr>
            <a:stCxn id="51" idx="4"/>
            <a:endCxn id="38" idx="0"/>
          </p:cNvCxnSpPr>
          <p:nvPr/>
        </p:nvCxnSpPr>
        <p:spPr>
          <a:xfrm rot="16200000" flipH="1">
            <a:off x="7684986" y="3363193"/>
            <a:ext cx="567326" cy="52755"/>
          </a:xfrm>
          <a:prstGeom prst="bentConnector3">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3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animBg="1"/>
      <p:bldP spid="36" grpId="0" animBg="1"/>
      <p:bldP spid="37" grpId="0" animBg="1"/>
      <p:bldP spid="38"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5219955" cy="461665"/>
          </a:xfrm>
          <a:prstGeom prst="rect">
            <a:avLst/>
          </a:prstGeom>
          <a:noFill/>
        </p:spPr>
        <p:txBody>
          <a:bodyPr wrap="none" rtlCol="0">
            <a:spAutoFit/>
          </a:bodyPr>
          <a:lstStyle/>
          <a:p>
            <a:r>
              <a:rPr lang="fr-BE" sz="2400" b="1" u="sng" dirty="0"/>
              <a:t>2. La philosophie de Benjamin Constant</a:t>
            </a:r>
          </a:p>
        </p:txBody>
      </p:sp>
      <p:sp>
        <p:nvSpPr>
          <p:cNvPr id="6" name="TextBox 5"/>
          <p:cNvSpPr txBox="1"/>
          <p:nvPr/>
        </p:nvSpPr>
        <p:spPr>
          <a:xfrm>
            <a:off x="4114800" y="1194333"/>
            <a:ext cx="4538748" cy="2862322"/>
          </a:xfrm>
          <a:prstGeom prst="rect">
            <a:avLst/>
          </a:prstGeom>
          <a:noFill/>
        </p:spPr>
        <p:txBody>
          <a:bodyPr wrap="square" rtlCol="0">
            <a:spAutoFit/>
          </a:bodyPr>
          <a:lstStyle/>
          <a:p>
            <a:pPr lvl="0"/>
            <a:r>
              <a:rPr lang="fr-BE" b="1" dirty="0"/>
              <a:t>Constant…</a:t>
            </a:r>
            <a:endParaRPr lang="fr-BE" dirty="0"/>
          </a:p>
          <a:p>
            <a:pPr lvl="0"/>
            <a:endParaRPr lang="en-GB" dirty="0"/>
          </a:p>
          <a:p>
            <a:pPr marL="285750" lvl="0" indent="-285750">
              <a:buFont typeface="Arial" panose="020B0604020202020204" pitchFamily="34" charset="0"/>
              <a:buChar char="•"/>
            </a:pPr>
            <a:r>
              <a:rPr lang="fr-BE" dirty="0"/>
              <a:t>…défend une philosophie libérale</a:t>
            </a:r>
          </a:p>
          <a:p>
            <a:pPr marL="285750" lvl="0" indent="-285750">
              <a:buFont typeface="Arial" panose="020B0604020202020204" pitchFamily="34" charset="0"/>
              <a:buChar char="•"/>
            </a:pPr>
            <a:endParaRPr lang="fr-BE" dirty="0">
              <a:sym typeface="Wingdings" panose="05000000000000000000" pitchFamily="2" charset="2"/>
            </a:endParaRPr>
          </a:p>
          <a:p>
            <a:pPr marL="285750" lvl="0" indent="-285750">
              <a:buFont typeface="Arial" panose="020B0604020202020204" pitchFamily="34" charset="0"/>
              <a:buChar char="•"/>
            </a:pPr>
            <a:r>
              <a:rPr lang="en-GB" dirty="0">
                <a:sym typeface="Wingdings" panose="05000000000000000000" pitchFamily="2" charset="2"/>
              </a:rPr>
              <a:t>…</a:t>
            </a:r>
            <a:r>
              <a:rPr lang="fr-BE" dirty="0">
                <a:sym typeface="Wingdings" panose="05000000000000000000" pitchFamily="2" charset="2"/>
              </a:rPr>
              <a:t>protège l’individualité contre les abus du pourvoir politique</a:t>
            </a:r>
          </a:p>
          <a:p>
            <a:pPr marL="285750" lvl="0" indent="-285750">
              <a:buFont typeface="Arial" panose="020B0604020202020204" pitchFamily="34" charset="0"/>
              <a:buChar char="•"/>
            </a:pPr>
            <a:endParaRPr lang="en-GB" dirty="0">
              <a:sym typeface="Wingdings" panose="05000000000000000000" pitchFamily="2" charset="2"/>
            </a:endParaRPr>
          </a:p>
          <a:p>
            <a:pPr marL="285750" lvl="0" indent="-285750">
              <a:buFont typeface="Arial" panose="020B0604020202020204" pitchFamily="34" charset="0"/>
              <a:buChar char="•"/>
            </a:pPr>
            <a:r>
              <a:rPr lang="en-GB" dirty="0">
                <a:sym typeface="Wingdings" panose="05000000000000000000" pitchFamily="2" charset="2"/>
              </a:rPr>
              <a:t>…</a:t>
            </a:r>
            <a:r>
              <a:rPr lang="fr-FR" dirty="0">
                <a:sym typeface="Wingdings" panose="05000000000000000000" pitchFamily="2" charset="2"/>
              </a:rPr>
              <a:t>est d’avis que tout pouvoir a tendance </a:t>
            </a:r>
            <a:r>
              <a:rPr lang="en-GB" dirty="0">
                <a:sym typeface="Wingdings" panose="05000000000000000000" pitchFamily="2" charset="2"/>
              </a:rPr>
              <a:t>d’être </a:t>
            </a:r>
            <a:r>
              <a:rPr lang="fr-FR" dirty="0">
                <a:sym typeface="Wingdings" panose="05000000000000000000" pitchFamily="2" charset="2"/>
              </a:rPr>
              <a:t>abusé</a:t>
            </a:r>
          </a:p>
          <a:p>
            <a:pPr marL="285750" lvl="0" indent="-285750">
              <a:buFont typeface="Arial" panose="020B0604020202020204" pitchFamily="34" charset="0"/>
              <a:buChar char="•"/>
            </a:pPr>
            <a:endParaRPr lang="en-GB" dirty="0">
              <a:sym typeface="Wingdings" panose="05000000000000000000" pitchFamily="2" charset="2"/>
            </a:endParaRPr>
          </a:p>
        </p:txBody>
      </p:sp>
      <p:sp>
        <p:nvSpPr>
          <p:cNvPr id="13" name="TextBox 12"/>
          <p:cNvSpPr txBox="1"/>
          <p:nvPr/>
        </p:nvSpPr>
        <p:spPr>
          <a:xfrm>
            <a:off x="434458" y="4390407"/>
            <a:ext cx="8279476" cy="1200329"/>
          </a:xfrm>
          <a:prstGeom prst="rect">
            <a:avLst/>
          </a:prstGeom>
          <a:solidFill>
            <a:schemeClr val="bg1">
              <a:lumMod val="75000"/>
            </a:schemeClr>
          </a:solidFill>
        </p:spPr>
        <p:txBody>
          <a:bodyPr wrap="square" rtlCol="0">
            <a:spAutoFit/>
          </a:bodyPr>
          <a:lstStyle/>
          <a:p>
            <a:pPr algn="ctr"/>
            <a:r>
              <a:rPr lang="fr-FR" dirty="0">
                <a:latin typeface="Adobe Caslon Pro Bold" panose="0205070206050A020403" pitchFamily="18" charset="0"/>
                <a:sym typeface="Wingdings" panose="05000000000000000000" pitchFamily="2" charset="2"/>
              </a:rPr>
              <a:t>Credo libéral : </a:t>
            </a:r>
            <a:r>
              <a:rPr lang="fr-BE" b="1" i="1" dirty="0">
                <a:latin typeface="Adobe Caslon Pro Bold" panose="0205070206050A020403" pitchFamily="18" charset="0"/>
                <a:sym typeface="Wingdings" panose="05000000000000000000" pitchFamily="2" charset="2"/>
              </a:rPr>
              <a:t>Il est essentiellement important qu'une partie de l’existence humaine reste indépendante de l’Etat.</a:t>
            </a:r>
          </a:p>
          <a:p>
            <a:pPr algn="ctr"/>
            <a:endParaRPr lang="en-GB" b="1" i="1" dirty="0">
              <a:latin typeface="Adobe Caslon Pro Bold" panose="0205070206050A020403" pitchFamily="18" charset="0"/>
              <a:sym typeface="Wingdings" panose="05000000000000000000" pitchFamily="2" charset="2"/>
            </a:endParaRPr>
          </a:p>
          <a:p>
            <a:pPr algn="ctr"/>
            <a:r>
              <a:rPr lang="fr-FR" b="1" i="1" dirty="0">
                <a:latin typeface="Adobe Caslon Pro Bold" panose="0205070206050A020403" pitchFamily="18" charset="0"/>
                <a:sym typeface="Wingdings" panose="05000000000000000000" pitchFamily="2" charset="2"/>
              </a:rPr>
              <a:t>La sphère privée, ou la </a:t>
            </a:r>
            <a:r>
              <a:rPr lang="fr-FR" i="1" u="sng" dirty="0">
                <a:latin typeface="Adobe Caslon Pro Bold" panose="0205070206050A020403" pitchFamily="18" charset="0"/>
                <a:sym typeface="Wingdings" panose="05000000000000000000" pitchFamily="2" charset="2"/>
              </a:rPr>
              <a:t>sphère de la liberté individuelle</a:t>
            </a:r>
            <a:r>
              <a:rPr lang="fr-FR" i="1" dirty="0">
                <a:latin typeface="Adobe Caslon Pro Bold" panose="0205070206050A020403" pitchFamily="18" charset="0"/>
                <a:sym typeface="Wingdings" panose="05000000000000000000" pitchFamily="2" charset="2"/>
              </a:rPr>
              <a:t> </a:t>
            </a:r>
            <a:r>
              <a:rPr lang="fr-FR" b="1" i="1" dirty="0">
                <a:latin typeface="Adobe Caslon Pro Bold" panose="0205070206050A020403" pitchFamily="18" charset="0"/>
                <a:sym typeface="Wingdings" panose="05000000000000000000" pitchFamily="2" charset="2"/>
              </a:rPr>
              <a:t>doit être respectée! </a:t>
            </a:r>
            <a:endParaRPr lang="fr-FR" i="1" dirty="0">
              <a:latin typeface="Adobe Caslon Pro Bold" panose="0205070206050A020403"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235"/>
          <a:stretch/>
        </p:blipFill>
        <p:spPr>
          <a:xfrm>
            <a:off x="434458" y="1319936"/>
            <a:ext cx="3528203" cy="2478208"/>
          </a:xfrm>
          <a:prstGeom prst="rect">
            <a:avLst/>
          </a:prstGeom>
        </p:spPr>
      </p:pic>
    </p:spTree>
    <p:extLst>
      <p:ext uri="{BB962C8B-B14F-4D97-AF65-F5344CB8AC3E}">
        <p14:creationId xmlns:p14="http://schemas.microsoft.com/office/powerpoint/2010/main" val="23258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5483104" cy="461665"/>
          </a:xfrm>
          <a:prstGeom prst="rect">
            <a:avLst/>
          </a:prstGeom>
          <a:noFill/>
        </p:spPr>
        <p:txBody>
          <a:bodyPr wrap="none" rtlCol="0">
            <a:spAutoFit/>
          </a:bodyPr>
          <a:lstStyle/>
          <a:p>
            <a:r>
              <a:rPr lang="fr-BE" sz="2400" b="1" u="sng" dirty="0"/>
              <a:t>3. La liberté des anciens et des modernes</a:t>
            </a:r>
          </a:p>
        </p:txBody>
      </p:sp>
      <p:sp>
        <p:nvSpPr>
          <p:cNvPr id="3" name="TextBox 2"/>
          <p:cNvSpPr txBox="1"/>
          <p:nvPr/>
        </p:nvSpPr>
        <p:spPr>
          <a:xfrm>
            <a:off x="689957" y="1088968"/>
            <a:ext cx="2356735" cy="646331"/>
          </a:xfrm>
          <a:prstGeom prst="rect">
            <a:avLst/>
          </a:prstGeom>
          <a:noFill/>
        </p:spPr>
        <p:txBody>
          <a:bodyPr wrap="none" rtlCol="0">
            <a:spAutoFit/>
          </a:bodyPr>
          <a:lstStyle/>
          <a:p>
            <a:r>
              <a:rPr lang="en-GB" sz="3600" dirty="0">
                <a:solidFill>
                  <a:schemeClr val="accent6"/>
                </a:solidFill>
              </a:rPr>
              <a:t>Les </a:t>
            </a:r>
            <a:r>
              <a:rPr lang="en-GB" sz="3600" dirty="0" err="1">
                <a:solidFill>
                  <a:schemeClr val="accent6"/>
                </a:solidFill>
              </a:rPr>
              <a:t>Anciens</a:t>
            </a:r>
            <a:endParaRPr lang="fr-BE" sz="3600" dirty="0">
              <a:solidFill>
                <a:schemeClr val="accent6"/>
              </a:solidFill>
            </a:endParaRPr>
          </a:p>
        </p:txBody>
      </p:sp>
      <p:graphicFrame>
        <p:nvGraphicFramePr>
          <p:cNvPr id="7" name="Table 6"/>
          <p:cNvGraphicFramePr>
            <a:graphicFrameLocks noGrp="1"/>
          </p:cNvGraphicFramePr>
          <p:nvPr/>
        </p:nvGraphicFramePr>
        <p:xfrm>
          <a:off x="689957" y="1704571"/>
          <a:ext cx="3616036" cy="128524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publique (lieu</a:t>
                      </a:r>
                      <a:r>
                        <a:rPr lang="fr-FR" baseline="0" noProof="0" dirty="0"/>
                        <a:t> de liberté)</a:t>
                      </a:r>
                      <a:endParaRPr lang="fr-FR" noProof="0" dirty="0"/>
                    </a:p>
                  </a:txBody>
                  <a:tcPr/>
                </a:tc>
                <a:extLst>
                  <a:ext uri="{0D108BD9-81ED-4DB2-BD59-A6C34878D82A}">
                    <a16:rowId xmlns:a16="http://schemas.microsoft.com/office/drawing/2014/main" val="3420363973"/>
                  </a:ext>
                </a:extLst>
              </a:tr>
              <a:tr h="370840">
                <a:tc>
                  <a:txBody>
                    <a:bodyPr/>
                    <a:lstStyle/>
                    <a:p>
                      <a:pPr algn="ctr"/>
                      <a:r>
                        <a:rPr lang="fr-FR" noProof="0" dirty="0"/>
                        <a:t>Exercice </a:t>
                      </a:r>
                      <a:r>
                        <a:rPr lang="fr-FR" b="1" u="sng" noProof="0" dirty="0"/>
                        <a:t>direct</a:t>
                      </a:r>
                      <a:r>
                        <a:rPr lang="fr-FR" noProof="0" dirty="0"/>
                        <a:t> de la vie politique. Les lois sont</a:t>
                      </a:r>
                      <a:r>
                        <a:rPr lang="fr-FR" baseline="0" noProof="0" dirty="0"/>
                        <a:t> votées dans l’intérêt </a:t>
                      </a:r>
                      <a:r>
                        <a:rPr lang="fr-FR" b="1" baseline="0" noProof="0" dirty="0"/>
                        <a:t>général</a:t>
                      </a:r>
                      <a:r>
                        <a:rPr lang="fr-FR" baseline="0" noProof="0" dirty="0"/>
                        <a:t>.</a:t>
                      </a:r>
                      <a:endParaRPr lang="fr-FR" noProof="0" dirty="0"/>
                    </a:p>
                  </a:txBody>
                  <a:tcPr/>
                </a:tc>
                <a:extLst>
                  <a:ext uri="{0D108BD9-81ED-4DB2-BD59-A6C34878D82A}">
                    <a16:rowId xmlns:a16="http://schemas.microsoft.com/office/drawing/2014/main" val="2310338000"/>
                  </a:ext>
                </a:extLst>
              </a:tr>
            </a:tbl>
          </a:graphicData>
        </a:graphic>
      </p:graphicFrame>
      <p:graphicFrame>
        <p:nvGraphicFramePr>
          <p:cNvPr id="9" name="Table 8"/>
          <p:cNvGraphicFramePr>
            <a:graphicFrameLocks noGrp="1"/>
          </p:cNvGraphicFramePr>
          <p:nvPr/>
        </p:nvGraphicFramePr>
        <p:xfrm>
          <a:off x="689957" y="3461328"/>
          <a:ext cx="3616036" cy="101092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privée</a:t>
                      </a:r>
                    </a:p>
                  </a:txBody>
                  <a:tcPr/>
                </a:tc>
                <a:extLst>
                  <a:ext uri="{0D108BD9-81ED-4DB2-BD59-A6C34878D82A}">
                    <a16:rowId xmlns:a16="http://schemas.microsoft.com/office/drawing/2014/main" val="3420363973"/>
                  </a:ext>
                </a:extLst>
              </a:tr>
              <a:tr h="370840">
                <a:tc>
                  <a:txBody>
                    <a:bodyPr/>
                    <a:lstStyle/>
                    <a:p>
                      <a:pPr algn="ctr"/>
                      <a:r>
                        <a:rPr lang="fr-FR" b="1" noProof="0" dirty="0"/>
                        <a:t>Assujettissement complet </a:t>
                      </a:r>
                      <a:r>
                        <a:rPr lang="fr-FR" noProof="0" dirty="0"/>
                        <a:t>de l’individu à l’autorité de l’ensemble.</a:t>
                      </a:r>
                    </a:p>
                  </a:txBody>
                  <a:tcPr/>
                </a:tc>
                <a:extLst>
                  <a:ext uri="{0D108BD9-81ED-4DB2-BD59-A6C34878D82A}">
                    <a16:rowId xmlns:a16="http://schemas.microsoft.com/office/drawing/2014/main" val="2310338000"/>
                  </a:ext>
                </a:extLst>
              </a:tr>
            </a:tbl>
          </a:graphicData>
        </a:graphic>
      </p:graphicFrame>
      <p:graphicFrame>
        <p:nvGraphicFramePr>
          <p:cNvPr id="10" name="Table 9"/>
          <p:cNvGraphicFramePr>
            <a:graphicFrameLocks noGrp="1"/>
          </p:cNvGraphicFramePr>
          <p:nvPr/>
        </p:nvGraphicFramePr>
        <p:xfrm>
          <a:off x="689957" y="4957620"/>
          <a:ext cx="3616036" cy="1010920"/>
        </p:xfrm>
        <a:graphic>
          <a:graphicData uri="http://schemas.openxmlformats.org/drawingml/2006/table">
            <a:tbl>
              <a:tblPr firstRow="1" bandRow="1">
                <a:tableStyleId>{93296810-A885-4BE3-A3E7-6D5BEEA58F35}</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Conclusion</a:t>
                      </a:r>
                    </a:p>
                  </a:txBody>
                  <a:tcPr/>
                </a:tc>
                <a:extLst>
                  <a:ext uri="{0D108BD9-81ED-4DB2-BD59-A6C34878D82A}">
                    <a16:rowId xmlns:a16="http://schemas.microsoft.com/office/drawing/2014/main" val="3420363973"/>
                  </a:ext>
                </a:extLst>
              </a:tr>
              <a:tr h="370840">
                <a:tc>
                  <a:txBody>
                    <a:bodyPr/>
                    <a:lstStyle/>
                    <a:p>
                      <a:pPr algn="ctr"/>
                      <a:r>
                        <a:rPr lang="fr-FR" noProof="0" dirty="0"/>
                        <a:t>Homme circonscrit (</a:t>
                      </a:r>
                      <a:r>
                        <a:rPr lang="fr-FR" noProof="0" dirty="0" err="1"/>
                        <a:t>eingegrenzt</a:t>
                      </a:r>
                      <a:r>
                        <a:rPr lang="fr-FR" noProof="0" dirty="0"/>
                        <a:t>), esclave, observé.</a:t>
                      </a:r>
                    </a:p>
                  </a:txBody>
                  <a:tcPr/>
                </a:tc>
                <a:extLst>
                  <a:ext uri="{0D108BD9-81ED-4DB2-BD59-A6C34878D82A}">
                    <a16:rowId xmlns:a16="http://schemas.microsoft.com/office/drawing/2014/main" val="2310338000"/>
                  </a:ext>
                </a:extLst>
              </a:tr>
            </a:tbl>
          </a:graphicData>
        </a:graphic>
      </p:graphicFrame>
      <p:sp>
        <p:nvSpPr>
          <p:cNvPr id="11" name="TextBox 10"/>
          <p:cNvSpPr txBox="1"/>
          <p:nvPr/>
        </p:nvSpPr>
        <p:spPr>
          <a:xfrm>
            <a:off x="4890655" y="1088968"/>
            <a:ext cx="2815194" cy="646331"/>
          </a:xfrm>
          <a:prstGeom prst="rect">
            <a:avLst/>
          </a:prstGeom>
          <a:noFill/>
        </p:spPr>
        <p:txBody>
          <a:bodyPr wrap="none" rtlCol="0">
            <a:spAutoFit/>
          </a:bodyPr>
          <a:lstStyle/>
          <a:p>
            <a:r>
              <a:rPr lang="en-GB" sz="3600" dirty="0">
                <a:solidFill>
                  <a:srgbClr val="92D050"/>
                </a:solidFill>
              </a:rPr>
              <a:t>Les </a:t>
            </a:r>
            <a:r>
              <a:rPr lang="en-GB" sz="3600" dirty="0" err="1">
                <a:solidFill>
                  <a:srgbClr val="92D050"/>
                </a:solidFill>
              </a:rPr>
              <a:t>Modernes</a:t>
            </a:r>
            <a:endParaRPr lang="fr-BE" sz="3600" dirty="0">
              <a:solidFill>
                <a:srgbClr val="92D050"/>
              </a:solidFill>
            </a:endParaRPr>
          </a:p>
        </p:txBody>
      </p:sp>
      <p:graphicFrame>
        <p:nvGraphicFramePr>
          <p:cNvPr id="12" name="Table 11"/>
          <p:cNvGraphicFramePr>
            <a:graphicFrameLocks noGrp="1"/>
          </p:cNvGraphicFramePr>
          <p:nvPr/>
        </p:nvGraphicFramePr>
        <p:xfrm>
          <a:off x="4890655" y="1704571"/>
          <a:ext cx="3616036" cy="128524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publique</a:t>
                      </a:r>
                    </a:p>
                  </a:txBody>
                  <a:tcPr/>
                </a:tc>
                <a:extLst>
                  <a:ext uri="{0D108BD9-81ED-4DB2-BD59-A6C34878D82A}">
                    <a16:rowId xmlns:a16="http://schemas.microsoft.com/office/drawing/2014/main" val="3420363973"/>
                  </a:ext>
                </a:extLst>
              </a:tr>
              <a:tr h="370840">
                <a:tc>
                  <a:txBody>
                    <a:bodyPr/>
                    <a:lstStyle/>
                    <a:p>
                      <a:pPr algn="ctr"/>
                      <a:r>
                        <a:rPr lang="fr-FR" noProof="0" dirty="0"/>
                        <a:t>Exercice </a:t>
                      </a:r>
                      <a:r>
                        <a:rPr lang="fr-FR" b="1" u="sng" noProof="0" dirty="0"/>
                        <a:t>indirect</a:t>
                      </a:r>
                      <a:r>
                        <a:rPr lang="fr-FR" noProof="0" dirty="0"/>
                        <a:t> de la vie politique. Les lois sont</a:t>
                      </a:r>
                      <a:r>
                        <a:rPr lang="fr-FR" baseline="0" noProof="0" dirty="0"/>
                        <a:t> votées dans l’intérêt des </a:t>
                      </a:r>
                      <a:r>
                        <a:rPr lang="fr-FR" b="1" baseline="0" noProof="0" dirty="0"/>
                        <a:t>particuliers</a:t>
                      </a:r>
                      <a:r>
                        <a:rPr lang="fr-FR" baseline="0" noProof="0" dirty="0"/>
                        <a:t>.</a:t>
                      </a:r>
                      <a:endParaRPr lang="fr-FR" noProof="0" dirty="0"/>
                    </a:p>
                  </a:txBody>
                  <a:tcPr/>
                </a:tc>
                <a:extLst>
                  <a:ext uri="{0D108BD9-81ED-4DB2-BD59-A6C34878D82A}">
                    <a16:rowId xmlns:a16="http://schemas.microsoft.com/office/drawing/2014/main" val="2310338000"/>
                  </a:ext>
                </a:extLst>
              </a:tr>
            </a:tbl>
          </a:graphicData>
        </a:graphic>
      </p:graphicFrame>
      <p:graphicFrame>
        <p:nvGraphicFramePr>
          <p:cNvPr id="14" name="Table 13"/>
          <p:cNvGraphicFramePr>
            <a:graphicFrameLocks noGrp="1"/>
          </p:cNvGraphicFramePr>
          <p:nvPr/>
        </p:nvGraphicFramePr>
        <p:xfrm>
          <a:off x="4890655" y="3461328"/>
          <a:ext cx="3616036" cy="101092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Vie privée (lieu de liberté)</a:t>
                      </a:r>
                    </a:p>
                  </a:txBody>
                  <a:tcPr/>
                </a:tc>
                <a:extLst>
                  <a:ext uri="{0D108BD9-81ED-4DB2-BD59-A6C34878D82A}">
                    <a16:rowId xmlns:a16="http://schemas.microsoft.com/office/drawing/2014/main" val="3420363973"/>
                  </a:ext>
                </a:extLst>
              </a:tr>
              <a:tr h="370840">
                <a:tc>
                  <a:txBody>
                    <a:bodyPr/>
                    <a:lstStyle/>
                    <a:p>
                      <a:pPr algn="ctr"/>
                      <a:r>
                        <a:rPr lang="fr-FR" noProof="0" dirty="0"/>
                        <a:t>N’est soumis qu’à des lois qui protègent la </a:t>
                      </a:r>
                      <a:r>
                        <a:rPr lang="fr-FR" b="1" noProof="0" dirty="0"/>
                        <a:t>sphère privée</a:t>
                      </a:r>
                      <a:r>
                        <a:rPr lang="fr-FR" noProof="0" dirty="0"/>
                        <a:t>.</a:t>
                      </a:r>
                    </a:p>
                  </a:txBody>
                  <a:tcPr/>
                </a:tc>
                <a:extLst>
                  <a:ext uri="{0D108BD9-81ED-4DB2-BD59-A6C34878D82A}">
                    <a16:rowId xmlns:a16="http://schemas.microsoft.com/office/drawing/2014/main" val="2310338000"/>
                  </a:ext>
                </a:extLst>
              </a:tr>
            </a:tbl>
          </a:graphicData>
        </a:graphic>
      </p:graphicFrame>
      <p:graphicFrame>
        <p:nvGraphicFramePr>
          <p:cNvPr id="15" name="Table 14"/>
          <p:cNvGraphicFramePr>
            <a:graphicFrameLocks noGrp="1"/>
          </p:cNvGraphicFramePr>
          <p:nvPr/>
        </p:nvGraphicFramePr>
        <p:xfrm>
          <a:off x="4890655" y="4957620"/>
          <a:ext cx="3616036" cy="1010920"/>
        </p:xfrm>
        <a:graphic>
          <a:graphicData uri="http://schemas.openxmlformats.org/drawingml/2006/table">
            <a:tbl>
              <a:tblPr firstRow="1" bandRow="1">
                <a:tableStyleId>{21E4AEA4-8DFA-4A89-87EB-49C32662AFE0}</a:tableStyleId>
              </a:tblPr>
              <a:tblGrid>
                <a:gridCol w="3616036">
                  <a:extLst>
                    <a:ext uri="{9D8B030D-6E8A-4147-A177-3AD203B41FA5}">
                      <a16:colId xmlns:a16="http://schemas.microsoft.com/office/drawing/2014/main" val="2684731249"/>
                    </a:ext>
                  </a:extLst>
                </a:gridCol>
              </a:tblGrid>
              <a:tr h="370840">
                <a:tc>
                  <a:txBody>
                    <a:bodyPr/>
                    <a:lstStyle/>
                    <a:p>
                      <a:pPr algn="ctr"/>
                      <a:r>
                        <a:rPr lang="fr-FR" noProof="0" dirty="0"/>
                        <a:t>Conclusion</a:t>
                      </a:r>
                    </a:p>
                  </a:txBody>
                  <a:tcPr/>
                </a:tc>
                <a:extLst>
                  <a:ext uri="{0D108BD9-81ED-4DB2-BD59-A6C34878D82A}">
                    <a16:rowId xmlns:a16="http://schemas.microsoft.com/office/drawing/2014/main" val="3420363973"/>
                  </a:ext>
                </a:extLst>
              </a:tr>
              <a:tr h="370840">
                <a:tc>
                  <a:txBody>
                    <a:bodyPr/>
                    <a:lstStyle/>
                    <a:p>
                      <a:pPr algn="ctr"/>
                      <a:r>
                        <a:rPr lang="fr-FR" noProof="0" dirty="0"/>
                        <a:t>Jouissance, droit d’opinion, droit de mouvement,</a:t>
                      </a:r>
                      <a:r>
                        <a:rPr lang="fr-FR" baseline="0" noProof="0" dirty="0"/>
                        <a:t> etc…</a:t>
                      </a:r>
                      <a:endParaRPr lang="fr-FR" noProof="0" dirty="0"/>
                    </a:p>
                  </a:txBody>
                  <a:tcPr/>
                </a:tc>
                <a:extLst>
                  <a:ext uri="{0D108BD9-81ED-4DB2-BD59-A6C34878D82A}">
                    <a16:rowId xmlns:a16="http://schemas.microsoft.com/office/drawing/2014/main" val="2310338000"/>
                  </a:ext>
                </a:extLst>
              </a:tr>
            </a:tbl>
          </a:graphicData>
        </a:graphic>
      </p:graphicFrame>
      <p:sp>
        <p:nvSpPr>
          <p:cNvPr id="8" name="Down Arrow 7"/>
          <p:cNvSpPr/>
          <p:nvPr/>
        </p:nvSpPr>
        <p:spPr>
          <a:xfrm>
            <a:off x="2252749" y="2989811"/>
            <a:ext cx="590204" cy="471517"/>
          </a:xfrm>
          <a:prstGeom prst="downArrow">
            <a:avLst/>
          </a:prstGeom>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6" name="Down Arrow 15"/>
          <p:cNvSpPr/>
          <p:nvPr/>
        </p:nvSpPr>
        <p:spPr>
          <a:xfrm>
            <a:off x="2202873" y="4472248"/>
            <a:ext cx="590204" cy="471517"/>
          </a:xfrm>
          <a:prstGeom prst="downArrow">
            <a:avLst/>
          </a:prstGeom>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7" name="Down Arrow 16"/>
          <p:cNvSpPr/>
          <p:nvPr/>
        </p:nvSpPr>
        <p:spPr>
          <a:xfrm>
            <a:off x="6403571" y="2995353"/>
            <a:ext cx="590204" cy="471517"/>
          </a:xfrm>
          <a:prstGeom prst="downArrow">
            <a:avLst/>
          </a:prstGeom>
          <a:solidFill>
            <a:srgbClr val="92D050"/>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8" name="Down Arrow 17"/>
          <p:cNvSpPr/>
          <p:nvPr/>
        </p:nvSpPr>
        <p:spPr>
          <a:xfrm>
            <a:off x="6403571" y="4475019"/>
            <a:ext cx="590204" cy="471517"/>
          </a:xfrm>
          <a:prstGeom prst="downArrow">
            <a:avLst/>
          </a:prstGeom>
          <a:solidFill>
            <a:srgbClr val="92D050"/>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11279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5483104" cy="461665"/>
          </a:xfrm>
          <a:prstGeom prst="rect">
            <a:avLst/>
          </a:prstGeom>
          <a:noFill/>
        </p:spPr>
        <p:txBody>
          <a:bodyPr wrap="none" rtlCol="0">
            <a:spAutoFit/>
          </a:bodyPr>
          <a:lstStyle/>
          <a:p>
            <a:r>
              <a:rPr lang="fr-BE" sz="2400" b="1" u="sng" dirty="0"/>
              <a:t>3. La liberté des anciens et des modernes</a:t>
            </a:r>
          </a:p>
        </p:txBody>
      </p:sp>
      <p:sp>
        <p:nvSpPr>
          <p:cNvPr id="3" name="TextBox 2"/>
          <p:cNvSpPr txBox="1"/>
          <p:nvPr/>
        </p:nvSpPr>
        <p:spPr>
          <a:xfrm>
            <a:off x="689957" y="1646071"/>
            <a:ext cx="4414670" cy="646331"/>
          </a:xfrm>
          <a:prstGeom prst="rect">
            <a:avLst/>
          </a:prstGeom>
          <a:noFill/>
        </p:spPr>
        <p:txBody>
          <a:bodyPr wrap="none" rtlCol="0">
            <a:spAutoFit/>
          </a:bodyPr>
          <a:lstStyle/>
          <a:p>
            <a:r>
              <a:rPr lang="fr-BE" sz="3600" dirty="0">
                <a:solidFill>
                  <a:schemeClr val="accent5"/>
                </a:solidFill>
              </a:rPr>
              <a:t>La révolution française</a:t>
            </a:r>
          </a:p>
        </p:txBody>
      </p:sp>
      <p:graphicFrame>
        <p:nvGraphicFramePr>
          <p:cNvPr id="7" name="Table 6"/>
          <p:cNvGraphicFramePr>
            <a:graphicFrameLocks noGrp="1"/>
          </p:cNvGraphicFramePr>
          <p:nvPr/>
        </p:nvGraphicFramePr>
        <p:xfrm>
          <a:off x="689957" y="2261674"/>
          <a:ext cx="7739148" cy="741680"/>
        </p:xfrm>
        <a:graphic>
          <a:graphicData uri="http://schemas.openxmlformats.org/drawingml/2006/table">
            <a:tbl>
              <a:tblPr firstRow="1" bandRow="1">
                <a:tableStyleId>{7DF18680-E054-41AD-8BC1-D1AEF772440D}</a:tableStyleId>
              </a:tblPr>
              <a:tblGrid>
                <a:gridCol w="7739148">
                  <a:extLst>
                    <a:ext uri="{9D8B030D-6E8A-4147-A177-3AD203B41FA5}">
                      <a16:colId xmlns:a16="http://schemas.microsoft.com/office/drawing/2014/main" val="2684731249"/>
                    </a:ext>
                  </a:extLst>
                </a:gridCol>
              </a:tblGrid>
              <a:tr h="370840">
                <a:tc>
                  <a:txBody>
                    <a:bodyPr/>
                    <a:lstStyle/>
                    <a:p>
                      <a:pPr algn="ctr"/>
                      <a:r>
                        <a:rPr lang="fr-FR" noProof="0" dirty="0"/>
                        <a:t>Des Personnes n’ont pas aperçu ces deux différences (p.ex. Robespierre)</a:t>
                      </a:r>
                    </a:p>
                  </a:txBody>
                  <a:tcPr/>
                </a:tc>
                <a:extLst>
                  <a:ext uri="{0D108BD9-81ED-4DB2-BD59-A6C34878D82A}">
                    <a16:rowId xmlns:a16="http://schemas.microsoft.com/office/drawing/2014/main" val="3420363973"/>
                  </a:ext>
                </a:extLst>
              </a:tr>
              <a:tr h="370840">
                <a:tc>
                  <a:txBody>
                    <a:bodyPr/>
                    <a:lstStyle/>
                    <a:p>
                      <a:pPr algn="ctr"/>
                      <a:r>
                        <a:rPr lang="fr-FR" noProof="0" dirty="0"/>
                        <a:t>Des Hommes bien intentionnés ont été influencés</a:t>
                      </a:r>
                    </a:p>
                  </a:txBody>
                  <a:tcPr/>
                </a:tc>
                <a:extLst>
                  <a:ext uri="{0D108BD9-81ED-4DB2-BD59-A6C34878D82A}">
                    <a16:rowId xmlns:a16="http://schemas.microsoft.com/office/drawing/2014/main" val="2310338000"/>
                  </a:ext>
                </a:extLst>
              </a:tr>
            </a:tbl>
          </a:graphicData>
        </a:graphic>
      </p:graphicFrame>
      <p:graphicFrame>
        <p:nvGraphicFramePr>
          <p:cNvPr id="9" name="Table 8"/>
          <p:cNvGraphicFramePr>
            <a:graphicFrameLocks noGrp="1"/>
          </p:cNvGraphicFramePr>
          <p:nvPr/>
        </p:nvGraphicFramePr>
        <p:xfrm>
          <a:off x="689957" y="4018431"/>
          <a:ext cx="7739148" cy="741680"/>
        </p:xfrm>
        <a:graphic>
          <a:graphicData uri="http://schemas.openxmlformats.org/drawingml/2006/table">
            <a:tbl>
              <a:tblPr firstRow="1" bandRow="1">
                <a:tableStyleId>{7DF18680-E054-41AD-8BC1-D1AEF772440D}</a:tableStyleId>
              </a:tblPr>
              <a:tblGrid>
                <a:gridCol w="7739148">
                  <a:extLst>
                    <a:ext uri="{9D8B030D-6E8A-4147-A177-3AD203B41FA5}">
                      <a16:colId xmlns:a16="http://schemas.microsoft.com/office/drawing/2014/main" val="2684731249"/>
                    </a:ext>
                  </a:extLst>
                </a:gridCol>
              </a:tblGrid>
              <a:tr h="370840">
                <a:tc>
                  <a:txBody>
                    <a:bodyPr/>
                    <a:lstStyle/>
                    <a:p>
                      <a:pPr algn="ctr"/>
                      <a:r>
                        <a:rPr lang="fr-FR" noProof="0" dirty="0"/>
                        <a:t>Révolution française</a:t>
                      </a:r>
                    </a:p>
                  </a:txBody>
                  <a:tcPr/>
                </a:tc>
                <a:extLst>
                  <a:ext uri="{0D108BD9-81ED-4DB2-BD59-A6C34878D82A}">
                    <a16:rowId xmlns:a16="http://schemas.microsoft.com/office/drawing/2014/main" val="3420363973"/>
                  </a:ext>
                </a:extLst>
              </a:tr>
              <a:tr h="370840">
                <a:tc>
                  <a:txBody>
                    <a:bodyPr/>
                    <a:lstStyle/>
                    <a:p>
                      <a:pPr algn="ctr"/>
                      <a:r>
                        <a:rPr lang="fr-FR" noProof="0" dirty="0"/>
                        <a:t>Ces Hommes ont causé des maux infinis</a:t>
                      </a:r>
                    </a:p>
                  </a:txBody>
                  <a:tcPr/>
                </a:tc>
                <a:extLst>
                  <a:ext uri="{0D108BD9-81ED-4DB2-BD59-A6C34878D82A}">
                    <a16:rowId xmlns:a16="http://schemas.microsoft.com/office/drawing/2014/main" val="2310338000"/>
                  </a:ext>
                </a:extLst>
              </a:tr>
            </a:tbl>
          </a:graphicData>
        </a:graphic>
      </p:graphicFrame>
      <p:graphicFrame>
        <p:nvGraphicFramePr>
          <p:cNvPr id="10" name="Table 9"/>
          <p:cNvGraphicFramePr>
            <a:graphicFrameLocks noGrp="1"/>
          </p:cNvGraphicFramePr>
          <p:nvPr/>
        </p:nvGraphicFramePr>
        <p:xfrm>
          <a:off x="689957" y="5514723"/>
          <a:ext cx="7739148" cy="1010920"/>
        </p:xfrm>
        <a:graphic>
          <a:graphicData uri="http://schemas.openxmlformats.org/drawingml/2006/table">
            <a:tbl>
              <a:tblPr firstRow="1" bandRow="1">
                <a:tableStyleId>{7DF18680-E054-41AD-8BC1-D1AEF772440D}</a:tableStyleId>
              </a:tblPr>
              <a:tblGrid>
                <a:gridCol w="7739148">
                  <a:extLst>
                    <a:ext uri="{9D8B030D-6E8A-4147-A177-3AD203B41FA5}">
                      <a16:colId xmlns:a16="http://schemas.microsoft.com/office/drawing/2014/main" val="2684731249"/>
                    </a:ext>
                  </a:extLst>
                </a:gridCol>
              </a:tblGrid>
              <a:tr h="370840">
                <a:tc>
                  <a:txBody>
                    <a:bodyPr/>
                    <a:lstStyle/>
                    <a:p>
                      <a:pPr algn="ctr"/>
                      <a:r>
                        <a:rPr lang="fr-FR" noProof="0" dirty="0"/>
                        <a:t>Retour à la liberté</a:t>
                      </a:r>
                      <a:r>
                        <a:rPr lang="fr-FR" baseline="0" noProof="0" dirty="0"/>
                        <a:t> des anciens</a:t>
                      </a:r>
                      <a:endParaRPr lang="fr-FR" noProof="0" dirty="0"/>
                    </a:p>
                  </a:txBody>
                  <a:tcPr/>
                </a:tc>
                <a:extLst>
                  <a:ext uri="{0D108BD9-81ED-4DB2-BD59-A6C34878D82A}">
                    <a16:rowId xmlns:a16="http://schemas.microsoft.com/office/drawing/2014/main" val="3420363973"/>
                  </a:ext>
                </a:extLst>
              </a:tr>
              <a:tr h="370840">
                <a:tc>
                  <a:txBody>
                    <a:bodyPr/>
                    <a:lstStyle/>
                    <a:p>
                      <a:pPr algn="ctr"/>
                      <a:r>
                        <a:rPr lang="fr-FR" noProof="0" dirty="0"/>
                        <a:t>Importance de la </a:t>
                      </a:r>
                      <a:r>
                        <a:rPr lang="fr-FR" b="1" noProof="0" dirty="0"/>
                        <a:t>volonté collective </a:t>
                      </a:r>
                      <a:r>
                        <a:rPr lang="fr-FR" noProof="0" dirty="0"/>
                        <a:t>et </a:t>
                      </a:r>
                      <a:r>
                        <a:rPr lang="fr-FR" b="1" noProof="0" dirty="0"/>
                        <a:t>suppression de l’indépendance individuelle</a:t>
                      </a:r>
                    </a:p>
                  </a:txBody>
                  <a:tcPr/>
                </a:tc>
                <a:extLst>
                  <a:ext uri="{0D108BD9-81ED-4DB2-BD59-A6C34878D82A}">
                    <a16:rowId xmlns:a16="http://schemas.microsoft.com/office/drawing/2014/main" val="2310338000"/>
                  </a:ext>
                </a:extLst>
              </a:tr>
            </a:tbl>
          </a:graphicData>
        </a:graphic>
      </p:graphicFrame>
      <p:sp>
        <p:nvSpPr>
          <p:cNvPr id="8" name="Down Arrow 7"/>
          <p:cNvSpPr/>
          <p:nvPr/>
        </p:nvSpPr>
        <p:spPr>
          <a:xfrm>
            <a:off x="4139432" y="3039375"/>
            <a:ext cx="840198" cy="940876"/>
          </a:xfrm>
          <a:prstGeom prst="downArrow">
            <a:avLst/>
          </a:prstGeom>
          <a:solidFill>
            <a:schemeClr val="accent5"/>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6" name="Down Arrow 15"/>
          <p:cNvSpPr/>
          <p:nvPr/>
        </p:nvSpPr>
        <p:spPr>
          <a:xfrm>
            <a:off x="4201930" y="4830884"/>
            <a:ext cx="715201" cy="613065"/>
          </a:xfrm>
          <a:prstGeom prst="downArrow">
            <a:avLst/>
          </a:prstGeom>
          <a:solidFill>
            <a:schemeClr val="accent5"/>
          </a:solidFill>
          <a:ln>
            <a:solidFill>
              <a:srgbClr val="FFFF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19" name="TextBox 18"/>
          <p:cNvSpPr txBox="1"/>
          <p:nvPr/>
        </p:nvSpPr>
        <p:spPr>
          <a:xfrm>
            <a:off x="311726" y="819421"/>
            <a:ext cx="8495607" cy="646331"/>
          </a:xfrm>
          <a:prstGeom prst="rect">
            <a:avLst/>
          </a:prstGeom>
          <a:solidFill>
            <a:schemeClr val="bg1">
              <a:lumMod val="75000"/>
            </a:schemeClr>
          </a:solidFill>
        </p:spPr>
        <p:txBody>
          <a:bodyPr wrap="square" rtlCol="0">
            <a:spAutoFit/>
          </a:bodyPr>
          <a:lstStyle/>
          <a:p>
            <a:r>
              <a:rPr lang="fr-BE" dirty="0"/>
              <a:t>[…] Premièrement, la </a:t>
            </a:r>
            <a:r>
              <a:rPr lang="fr-BE" b="1" u="sng" dirty="0"/>
              <a:t>confusion de ces deux espèces de liberté </a:t>
            </a:r>
            <a:r>
              <a:rPr lang="fr-BE" dirty="0"/>
              <a:t>a été parmi nous, durant des époques</a:t>
            </a:r>
            <a:r>
              <a:rPr lang="fr-BE" i="1" dirty="0"/>
              <a:t> </a:t>
            </a:r>
            <a:r>
              <a:rPr lang="fr-BE" dirty="0"/>
              <a:t>trop célèbres </a:t>
            </a:r>
            <a:r>
              <a:rPr lang="fr-BE" b="1" dirty="0"/>
              <a:t>de notre révolution</a:t>
            </a:r>
            <a:r>
              <a:rPr lang="fr-BE" dirty="0"/>
              <a:t>, la cause de </a:t>
            </a:r>
            <a:r>
              <a:rPr lang="fr-BE" b="1" dirty="0"/>
              <a:t>beaucoup de maux</a:t>
            </a:r>
            <a:r>
              <a:rPr lang="fr-BE" dirty="0"/>
              <a:t>. […]</a:t>
            </a:r>
          </a:p>
        </p:txBody>
      </p:sp>
    </p:spTree>
    <p:extLst>
      <p:ext uri="{BB962C8B-B14F-4D97-AF65-F5344CB8AC3E}">
        <p14:creationId xmlns:p14="http://schemas.microsoft.com/office/powerpoint/2010/main" val="59899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44" y="266009"/>
            <a:ext cx="8852295" cy="461665"/>
          </a:xfrm>
          <a:prstGeom prst="rect">
            <a:avLst/>
          </a:prstGeom>
          <a:noFill/>
        </p:spPr>
        <p:txBody>
          <a:bodyPr wrap="none" rtlCol="0">
            <a:spAutoFit/>
          </a:bodyPr>
          <a:lstStyle/>
          <a:p>
            <a:r>
              <a:rPr lang="fr-BE" sz="2400" b="1" u="sng" dirty="0"/>
              <a:t>4.1. Les modernes: La liberté au sens de l’indépendance individuelle</a:t>
            </a:r>
          </a:p>
        </p:txBody>
      </p:sp>
      <p:sp>
        <p:nvSpPr>
          <p:cNvPr id="5" name="TextBox 4"/>
          <p:cNvSpPr txBox="1"/>
          <p:nvPr/>
        </p:nvSpPr>
        <p:spPr>
          <a:xfrm>
            <a:off x="167044" y="891490"/>
            <a:ext cx="8852295" cy="923330"/>
          </a:xfrm>
          <a:prstGeom prst="rect">
            <a:avLst/>
          </a:prstGeom>
          <a:solidFill>
            <a:schemeClr val="bg1">
              <a:lumMod val="75000"/>
            </a:schemeClr>
          </a:solidFill>
        </p:spPr>
        <p:txBody>
          <a:bodyPr wrap="square" rtlCol="0">
            <a:spAutoFit/>
          </a:bodyPr>
          <a:lstStyle/>
          <a:p>
            <a:r>
              <a:rPr lang="fr-BE" dirty="0"/>
              <a:t>[…] </a:t>
            </a:r>
            <a:r>
              <a:rPr lang="fr-BE" i="1" dirty="0"/>
              <a:t>C’est pour chacun le droit de </a:t>
            </a:r>
            <a:r>
              <a:rPr lang="fr-BE" b="1" i="1" u="sng" dirty="0"/>
              <a:t>n’être soumis qu’aux lois</a:t>
            </a:r>
            <a:r>
              <a:rPr lang="fr-BE" i="1" dirty="0"/>
              <a:t>, de ne pouvoir être arrêté ni détenu, ni mis à mort, ni maltraité d’aucune manière, </a:t>
            </a:r>
            <a:r>
              <a:rPr lang="fr-BE" b="1" i="1" u="sng" dirty="0"/>
              <a:t>par l’effet de la volonté arbitraire d’un ou de plusieurs individus</a:t>
            </a:r>
            <a:r>
              <a:rPr lang="fr-BE" dirty="0"/>
              <a:t>. […]</a:t>
            </a:r>
          </a:p>
        </p:txBody>
      </p:sp>
      <p:sp>
        <p:nvSpPr>
          <p:cNvPr id="6" name="TextBox 5"/>
          <p:cNvSpPr txBox="1"/>
          <p:nvPr/>
        </p:nvSpPr>
        <p:spPr>
          <a:xfrm>
            <a:off x="167044" y="1978636"/>
            <a:ext cx="8420792" cy="1938992"/>
          </a:xfrm>
          <a:prstGeom prst="rect">
            <a:avLst/>
          </a:prstGeom>
          <a:noFill/>
        </p:spPr>
        <p:txBody>
          <a:bodyPr wrap="square" rtlCol="0">
            <a:spAutoFit/>
          </a:bodyPr>
          <a:lstStyle/>
          <a:p>
            <a:pPr lvl="0">
              <a:lnSpc>
                <a:spcPct val="150000"/>
              </a:lnSpc>
            </a:pPr>
            <a:r>
              <a:rPr lang="fr-BE" b="1" dirty="0"/>
              <a:t>Les démocraties modernes protègent la liberté individuelle :</a:t>
            </a:r>
            <a:endParaRPr lang="fr-BE" dirty="0"/>
          </a:p>
          <a:p>
            <a:pPr lvl="0">
              <a:lnSpc>
                <a:spcPct val="150000"/>
              </a:lnSpc>
            </a:pPr>
            <a:endParaRPr lang="en-GB" sz="800" dirty="0"/>
          </a:p>
          <a:p>
            <a:pPr marL="285750" lvl="0" indent="-285750">
              <a:lnSpc>
                <a:spcPct val="150000"/>
              </a:lnSpc>
              <a:buFont typeface="Arial" panose="020B0604020202020204" pitchFamily="34" charset="0"/>
              <a:buChar char="•"/>
            </a:pPr>
            <a:r>
              <a:rPr lang="fr-BE" dirty="0"/>
              <a:t>Les lois nous protègent contre les actes arbitraires</a:t>
            </a:r>
          </a:p>
          <a:p>
            <a:pPr marL="285750" lvl="0" indent="-285750">
              <a:lnSpc>
                <a:spcPct val="150000"/>
              </a:lnSpc>
              <a:buFont typeface="Arial" panose="020B0604020202020204" pitchFamily="34" charset="0"/>
              <a:buChar char="•"/>
            </a:pPr>
            <a:r>
              <a:rPr lang="fr-FR" dirty="0"/>
              <a:t>L’individu est à l’abri des abus arbitraires des pouvoirs </a:t>
            </a:r>
            <a:r>
              <a:rPr lang="en-GB" dirty="0"/>
              <a:t>publics</a:t>
            </a:r>
            <a:endParaRPr lang="fr-BE" dirty="0"/>
          </a:p>
          <a:p>
            <a:pPr marL="285750" lvl="0" indent="-285750">
              <a:lnSpc>
                <a:spcPct val="150000"/>
              </a:lnSpc>
              <a:buFont typeface="Arial" panose="020B0604020202020204" pitchFamily="34" charset="0"/>
              <a:buChar char="•"/>
            </a:pPr>
            <a:r>
              <a:rPr lang="fr-BE" dirty="0"/>
              <a:t>La pouvoir public est limité par la loi</a:t>
            </a:r>
          </a:p>
        </p:txBody>
      </p:sp>
      <p:sp>
        <p:nvSpPr>
          <p:cNvPr id="3" name="TextBox 2"/>
          <p:cNvSpPr txBox="1"/>
          <p:nvPr/>
        </p:nvSpPr>
        <p:spPr>
          <a:xfrm>
            <a:off x="167044" y="4081444"/>
            <a:ext cx="1203471" cy="369332"/>
          </a:xfrm>
          <a:prstGeom prst="rect">
            <a:avLst/>
          </a:prstGeom>
          <a:noFill/>
        </p:spPr>
        <p:txBody>
          <a:bodyPr wrap="none" rtlCol="0">
            <a:spAutoFit/>
          </a:bodyPr>
          <a:lstStyle/>
          <a:p>
            <a:r>
              <a:rPr lang="fr-BE" b="1" dirty="0"/>
              <a:t>Exemples :</a:t>
            </a:r>
          </a:p>
        </p:txBody>
      </p:sp>
      <p:sp>
        <p:nvSpPr>
          <p:cNvPr id="7" name="TextBox 6"/>
          <p:cNvSpPr txBox="1"/>
          <p:nvPr/>
        </p:nvSpPr>
        <p:spPr>
          <a:xfrm>
            <a:off x="167044" y="4614592"/>
            <a:ext cx="3352841" cy="369332"/>
          </a:xfrm>
          <a:prstGeom prst="rect">
            <a:avLst/>
          </a:prstGeom>
          <a:noFill/>
        </p:spPr>
        <p:txBody>
          <a:bodyPr wrap="none" rtlCol="0">
            <a:spAutoFit/>
          </a:bodyPr>
          <a:lstStyle/>
          <a:p>
            <a:pPr marL="285750" indent="-285750">
              <a:buFont typeface="Arial" panose="020B0604020202020204" pitchFamily="34" charset="0"/>
              <a:buChar char="•"/>
            </a:pPr>
            <a:r>
              <a:rPr lang="fr-BE" dirty="0"/>
              <a:t>Liberté d’opinion et de religion</a:t>
            </a:r>
          </a:p>
        </p:txBody>
      </p:sp>
      <p:sp>
        <p:nvSpPr>
          <p:cNvPr id="9" name="TextBox 8"/>
          <p:cNvSpPr txBox="1"/>
          <p:nvPr/>
        </p:nvSpPr>
        <p:spPr>
          <a:xfrm>
            <a:off x="167043" y="4983924"/>
            <a:ext cx="4683462" cy="369332"/>
          </a:xfrm>
          <a:prstGeom prst="rect">
            <a:avLst/>
          </a:prstGeom>
          <a:noFill/>
        </p:spPr>
        <p:txBody>
          <a:bodyPr wrap="none" rtlCol="0">
            <a:spAutoFit/>
          </a:bodyPr>
          <a:lstStyle/>
          <a:p>
            <a:pPr marL="285750" indent="-285750">
              <a:buFont typeface="Arial" panose="020B0604020202020204" pitchFamily="34" charset="0"/>
              <a:buChar char="•"/>
            </a:pPr>
            <a:r>
              <a:rPr lang="fr-BE" dirty="0"/>
              <a:t>Liberté de choisir et d’exercer une profession</a:t>
            </a:r>
          </a:p>
        </p:txBody>
      </p:sp>
      <p:sp>
        <p:nvSpPr>
          <p:cNvPr id="10" name="TextBox 9"/>
          <p:cNvSpPr txBox="1"/>
          <p:nvPr/>
        </p:nvSpPr>
        <p:spPr>
          <a:xfrm>
            <a:off x="167043" y="5353256"/>
            <a:ext cx="5383782" cy="369332"/>
          </a:xfrm>
          <a:prstGeom prst="rect">
            <a:avLst/>
          </a:prstGeom>
          <a:noFill/>
        </p:spPr>
        <p:txBody>
          <a:bodyPr wrap="none" rtlCol="0">
            <a:spAutoFit/>
          </a:bodyPr>
          <a:lstStyle/>
          <a:p>
            <a:pPr marL="285750" indent="-285750">
              <a:buFont typeface="Arial" panose="020B0604020202020204" pitchFamily="34" charset="0"/>
              <a:buChar char="•"/>
            </a:pPr>
            <a:r>
              <a:rPr lang="fr-BE" dirty="0"/>
              <a:t>Liberté d’agir et de se déplacer d’un endroit à l’autre</a:t>
            </a:r>
          </a:p>
        </p:txBody>
      </p:sp>
      <p:sp>
        <p:nvSpPr>
          <p:cNvPr id="11" name="TextBox 10"/>
          <p:cNvSpPr txBox="1"/>
          <p:nvPr/>
        </p:nvSpPr>
        <p:spPr>
          <a:xfrm>
            <a:off x="167042" y="5722588"/>
            <a:ext cx="3524106" cy="369332"/>
          </a:xfrm>
          <a:prstGeom prst="rect">
            <a:avLst/>
          </a:prstGeom>
          <a:noFill/>
        </p:spPr>
        <p:txBody>
          <a:bodyPr wrap="none" rtlCol="0">
            <a:spAutoFit/>
          </a:bodyPr>
          <a:lstStyle/>
          <a:p>
            <a:pPr marL="285750" indent="-285750">
              <a:buFont typeface="Arial" panose="020B0604020202020204" pitchFamily="34" charset="0"/>
              <a:buChar char="•"/>
            </a:pPr>
            <a:r>
              <a:rPr lang="fr-BE" dirty="0"/>
              <a:t>Droit de réunion et d’association</a:t>
            </a:r>
          </a:p>
        </p:txBody>
      </p:sp>
      <p:sp>
        <p:nvSpPr>
          <p:cNvPr id="12" name="TextBox 11"/>
          <p:cNvSpPr txBox="1"/>
          <p:nvPr/>
        </p:nvSpPr>
        <p:spPr>
          <a:xfrm>
            <a:off x="167042" y="6076166"/>
            <a:ext cx="6622647" cy="369332"/>
          </a:xfrm>
          <a:prstGeom prst="rect">
            <a:avLst/>
          </a:prstGeom>
          <a:noFill/>
        </p:spPr>
        <p:txBody>
          <a:bodyPr wrap="none" rtlCol="0">
            <a:spAutoFit/>
          </a:bodyPr>
          <a:lstStyle/>
          <a:p>
            <a:pPr marL="285750" indent="-285750">
              <a:buFont typeface="Arial" panose="020B0604020202020204" pitchFamily="34" charset="0"/>
              <a:buChar char="•"/>
            </a:pPr>
            <a:r>
              <a:rPr lang="fr-BE" dirty="0"/>
              <a:t>Le droit de suivre des inclinations (</a:t>
            </a:r>
            <a:r>
              <a:rPr lang="fr-BE" dirty="0" err="1"/>
              <a:t>Neigungen</a:t>
            </a:r>
            <a:r>
              <a:rPr lang="fr-BE" dirty="0"/>
              <a:t>) conformes aux lois</a:t>
            </a:r>
          </a:p>
        </p:txBody>
      </p:sp>
    </p:spTree>
    <p:extLst>
      <p:ext uri="{BB962C8B-B14F-4D97-AF65-F5344CB8AC3E}">
        <p14:creationId xmlns:p14="http://schemas.microsoft.com/office/powerpoint/2010/main" val="389915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44" y="266009"/>
            <a:ext cx="8852295" cy="461665"/>
          </a:xfrm>
          <a:prstGeom prst="rect">
            <a:avLst/>
          </a:prstGeom>
          <a:noFill/>
        </p:spPr>
        <p:txBody>
          <a:bodyPr wrap="none" rtlCol="0">
            <a:spAutoFit/>
          </a:bodyPr>
          <a:lstStyle/>
          <a:p>
            <a:r>
              <a:rPr lang="fr-BE" sz="2400" b="1" u="sng" dirty="0"/>
              <a:t>4.1. Les modernes: La liberté au sens de l’indépendance individuelle</a:t>
            </a:r>
          </a:p>
        </p:txBody>
      </p:sp>
      <p:sp>
        <p:nvSpPr>
          <p:cNvPr id="6" name="TextBox 5"/>
          <p:cNvSpPr txBox="1"/>
          <p:nvPr/>
        </p:nvSpPr>
        <p:spPr>
          <a:xfrm>
            <a:off x="310550" y="3160283"/>
            <a:ext cx="8277283" cy="1477328"/>
          </a:xfrm>
          <a:prstGeom prst="rect">
            <a:avLst/>
          </a:prstGeom>
          <a:noFill/>
        </p:spPr>
        <p:txBody>
          <a:bodyPr wrap="square" rtlCol="0">
            <a:spAutoFit/>
          </a:bodyPr>
          <a:lstStyle/>
          <a:p>
            <a:pPr lvl="0">
              <a:lnSpc>
                <a:spcPct val="150000"/>
              </a:lnSpc>
            </a:pPr>
            <a:r>
              <a:rPr lang="fr-BE" b="1" dirty="0"/>
              <a:t>Les limites de la liberté individuelle : </a:t>
            </a:r>
          </a:p>
          <a:p>
            <a:pPr lvl="0">
              <a:lnSpc>
                <a:spcPct val="150000"/>
              </a:lnSpc>
            </a:pPr>
            <a:endParaRPr lang="fr-BE" b="1" dirty="0"/>
          </a:p>
          <a:p>
            <a:pPr lvl="0" algn="ctr">
              <a:lnSpc>
                <a:spcPct val="150000"/>
              </a:lnSpc>
            </a:pPr>
            <a:r>
              <a:rPr lang="fr-BE" sz="2400" b="1" i="1" dirty="0"/>
              <a:t>Respecter la législation!</a:t>
            </a:r>
            <a:endParaRPr lang="fr-BE" sz="2400" i="1" dirty="0"/>
          </a:p>
        </p:txBody>
      </p:sp>
      <p:pic>
        <p:nvPicPr>
          <p:cNvPr id="8" name="Picture 7"/>
          <p:cNvPicPr>
            <a:picLocks noChangeAspect="1"/>
          </p:cNvPicPr>
          <p:nvPr/>
        </p:nvPicPr>
        <p:blipFill>
          <a:blip r:embed="rId2"/>
          <a:stretch>
            <a:fillRect/>
          </a:stretch>
        </p:blipFill>
        <p:spPr>
          <a:xfrm>
            <a:off x="762196" y="958458"/>
            <a:ext cx="7230483" cy="1597290"/>
          </a:xfrm>
          <a:prstGeom prst="rect">
            <a:avLst/>
          </a:prstGeom>
        </p:spPr>
      </p:pic>
      <p:sp>
        <p:nvSpPr>
          <p:cNvPr id="13" name="TextBox 12"/>
          <p:cNvSpPr txBox="1"/>
          <p:nvPr/>
        </p:nvSpPr>
        <p:spPr>
          <a:xfrm>
            <a:off x="762196" y="5348377"/>
            <a:ext cx="6738383" cy="369332"/>
          </a:xfrm>
          <a:prstGeom prst="rect">
            <a:avLst/>
          </a:prstGeom>
          <a:noFill/>
        </p:spPr>
        <p:txBody>
          <a:bodyPr wrap="none" rtlCol="0">
            <a:spAutoFit/>
          </a:bodyPr>
          <a:lstStyle/>
          <a:p>
            <a:r>
              <a:rPr lang="fr-FR" dirty="0">
                <a:sym typeface="Wingdings" panose="05000000000000000000" pitchFamily="2" charset="2"/>
              </a:rPr>
              <a:t> </a:t>
            </a:r>
            <a:r>
              <a:rPr lang="fr-FR" dirty="0"/>
              <a:t>Obligation de respecter la loi et de s’abstenir de ce qu’elle interdit.</a:t>
            </a:r>
          </a:p>
        </p:txBody>
      </p:sp>
      <p:sp>
        <p:nvSpPr>
          <p:cNvPr id="14" name="TextBox 13"/>
          <p:cNvSpPr txBox="1"/>
          <p:nvPr/>
        </p:nvSpPr>
        <p:spPr>
          <a:xfrm>
            <a:off x="762196" y="5840083"/>
            <a:ext cx="6433171" cy="369332"/>
          </a:xfrm>
          <a:prstGeom prst="rect">
            <a:avLst/>
          </a:prstGeom>
          <a:noFill/>
        </p:spPr>
        <p:txBody>
          <a:bodyPr wrap="none" rtlCol="0">
            <a:spAutoFit/>
          </a:bodyPr>
          <a:lstStyle/>
          <a:p>
            <a:r>
              <a:rPr lang="en-GB" b="1" dirty="0"/>
              <a:t>C-à-d. </a:t>
            </a:r>
            <a:r>
              <a:rPr lang="fr-BE" dirty="0"/>
              <a:t>On a le droit </a:t>
            </a:r>
            <a:r>
              <a:rPr lang="fr-BE" b="1" dirty="0"/>
              <a:t>de faire tout </a:t>
            </a:r>
            <a:r>
              <a:rPr lang="fr-BE" dirty="0"/>
              <a:t>ce que la législation n’interdit pas.</a:t>
            </a:r>
          </a:p>
        </p:txBody>
      </p:sp>
      <p:sp>
        <p:nvSpPr>
          <p:cNvPr id="15" name="Curved Right Arrow 14"/>
          <p:cNvSpPr/>
          <p:nvPr/>
        </p:nvSpPr>
        <p:spPr>
          <a:xfrm>
            <a:off x="439947" y="5495029"/>
            <a:ext cx="322249" cy="5865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6242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44" y="266009"/>
            <a:ext cx="7792774" cy="461665"/>
          </a:xfrm>
          <a:prstGeom prst="rect">
            <a:avLst/>
          </a:prstGeom>
          <a:noFill/>
        </p:spPr>
        <p:txBody>
          <a:bodyPr wrap="none" rtlCol="0">
            <a:spAutoFit/>
          </a:bodyPr>
          <a:lstStyle/>
          <a:p>
            <a:r>
              <a:rPr lang="fr-BE" sz="2400" b="1" u="sng" dirty="0"/>
              <a:t>4.2. La souveraineté des démocraties modernes d’</a:t>
            </a:r>
            <a:r>
              <a:rPr lang="fr-BE" sz="2400" b="1" u="sng" dirty="0" err="1"/>
              <a:t>ajourd’hui</a:t>
            </a:r>
            <a:endParaRPr lang="fr-BE" sz="2400" b="1" u="sng" dirty="0"/>
          </a:p>
        </p:txBody>
      </p:sp>
      <p:sp>
        <p:nvSpPr>
          <p:cNvPr id="6" name="TextBox 5"/>
          <p:cNvSpPr txBox="1"/>
          <p:nvPr/>
        </p:nvSpPr>
        <p:spPr>
          <a:xfrm>
            <a:off x="4289368" y="1023912"/>
            <a:ext cx="4373279" cy="2169825"/>
          </a:xfrm>
          <a:prstGeom prst="rect">
            <a:avLst/>
          </a:prstGeom>
          <a:noFill/>
        </p:spPr>
        <p:txBody>
          <a:bodyPr wrap="square" rtlCol="0">
            <a:spAutoFit/>
          </a:bodyPr>
          <a:lstStyle/>
          <a:p>
            <a:pPr lvl="0">
              <a:lnSpc>
                <a:spcPct val="150000"/>
              </a:lnSpc>
            </a:pPr>
            <a:r>
              <a:rPr lang="fr-BE" b="1" dirty="0"/>
              <a:t>La démocratie représentative : </a:t>
            </a:r>
          </a:p>
          <a:p>
            <a:pPr marL="285750" lvl="0" indent="-285750">
              <a:lnSpc>
                <a:spcPct val="150000"/>
              </a:lnSpc>
              <a:buFont typeface="Arial" panose="020B0604020202020204" pitchFamily="34" charset="0"/>
              <a:buChar char="•"/>
            </a:pPr>
            <a:r>
              <a:rPr lang="fr-FR" dirty="0"/>
              <a:t>Le peuple n’exerce pas son pouvoir directement</a:t>
            </a:r>
          </a:p>
          <a:p>
            <a:pPr marL="285750" lvl="0" indent="-285750">
              <a:lnSpc>
                <a:spcPct val="150000"/>
              </a:lnSpc>
              <a:buFont typeface="Arial" panose="020B0604020202020204" pitchFamily="34" charset="0"/>
              <a:buChar char="•"/>
            </a:pPr>
            <a:r>
              <a:rPr lang="fr-FR" dirty="0"/>
              <a:t>Délègue son pouvoir en élisant des représentants</a:t>
            </a:r>
          </a:p>
        </p:txBody>
      </p:sp>
      <p:sp>
        <p:nvSpPr>
          <p:cNvPr id="13" name="TextBox 12"/>
          <p:cNvSpPr txBox="1"/>
          <p:nvPr/>
        </p:nvSpPr>
        <p:spPr>
          <a:xfrm>
            <a:off x="456984" y="3411510"/>
            <a:ext cx="4688528" cy="369332"/>
          </a:xfrm>
          <a:prstGeom prst="rect">
            <a:avLst/>
          </a:prstGeom>
          <a:noFill/>
        </p:spPr>
        <p:txBody>
          <a:bodyPr wrap="none" rtlCol="0">
            <a:spAutoFit/>
          </a:bodyPr>
          <a:lstStyle/>
          <a:p>
            <a:r>
              <a:rPr lang="fr-FR" b="1" dirty="0">
                <a:sym typeface="Wingdings" panose="05000000000000000000" pitchFamily="2" charset="2"/>
              </a:rPr>
              <a:t>Le peuple participe de deux façons au pouvoir :</a:t>
            </a:r>
            <a:endParaRPr lang="fr-FR" b="1" dirty="0"/>
          </a:p>
        </p:txBody>
      </p:sp>
      <p:sp>
        <p:nvSpPr>
          <p:cNvPr id="14" name="TextBox 13"/>
          <p:cNvSpPr txBox="1"/>
          <p:nvPr/>
        </p:nvSpPr>
        <p:spPr>
          <a:xfrm>
            <a:off x="456984" y="3955267"/>
            <a:ext cx="5201489" cy="369332"/>
          </a:xfrm>
          <a:prstGeom prst="rect">
            <a:avLst/>
          </a:prstGeom>
          <a:noFill/>
        </p:spPr>
        <p:txBody>
          <a:bodyPr wrap="none" rtlCol="0">
            <a:spAutoFit/>
          </a:bodyPr>
          <a:lstStyle/>
          <a:p>
            <a:r>
              <a:rPr lang="en-GB" dirty="0"/>
              <a:t>1. Par </a:t>
            </a:r>
            <a:r>
              <a:rPr lang="fr-BE" dirty="0"/>
              <a:t>élection</a:t>
            </a:r>
            <a:r>
              <a:rPr lang="en-GB" dirty="0"/>
              <a:t> et la nomination de </a:t>
            </a:r>
            <a:r>
              <a:rPr lang="fr-BE" dirty="0"/>
              <a:t>ses</a:t>
            </a:r>
            <a:r>
              <a:rPr lang="en-GB" dirty="0"/>
              <a:t> </a:t>
            </a:r>
            <a:r>
              <a:rPr lang="fr-BE" dirty="0"/>
              <a:t>représentants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38" y="950976"/>
            <a:ext cx="3987130" cy="2242761"/>
          </a:xfrm>
          <a:prstGeom prst="rect">
            <a:avLst/>
          </a:prstGeom>
        </p:spPr>
      </p:pic>
      <p:sp>
        <p:nvSpPr>
          <p:cNvPr id="9" name="TextBox 8"/>
          <p:cNvSpPr txBox="1"/>
          <p:nvPr/>
        </p:nvSpPr>
        <p:spPr>
          <a:xfrm>
            <a:off x="456984" y="4326439"/>
            <a:ext cx="4777846" cy="369332"/>
          </a:xfrm>
          <a:prstGeom prst="rect">
            <a:avLst/>
          </a:prstGeom>
          <a:noFill/>
        </p:spPr>
        <p:txBody>
          <a:bodyPr wrap="none" rtlCol="0">
            <a:spAutoFit/>
          </a:bodyPr>
          <a:lstStyle/>
          <a:p>
            <a:r>
              <a:rPr lang="en-GB" dirty="0"/>
              <a:t>2. Par des </a:t>
            </a:r>
            <a:r>
              <a:rPr lang="fr-BE" dirty="0"/>
              <a:t>pétitions adressées aux représentants</a:t>
            </a:r>
          </a:p>
        </p:txBody>
      </p:sp>
      <p:sp>
        <p:nvSpPr>
          <p:cNvPr id="3" name="TextBox 2"/>
          <p:cNvSpPr txBox="1"/>
          <p:nvPr/>
        </p:nvSpPr>
        <p:spPr>
          <a:xfrm>
            <a:off x="1435392" y="5383601"/>
            <a:ext cx="4223081" cy="923330"/>
          </a:xfrm>
          <a:prstGeom prst="rect">
            <a:avLst/>
          </a:prstGeom>
          <a:noFill/>
        </p:spPr>
        <p:txBody>
          <a:bodyPr wrap="square" rtlCol="0">
            <a:spAutoFit/>
          </a:bodyPr>
          <a:lstStyle/>
          <a:p>
            <a:r>
              <a:rPr lang="en-GB" dirty="0">
                <a:sym typeface="Wingdings" panose="05000000000000000000" pitchFamily="2" charset="2"/>
              </a:rPr>
              <a:t> Le </a:t>
            </a:r>
            <a:r>
              <a:rPr lang="fr-BE" dirty="0">
                <a:sym typeface="Wingdings" panose="05000000000000000000" pitchFamily="2" charset="2"/>
              </a:rPr>
              <a:t>citoyen </a:t>
            </a:r>
            <a:r>
              <a:rPr lang="fr-BE" b="1" dirty="0">
                <a:sym typeface="Wingdings" panose="05000000000000000000" pitchFamily="2" charset="2"/>
              </a:rPr>
              <a:t>abdique son pouvoir </a:t>
            </a:r>
            <a:r>
              <a:rPr lang="fr-BE" dirty="0">
                <a:sym typeface="Wingdings" panose="05000000000000000000" pitchFamily="2" charset="2"/>
              </a:rPr>
              <a:t>et il n’a </a:t>
            </a:r>
            <a:r>
              <a:rPr lang="fr-BE" b="1" dirty="0">
                <a:sym typeface="Wingdings" panose="05000000000000000000" pitchFamily="2" charset="2"/>
              </a:rPr>
              <a:t>pas la garantie </a:t>
            </a:r>
            <a:r>
              <a:rPr lang="fr-BE" dirty="0">
                <a:sym typeface="Wingdings" panose="05000000000000000000" pitchFamily="2" charset="2"/>
              </a:rPr>
              <a:t>que les représentants respectent sa volonté!</a:t>
            </a:r>
            <a:endParaRPr lang="fr-B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244" y="3582785"/>
            <a:ext cx="2983610" cy="2910839"/>
          </a:xfrm>
          <a:prstGeom prst="rect">
            <a:avLst/>
          </a:prstGeom>
        </p:spPr>
      </p:pic>
    </p:spTree>
    <p:extLst>
      <p:ext uri="{BB962C8B-B14F-4D97-AF65-F5344CB8AC3E}">
        <p14:creationId xmlns:p14="http://schemas.microsoft.com/office/powerpoint/2010/main" val="4200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8247707" cy="461665"/>
          </a:xfrm>
          <a:prstGeom prst="rect">
            <a:avLst/>
          </a:prstGeom>
          <a:noFill/>
        </p:spPr>
        <p:txBody>
          <a:bodyPr wrap="none" rtlCol="0">
            <a:spAutoFit/>
          </a:bodyPr>
          <a:lstStyle/>
          <a:p>
            <a:r>
              <a:rPr lang="fr-BE" sz="2400" b="1" u="sng" dirty="0"/>
              <a:t>4.3. les anciens: La liberté au sens de la souveraineté du peuple</a:t>
            </a:r>
          </a:p>
        </p:txBody>
      </p:sp>
      <p:sp>
        <p:nvSpPr>
          <p:cNvPr id="12" name="TextBox 11"/>
          <p:cNvSpPr txBox="1"/>
          <p:nvPr/>
        </p:nvSpPr>
        <p:spPr>
          <a:xfrm>
            <a:off x="374073" y="915264"/>
            <a:ext cx="8420792" cy="1200329"/>
          </a:xfrm>
          <a:prstGeom prst="rect">
            <a:avLst/>
          </a:prstGeom>
          <a:solidFill>
            <a:schemeClr val="bg1">
              <a:lumMod val="75000"/>
            </a:schemeClr>
          </a:solidFill>
        </p:spPr>
        <p:txBody>
          <a:bodyPr wrap="square" rtlCol="0">
            <a:spAutoFit/>
          </a:bodyPr>
          <a:lstStyle/>
          <a:p>
            <a:pPr algn="just"/>
            <a:r>
              <a:rPr lang="fr-BE" dirty="0"/>
              <a:t>[…] Ainsi </a:t>
            </a:r>
            <a:r>
              <a:rPr lang="fr-BE" b="1" dirty="0"/>
              <a:t>chez les anciens</a:t>
            </a:r>
            <a:r>
              <a:rPr lang="fr-BE" dirty="0"/>
              <a:t>, </a:t>
            </a:r>
            <a:r>
              <a:rPr lang="fr-BE" u="sng" dirty="0"/>
              <a:t>l’individu</a:t>
            </a:r>
            <a:r>
              <a:rPr lang="fr-BE" dirty="0"/>
              <a:t> souverain presque habituellement dans les affaires publiques </a:t>
            </a:r>
            <a:r>
              <a:rPr lang="fr-BE" u="sng" dirty="0"/>
              <a:t>est esclave dans tous ses rapports privés</a:t>
            </a:r>
            <a:r>
              <a:rPr lang="fr-BE" dirty="0"/>
              <a:t>. Comme citoyen, il décide de la paix et de la guerre ; </a:t>
            </a:r>
            <a:r>
              <a:rPr lang="fr-BE" b="1" u="sng" dirty="0"/>
              <a:t>comme particulier, il est circonscrit, observé, réprimé dans tous ses mouvements</a:t>
            </a:r>
            <a:r>
              <a:rPr lang="fr-BE" dirty="0"/>
              <a:t> […]</a:t>
            </a:r>
          </a:p>
        </p:txBody>
      </p:sp>
      <p:sp>
        <p:nvSpPr>
          <p:cNvPr id="13" name="TextBox 12"/>
          <p:cNvSpPr txBox="1"/>
          <p:nvPr/>
        </p:nvSpPr>
        <p:spPr>
          <a:xfrm>
            <a:off x="4239493" y="2254065"/>
            <a:ext cx="4555372" cy="880369"/>
          </a:xfrm>
          <a:prstGeom prst="rect">
            <a:avLst/>
          </a:prstGeom>
          <a:noFill/>
        </p:spPr>
        <p:txBody>
          <a:bodyPr wrap="square" rtlCol="0">
            <a:spAutoFit/>
          </a:bodyPr>
          <a:lstStyle/>
          <a:p>
            <a:pPr lvl="0">
              <a:lnSpc>
                <a:spcPct val="150000"/>
              </a:lnSpc>
            </a:pPr>
            <a:r>
              <a:rPr lang="fr-BE" b="1" dirty="0">
                <a:sym typeface="Wingdings" panose="05000000000000000000" pitchFamily="2" charset="2"/>
              </a:rPr>
              <a:t>Les démocraties anciennes soumettent la liberté individuelle à la volonté générale:</a:t>
            </a:r>
          </a:p>
        </p:txBody>
      </p:sp>
      <p:sp>
        <p:nvSpPr>
          <p:cNvPr id="3" name="TextBox 2"/>
          <p:cNvSpPr txBox="1"/>
          <p:nvPr/>
        </p:nvSpPr>
        <p:spPr>
          <a:xfrm>
            <a:off x="374073" y="5324558"/>
            <a:ext cx="8420792" cy="369332"/>
          </a:xfrm>
          <a:prstGeom prst="rect">
            <a:avLst/>
          </a:prstGeom>
          <a:noFill/>
        </p:spPr>
        <p:txBody>
          <a:bodyPr wrap="square" rtlCol="0">
            <a:spAutoFit/>
          </a:bodyPr>
          <a:lstStyle/>
          <a:p>
            <a:pPr marL="285750" lvl="0" indent="-285750" algn="just">
              <a:buFont typeface="Wingdings" panose="05000000000000000000" pitchFamily="2" charset="2"/>
              <a:buChar char="è"/>
            </a:pPr>
            <a:r>
              <a:rPr lang="fr-BE" b="1" dirty="0">
                <a:sym typeface="Wingdings" panose="05000000000000000000" pitchFamily="2" charset="2"/>
              </a:rPr>
              <a:t>Donc: </a:t>
            </a:r>
            <a:r>
              <a:rPr lang="fr-BE" dirty="0">
                <a:sym typeface="Wingdings" panose="05000000000000000000" pitchFamily="2" charset="2"/>
              </a:rPr>
              <a:t>L’individu est soumis à l’autorité de l’ensemble!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3" y="2377997"/>
            <a:ext cx="3823643" cy="2410133"/>
          </a:xfrm>
          <a:prstGeom prst="rect">
            <a:avLst/>
          </a:prstGeom>
        </p:spPr>
      </p:pic>
      <p:sp>
        <p:nvSpPr>
          <p:cNvPr id="7" name="TextBox 6"/>
          <p:cNvSpPr txBox="1"/>
          <p:nvPr/>
        </p:nvSpPr>
        <p:spPr>
          <a:xfrm>
            <a:off x="4560471" y="3285466"/>
            <a:ext cx="3368486" cy="369332"/>
          </a:xfrm>
          <a:prstGeom prst="rect">
            <a:avLst/>
          </a:prstGeom>
          <a:noFill/>
        </p:spPr>
        <p:txBody>
          <a:bodyPr wrap="none" rtlCol="0">
            <a:spAutoFit/>
          </a:bodyPr>
          <a:lstStyle/>
          <a:p>
            <a:pPr marL="285750" lvl="0" indent="-285750">
              <a:buFont typeface="Wingdings" panose="05000000000000000000" pitchFamily="2" charset="2"/>
              <a:buChar char="Ø"/>
            </a:pPr>
            <a:r>
              <a:rPr lang="fr-BE" dirty="0">
                <a:sym typeface="Wingdings" panose="05000000000000000000" pitchFamily="2" charset="2"/>
              </a:rPr>
              <a:t>Participation directe du peuple</a:t>
            </a:r>
          </a:p>
        </p:txBody>
      </p:sp>
      <p:sp>
        <p:nvSpPr>
          <p:cNvPr id="9" name="TextBox 8"/>
          <p:cNvSpPr txBox="1"/>
          <p:nvPr/>
        </p:nvSpPr>
        <p:spPr>
          <a:xfrm>
            <a:off x="4560471" y="3788846"/>
            <a:ext cx="3773212" cy="369332"/>
          </a:xfrm>
          <a:prstGeom prst="rect">
            <a:avLst/>
          </a:prstGeom>
          <a:noFill/>
        </p:spPr>
        <p:txBody>
          <a:bodyPr wrap="none" rtlCol="0">
            <a:spAutoFit/>
          </a:bodyPr>
          <a:lstStyle/>
          <a:p>
            <a:pPr marL="285750" lvl="0" indent="-285750">
              <a:buFont typeface="Wingdings" panose="05000000000000000000" pitchFamily="2" charset="2"/>
              <a:buChar char="Ø"/>
            </a:pPr>
            <a:r>
              <a:rPr lang="fr-BE" dirty="0">
                <a:sym typeface="Wingdings" panose="05000000000000000000" pitchFamily="2" charset="2"/>
              </a:rPr>
              <a:t>Exerce la souveraineté directement</a:t>
            </a:r>
          </a:p>
        </p:txBody>
      </p:sp>
      <p:sp>
        <p:nvSpPr>
          <p:cNvPr id="10" name="TextBox 9"/>
          <p:cNvSpPr txBox="1"/>
          <p:nvPr/>
        </p:nvSpPr>
        <p:spPr>
          <a:xfrm>
            <a:off x="4560471" y="4252403"/>
            <a:ext cx="4106317" cy="369332"/>
          </a:xfrm>
          <a:prstGeom prst="rect">
            <a:avLst/>
          </a:prstGeom>
          <a:noFill/>
        </p:spPr>
        <p:txBody>
          <a:bodyPr wrap="none" rtlCol="0">
            <a:spAutoFit/>
          </a:bodyPr>
          <a:lstStyle/>
          <a:p>
            <a:pPr marL="285750" lvl="0" indent="-285750">
              <a:buFont typeface="Wingdings" panose="05000000000000000000" pitchFamily="2" charset="2"/>
              <a:buChar char="Ø"/>
            </a:pPr>
            <a:r>
              <a:rPr lang="fr-FR" dirty="0">
                <a:sym typeface="Wingdings" panose="05000000000000000000" pitchFamily="2" charset="2"/>
              </a:rPr>
              <a:t>Citoyen détient les 3 pouvoirs de l’État </a:t>
            </a:r>
          </a:p>
        </p:txBody>
      </p:sp>
    </p:spTree>
    <p:extLst>
      <p:ext uri="{BB962C8B-B14F-4D97-AF65-F5344CB8AC3E}">
        <p14:creationId xmlns:p14="http://schemas.microsoft.com/office/powerpoint/2010/main" val="26168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8247707" cy="461665"/>
          </a:xfrm>
          <a:prstGeom prst="rect">
            <a:avLst/>
          </a:prstGeom>
          <a:noFill/>
        </p:spPr>
        <p:txBody>
          <a:bodyPr wrap="none" rtlCol="0">
            <a:spAutoFit/>
          </a:bodyPr>
          <a:lstStyle/>
          <a:p>
            <a:r>
              <a:rPr lang="fr-BE" sz="2400" b="1" u="sng" dirty="0"/>
              <a:t>4.3. les anciens: La liberté au sens de la souveraineté du peuple</a:t>
            </a:r>
          </a:p>
        </p:txBody>
      </p:sp>
      <p:sp>
        <p:nvSpPr>
          <p:cNvPr id="12" name="TextBox 11"/>
          <p:cNvSpPr txBox="1"/>
          <p:nvPr/>
        </p:nvSpPr>
        <p:spPr>
          <a:xfrm>
            <a:off x="374073" y="915264"/>
            <a:ext cx="8420792" cy="1200329"/>
          </a:xfrm>
          <a:prstGeom prst="rect">
            <a:avLst/>
          </a:prstGeom>
          <a:solidFill>
            <a:schemeClr val="bg1">
              <a:lumMod val="75000"/>
            </a:schemeClr>
          </a:solidFill>
        </p:spPr>
        <p:txBody>
          <a:bodyPr wrap="square" rtlCol="0">
            <a:spAutoFit/>
          </a:bodyPr>
          <a:lstStyle/>
          <a:p>
            <a:pPr algn="just"/>
            <a:r>
              <a:rPr lang="fr-BE" dirty="0"/>
              <a:t>[…] Ainsi </a:t>
            </a:r>
            <a:r>
              <a:rPr lang="fr-BE" b="1" dirty="0"/>
              <a:t>chez les anciens</a:t>
            </a:r>
            <a:r>
              <a:rPr lang="fr-BE" dirty="0"/>
              <a:t>, </a:t>
            </a:r>
            <a:r>
              <a:rPr lang="fr-BE" u="sng" dirty="0"/>
              <a:t>l’individu</a:t>
            </a:r>
            <a:r>
              <a:rPr lang="fr-BE" dirty="0"/>
              <a:t> souverain presque habituellement dans les affaires publiques </a:t>
            </a:r>
            <a:r>
              <a:rPr lang="fr-BE" u="sng" dirty="0"/>
              <a:t>est esclave dans tous ses rapports privés</a:t>
            </a:r>
            <a:r>
              <a:rPr lang="fr-BE" dirty="0"/>
              <a:t>. Comme citoyen, il décide de la paix et de la guerre ; </a:t>
            </a:r>
            <a:r>
              <a:rPr lang="fr-BE" b="1" u="sng" dirty="0"/>
              <a:t>comme particulier, il est circonscrit, observé, réprimé dans tous ses mouvements</a:t>
            </a:r>
            <a:r>
              <a:rPr lang="fr-BE" dirty="0"/>
              <a:t> […]</a:t>
            </a:r>
          </a:p>
        </p:txBody>
      </p:sp>
      <p:sp>
        <p:nvSpPr>
          <p:cNvPr id="13" name="TextBox 12"/>
          <p:cNvSpPr txBox="1"/>
          <p:nvPr/>
        </p:nvSpPr>
        <p:spPr>
          <a:xfrm>
            <a:off x="374073" y="2254065"/>
            <a:ext cx="8420792" cy="464871"/>
          </a:xfrm>
          <a:prstGeom prst="rect">
            <a:avLst/>
          </a:prstGeom>
          <a:noFill/>
        </p:spPr>
        <p:txBody>
          <a:bodyPr wrap="square" rtlCol="0">
            <a:spAutoFit/>
          </a:bodyPr>
          <a:lstStyle/>
          <a:p>
            <a:pPr lvl="0">
              <a:lnSpc>
                <a:spcPct val="150000"/>
              </a:lnSpc>
            </a:pPr>
            <a:r>
              <a:rPr lang="fr-BE" b="1" dirty="0"/>
              <a:t>Tous les citoyens participent directement à toutes les affaires politiques </a:t>
            </a:r>
            <a:r>
              <a:rPr lang="fr-BE" b="1" dirty="0">
                <a:sym typeface="Wingdings" panose="05000000000000000000" pitchFamily="2" charset="2"/>
              </a:rPr>
              <a:t>:</a:t>
            </a:r>
          </a:p>
        </p:txBody>
      </p:sp>
      <p:sp>
        <p:nvSpPr>
          <p:cNvPr id="3" name="TextBox 2"/>
          <p:cNvSpPr txBox="1"/>
          <p:nvPr/>
        </p:nvSpPr>
        <p:spPr>
          <a:xfrm>
            <a:off x="374073" y="5324558"/>
            <a:ext cx="8420792" cy="646331"/>
          </a:xfrm>
          <a:prstGeom prst="rect">
            <a:avLst/>
          </a:prstGeom>
          <a:noFill/>
        </p:spPr>
        <p:txBody>
          <a:bodyPr wrap="square" rtlCol="0">
            <a:spAutoFit/>
          </a:bodyPr>
          <a:lstStyle/>
          <a:p>
            <a:pPr marL="285750" lvl="0" indent="-285750" algn="just">
              <a:buFont typeface="Wingdings" panose="05000000000000000000" pitchFamily="2" charset="2"/>
              <a:buChar char="è"/>
            </a:pPr>
            <a:r>
              <a:rPr lang="fr-BE" b="1" dirty="0">
                <a:sym typeface="Wingdings" panose="05000000000000000000" pitchFamily="2" charset="2"/>
              </a:rPr>
              <a:t>Donc: </a:t>
            </a:r>
            <a:r>
              <a:rPr lang="fr-BE" dirty="0">
                <a:sym typeface="Wingdings" panose="05000000000000000000" pitchFamily="2" charset="2"/>
              </a:rPr>
              <a:t>La souveraineté </a:t>
            </a:r>
            <a:r>
              <a:rPr lang="fr-BE" b="1" dirty="0">
                <a:sym typeface="Wingdings" panose="05000000000000000000" pitchFamily="2" charset="2"/>
              </a:rPr>
              <a:t>n’est pas un pouvoir extérieur </a:t>
            </a:r>
            <a:r>
              <a:rPr lang="fr-BE" dirty="0">
                <a:sym typeface="Wingdings" panose="05000000000000000000" pitchFamily="2" charset="2"/>
              </a:rPr>
              <a:t>aux citoyens et </a:t>
            </a:r>
            <a:r>
              <a:rPr lang="fr-BE" b="1" dirty="0">
                <a:sym typeface="Wingdings" panose="05000000000000000000" pitchFamily="2" charset="2"/>
              </a:rPr>
              <a:t>n’est pas limitée </a:t>
            </a:r>
            <a:r>
              <a:rPr lang="fr-BE" dirty="0">
                <a:sym typeface="Wingdings" panose="05000000000000000000" pitchFamily="2" charset="2"/>
              </a:rPr>
              <a:t>par des lois!</a:t>
            </a:r>
          </a:p>
        </p:txBody>
      </p:sp>
      <p:sp>
        <p:nvSpPr>
          <p:cNvPr id="7" name="TextBox 6"/>
          <p:cNvSpPr txBox="1"/>
          <p:nvPr/>
        </p:nvSpPr>
        <p:spPr>
          <a:xfrm>
            <a:off x="623455" y="3593036"/>
            <a:ext cx="7305502" cy="369332"/>
          </a:xfrm>
          <a:prstGeom prst="rect">
            <a:avLst/>
          </a:prstGeom>
          <a:noFill/>
        </p:spPr>
        <p:txBody>
          <a:bodyPr wrap="square" rtlCol="0">
            <a:spAutoFit/>
          </a:bodyPr>
          <a:lstStyle/>
          <a:p>
            <a:pPr marL="285750" lvl="0" indent="-285750">
              <a:buFont typeface="Wingdings" panose="05000000000000000000" pitchFamily="2" charset="2"/>
              <a:buChar char="Ø"/>
            </a:pPr>
            <a:r>
              <a:rPr lang="fr-BE" dirty="0">
                <a:sym typeface="Wingdings" panose="05000000000000000000" pitchFamily="2" charset="2"/>
              </a:rPr>
              <a:t>Le peuple vote lui-même les lois</a:t>
            </a:r>
          </a:p>
        </p:txBody>
      </p:sp>
      <p:sp>
        <p:nvSpPr>
          <p:cNvPr id="9" name="TextBox 8"/>
          <p:cNvSpPr txBox="1"/>
          <p:nvPr/>
        </p:nvSpPr>
        <p:spPr>
          <a:xfrm>
            <a:off x="623455" y="4096416"/>
            <a:ext cx="7710228" cy="369332"/>
          </a:xfrm>
          <a:prstGeom prst="rect">
            <a:avLst/>
          </a:prstGeom>
          <a:noFill/>
        </p:spPr>
        <p:txBody>
          <a:bodyPr wrap="square" rtlCol="0">
            <a:spAutoFit/>
          </a:bodyPr>
          <a:lstStyle/>
          <a:p>
            <a:pPr marL="285750" lvl="0" indent="-285750">
              <a:buFont typeface="Wingdings" panose="05000000000000000000" pitchFamily="2" charset="2"/>
              <a:buChar char="Ø"/>
            </a:pPr>
            <a:r>
              <a:rPr lang="fr-BE" dirty="0">
                <a:sym typeface="Wingdings" panose="05000000000000000000" pitchFamily="2" charset="2"/>
              </a:rPr>
              <a:t>Le peuple décide de la paix et de la guerre</a:t>
            </a:r>
          </a:p>
        </p:txBody>
      </p:sp>
      <p:sp>
        <p:nvSpPr>
          <p:cNvPr id="10" name="TextBox 9"/>
          <p:cNvSpPr txBox="1"/>
          <p:nvPr/>
        </p:nvSpPr>
        <p:spPr>
          <a:xfrm>
            <a:off x="623455" y="4559973"/>
            <a:ext cx="8043333" cy="369332"/>
          </a:xfrm>
          <a:prstGeom prst="rect">
            <a:avLst/>
          </a:prstGeom>
          <a:noFill/>
        </p:spPr>
        <p:txBody>
          <a:bodyPr wrap="square" rtlCol="0">
            <a:spAutoFit/>
          </a:bodyPr>
          <a:lstStyle/>
          <a:p>
            <a:pPr marL="285750" lvl="0" indent="-285750">
              <a:buFont typeface="Wingdings" panose="05000000000000000000" pitchFamily="2" charset="2"/>
              <a:buChar char="Ø"/>
            </a:pPr>
            <a:r>
              <a:rPr lang="fr-FR" dirty="0">
                <a:sym typeface="Wingdings" panose="05000000000000000000" pitchFamily="2" charset="2"/>
              </a:rPr>
              <a:t>Le peuple a le droit d’accuser, de condamner et d’acquitter</a:t>
            </a:r>
          </a:p>
        </p:txBody>
      </p:sp>
      <p:sp>
        <p:nvSpPr>
          <p:cNvPr id="2" name="TextBox 1"/>
          <p:cNvSpPr txBox="1"/>
          <p:nvPr/>
        </p:nvSpPr>
        <p:spPr>
          <a:xfrm>
            <a:off x="623455" y="3056959"/>
            <a:ext cx="7466018" cy="369332"/>
          </a:xfrm>
          <a:prstGeom prst="rect">
            <a:avLst/>
          </a:prstGeom>
          <a:noFill/>
        </p:spPr>
        <p:txBody>
          <a:bodyPr wrap="none" rtlCol="0">
            <a:spAutoFit/>
          </a:bodyPr>
          <a:lstStyle/>
          <a:p>
            <a:pPr marL="285750" indent="-285750">
              <a:buFont typeface="Wingdings" panose="05000000000000000000" pitchFamily="2" charset="2"/>
              <a:buChar char="Ø"/>
            </a:pPr>
            <a:r>
              <a:rPr lang="fr-BE" dirty="0"/>
              <a:t>Le peuple veille à l’application des lois et contrôle la gestion des magistrats</a:t>
            </a:r>
          </a:p>
        </p:txBody>
      </p:sp>
    </p:spTree>
    <p:extLst>
      <p:ext uri="{BB962C8B-B14F-4D97-AF65-F5344CB8AC3E}">
        <p14:creationId xmlns:p14="http://schemas.microsoft.com/office/powerpoint/2010/main" val="19167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69126"/>
            <a:ext cx="5026825" cy="461665"/>
          </a:xfrm>
          <a:prstGeom prst="rect">
            <a:avLst/>
          </a:prstGeom>
          <a:noFill/>
        </p:spPr>
        <p:txBody>
          <a:bodyPr wrap="none" rtlCol="0">
            <a:spAutoFit/>
          </a:bodyPr>
          <a:lstStyle/>
          <a:p>
            <a:r>
              <a:rPr lang="fr-BE" sz="2400" b="1" u="sng" dirty="0"/>
              <a:t>Hobbes </a:t>
            </a:r>
            <a:r>
              <a:rPr lang="fr-BE" sz="2400" b="1" u="sng" dirty="0" err="1"/>
              <a:t>und</a:t>
            </a:r>
            <a:r>
              <a:rPr lang="fr-BE" sz="2400" b="1" u="sng" dirty="0"/>
              <a:t> der </a:t>
            </a:r>
            <a:r>
              <a:rPr lang="fr-BE" sz="2400" b="1" u="sng" dirty="0" err="1"/>
              <a:t>englische</a:t>
            </a:r>
            <a:r>
              <a:rPr lang="fr-BE" sz="2400" b="1" u="sng" dirty="0"/>
              <a:t> </a:t>
            </a:r>
            <a:r>
              <a:rPr lang="fr-BE" sz="2400" b="1" u="sng" dirty="0" err="1"/>
              <a:t>Bürgerkrieg</a:t>
            </a:r>
            <a:endParaRPr lang="fr-BE" sz="2400" b="1" u="sng" dirty="0"/>
          </a:p>
        </p:txBody>
      </p:sp>
      <p:graphicFrame>
        <p:nvGraphicFramePr>
          <p:cNvPr id="6" name="Table 5"/>
          <p:cNvGraphicFramePr>
            <a:graphicFrameLocks noGrp="1"/>
          </p:cNvGraphicFramePr>
          <p:nvPr>
            <p:extLst>
              <p:ext uri="{D42A27DB-BD31-4B8C-83A1-F6EECF244321}">
                <p14:modId xmlns:p14="http://schemas.microsoft.com/office/powerpoint/2010/main" val="4149073783"/>
              </p:ext>
            </p:extLst>
          </p:nvPr>
        </p:nvGraphicFramePr>
        <p:xfrm>
          <a:off x="132205" y="2593736"/>
          <a:ext cx="8476956" cy="562753"/>
        </p:xfrm>
        <a:graphic>
          <a:graphicData uri="http://schemas.openxmlformats.org/drawingml/2006/table">
            <a:tbl>
              <a:tblPr firstRow="1" bandRow="1">
                <a:tableStyleId>{5C22544A-7EE6-4342-B048-85BDC9FD1C3A}</a:tableStyleId>
              </a:tblPr>
              <a:tblGrid>
                <a:gridCol w="2054042">
                  <a:extLst>
                    <a:ext uri="{9D8B030D-6E8A-4147-A177-3AD203B41FA5}">
                      <a16:colId xmlns:a16="http://schemas.microsoft.com/office/drawing/2014/main" val="2160418396"/>
                    </a:ext>
                  </a:extLst>
                </a:gridCol>
                <a:gridCol w="1546168">
                  <a:extLst>
                    <a:ext uri="{9D8B030D-6E8A-4147-A177-3AD203B41FA5}">
                      <a16:colId xmlns:a16="http://schemas.microsoft.com/office/drawing/2014/main" val="4030637495"/>
                    </a:ext>
                  </a:extLst>
                </a:gridCol>
                <a:gridCol w="2757507">
                  <a:extLst>
                    <a:ext uri="{9D8B030D-6E8A-4147-A177-3AD203B41FA5}">
                      <a16:colId xmlns:a16="http://schemas.microsoft.com/office/drawing/2014/main" val="2433390817"/>
                    </a:ext>
                  </a:extLst>
                </a:gridCol>
                <a:gridCol w="2119239">
                  <a:extLst>
                    <a:ext uri="{9D8B030D-6E8A-4147-A177-3AD203B41FA5}">
                      <a16:colId xmlns:a16="http://schemas.microsoft.com/office/drawing/2014/main" val="1567131550"/>
                    </a:ext>
                  </a:extLst>
                </a:gridCol>
              </a:tblGrid>
              <a:tr h="562753">
                <a:tc>
                  <a:txBody>
                    <a:bodyPr/>
                    <a:lstStyle/>
                    <a:p>
                      <a:endParaRPr lang="fr-BE" dirty="0"/>
                    </a:p>
                  </a:txBody>
                  <a:tcPr>
                    <a:solidFill>
                      <a:schemeClr val="accent3">
                        <a:lumMod val="60000"/>
                        <a:lumOff val="40000"/>
                      </a:schemeClr>
                    </a:solidFill>
                  </a:tcPr>
                </a:tc>
                <a:tc>
                  <a:txBody>
                    <a:bodyPr/>
                    <a:lstStyle/>
                    <a:p>
                      <a:endParaRPr lang="fr-BE" dirty="0"/>
                    </a:p>
                  </a:txBody>
                  <a:tcPr>
                    <a:solidFill>
                      <a:srgbClr val="92D050"/>
                    </a:solidFill>
                  </a:tcPr>
                </a:tc>
                <a:tc>
                  <a:txBody>
                    <a:bodyPr/>
                    <a:lstStyle/>
                    <a:p>
                      <a:endParaRPr lang="fr-BE" dirty="0"/>
                    </a:p>
                  </a:txBody>
                  <a:tcPr>
                    <a:solidFill>
                      <a:schemeClr val="accent5">
                        <a:lumMod val="60000"/>
                        <a:lumOff val="40000"/>
                      </a:schemeClr>
                    </a:solidFill>
                  </a:tcPr>
                </a:tc>
                <a:tc>
                  <a:txBody>
                    <a:bodyPr/>
                    <a:lstStyle/>
                    <a:p>
                      <a:endParaRPr lang="fr-BE" dirty="0"/>
                    </a:p>
                  </a:txBody>
                  <a:tcPr>
                    <a:solidFill>
                      <a:srgbClr val="FF9900"/>
                    </a:solidFill>
                  </a:tcPr>
                </a:tc>
                <a:extLst>
                  <a:ext uri="{0D108BD9-81ED-4DB2-BD59-A6C34878D82A}">
                    <a16:rowId xmlns:a16="http://schemas.microsoft.com/office/drawing/2014/main" val="530626265"/>
                  </a:ext>
                </a:extLst>
              </a:tr>
            </a:tbl>
          </a:graphicData>
        </a:graphic>
      </p:graphicFrame>
      <p:sp>
        <p:nvSpPr>
          <p:cNvPr id="7" name="TextBox 6"/>
          <p:cNvSpPr txBox="1"/>
          <p:nvPr/>
        </p:nvSpPr>
        <p:spPr>
          <a:xfrm>
            <a:off x="373745" y="2666080"/>
            <a:ext cx="7890302" cy="338554"/>
          </a:xfrm>
          <a:prstGeom prst="rect">
            <a:avLst/>
          </a:prstGeom>
          <a:noFill/>
        </p:spPr>
        <p:txBody>
          <a:bodyPr wrap="none" rtlCol="0">
            <a:spAutoFit/>
          </a:bodyPr>
          <a:lstStyle/>
          <a:p>
            <a:r>
              <a:rPr lang="en-GB" sz="1600" dirty="0"/>
              <a:t>1629               1640       1641       1642            1649                     1649                                         1960</a:t>
            </a:r>
            <a:endParaRPr lang="fr-BE" sz="1600" dirty="0"/>
          </a:p>
        </p:txBody>
      </p:sp>
      <p:sp>
        <p:nvSpPr>
          <p:cNvPr id="8" name="TextBox 7"/>
          <p:cNvSpPr txBox="1"/>
          <p:nvPr/>
        </p:nvSpPr>
        <p:spPr>
          <a:xfrm>
            <a:off x="132205" y="3667217"/>
            <a:ext cx="1394670" cy="3108543"/>
          </a:xfrm>
          <a:prstGeom prst="rect">
            <a:avLst/>
          </a:prstGeom>
          <a:noFill/>
          <a:ln>
            <a:solidFill>
              <a:schemeClr val="tx1"/>
            </a:solidFill>
          </a:ln>
        </p:spPr>
        <p:txBody>
          <a:bodyPr wrap="square" rtlCol="0">
            <a:spAutoFit/>
          </a:bodyPr>
          <a:lstStyle/>
          <a:p>
            <a:r>
              <a:rPr lang="de-DE" sz="1400" dirty="0"/>
              <a:t>Karl I. (Regierungszeit: 1625-1649 ) versteht sich als absolutistischer Herrscher von Gottes Gnaden &amp; regiert von 1629 – 1640 ohne ein Parlament einzuberufen („</a:t>
            </a:r>
            <a:r>
              <a:rPr lang="de-DE" sz="1400" dirty="0" err="1"/>
              <a:t>Elven</a:t>
            </a:r>
            <a:r>
              <a:rPr lang="de-DE" sz="1400" dirty="0"/>
              <a:t> </a:t>
            </a:r>
            <a:r>
              <a:rPr lang="de-DE" sz="1400" dirty="0" err="1"/>
              <a:t>Years</a:t>
            </a:r>
            <a:r>
              <a:rPr lang="de-DE" sz="1400" dirty="0"/>
              <a:t>‘ </a:t>
            </a:r>
            <a:r>
              <a:rPr lang="de-DE" sz="1400" dirty="0" err="1"/>
              <a:t>Tyranny</a:t>
            </a:r>
            <a:r>
              <a:rPr lang="de-DE" sz="1400" dirty="0"/>
              <a:t>“)</a:t>
            </a:r>
          </a:p>
        </p:txBody>
      </p:sp>
      <p:sp>
        <p:nvSpPr>
          <p:cNvPr id="9" name="TextBox 8"/>
          <p:cNvSpPr txBox="1"/>
          <p:nvPr/>
        </p:nvSpPr>
        <p:spPr>
          <a:xfrm>
            <a:off x="1655928" y="793506"/>
            <a:ext cx="1721229" cy="1384995"/>
          </a:xfrm>
          <a:prstGeom prst="rect">
            <a:avLst/>
          </a:prstGeom>
          <a:noFill/>
          <a:ln w="6350">
            <a:solidFill>
              <a:schemeClr val="tx1"/>
            </a:solidFill>
          </a:ln>
        </p:spPr>
        <p:txBody>
          <a:bodyPr wrap="square" rtlCol="0">
            <a:spAutoFit/>
          </a:bodyPr>
          <a:lstStyle/>
          <a:p>
            <a:r>
              <a:rPr lang="de-DE" sz="1400" dirty="0"/>
              <a:t>Karl I. verliert den Bischofskrieg, nachdem er in Schottland die anglikanische Kirche durchsetzen will</a:t>
            </a:r>
            <a:endParaRPr lang="fr-FR" sz="1400" dirty="0"/>
          </a:p>
        </p:txBody>
      </p:sp>
      <p:sp>
        <p:nvSpPr>
          <p:cNvPr id="10" name="TextBox 9"/>
          <p:cNvSpPr txBox="1"/>
          <p:nvPr/>
        </p:nvSpPr>
        <p:spPr>
          <a:xfrm>
            <a:off x="1717038" y="3671276"/>
            <a:ext cx="1421547" cy="1169551"/>
          </a:xfrm>
          <a:prstGeom prst="rect">
            <a:avLst/>
          </a:prstGeom>
          <a:noFill/>
          <a:ln w="3175">
            <a:solidFill>
              <a:schemeClr val="tx1"/>
            </a:solidFill>
          </a:ln>
        </p:spPr>
        <p:txBody>
          <a:bodyPr wrap="square" rtlCol="0">
            <a:spAutoFit/>
          </a:bodyPr>
          <a:lstStyle/>
          <a:p>
            <a:r>
              <a:rPr lang="de-DE" sz="1400" dirty="0"/>
              <a:t>Nach vergeblichem Versuch beruft Charles ein Parlament ein</a:t>
            </a:r>
            <a:endParaRPr lang="fr-BE" sz="1400" dirty="0"/>
          </a:p>
        </p:txBody>
      </p:sp>
      <p:sp>
        <p:nvSpPr>
          <p:cNvPr id="11" name="TextBox 10"/>
          <p:cNvSpPr txBox="1"/>
          <p:nvPr/>
        </p:nvSpPr>
        <p:spPr>
          <a:xfrm>
            <a:off x="2267647" y="4942699"/>
            <a:ext cx="2406770" cy="1815882"/>
          </a:xfrm>
          <a:prstGeom prst="rect">
            <a:avLst/>
          </a:prstGeom>
          <a:noFill/>
          <a:ln>
            <a:solidFill>
              <a:schemeClr val="tx1"/>
            </a:solidFill>
          </a:ln>
        </p:spPr>
        <p:txBody>
          <a:bodyPr wrap="square" rtlCol="0">
            <a:spAutoFit/>
          </a:bodyPr>
          <a:lstStyle/>
          <a:p>
            <a:r>
              <a:rPr lang="de-DE" sz="1400" dirty="0"/>
              <a:t>Ein gescheiterter Staatsstreich von Charles, bei dem er führende Mitglieder des Parlaments verhaften lassen will, löst Empörung in London &amp; England aus</a:t>
            </a:r>
          </a:p>
          <a:p>
            <a:r>
              <a:rPr lang="de-DE" sz="1400" dirty="0"/>
              <a:t>Die Bevölkerung spaltet sich in Royalisten &amp; Parlamentarier</a:t>
            </a:r>
          </a:p>
        </p:txBody>
      </p:sp>
      <p:sp>
        <p:nvSpPr>
          <p:cNvPr id="12" name="TextBox 11"/>
          <p:cNvSpPr txBox="1"/>
          <p:nvPr/>
        </p:nvSpPr>
        <p:spPr>
          <a:xfrm>
            <a:off x="3817451" y="669107"/>
            <a:ext cx="1815871" cy="1815882"/>
          </a:xfrm>
          <a:prstGeom prst="rect">
            <a:avLst/>
          </a:prstGeom>
          <a:noFill/>
          <a:ln>
            <a:solidFill>
              <a:schemeClr val="tx1"/>
            </a:solidFill>
          </a:ln>
        </p:spPr>
        <p:txBody>
          <a:bodyPr wrap="square" rtlCol="0">
            <a:spAutoFit/>
          </a:bodyPr>
          <a:lstStyle/>
          <a:p>
            <a:r>
              <a:rPr lang="de-DE" sz="1400" dirty="0"/>
              <a:t>Oliver Cromwell steigt im Bürgerkrieg des Parlaments gegen König Karl I. erst zum Organisator, dann zum entscheidenden Feldherrn des Parlamentsheeres auf</a:t>
            </a:r>
            <a:endParaRPr lang="fr-FR" sz="1400" dirty="0"/>
          </a:p>
        </p:txBody>
      </p:sp>
      <p:sp>
        <p:nvSpPr>
          <p:cNvPr id="13" name="TextBox 12"/>
          <p:cNvSpPr txBox="1"/>
          <p:nvPr/>
        </p:nvSpPr>
        <p:spPr>
          <a:xfrm>
            <a:off x="4729426" y="3667354"/>
            <a:ext cx="1958195" cy="954107"/>
          </a:xfrm>
          <a:prstGeom prst="rect">
            <a:avLst/>
          </a:prstGeom>
          <a:noFill/>
          <a:ln>
            <a:solidFill>
              <a:schemeClr val="tx1"/>
            </a:solidFill>
          </a:ln>
        </p:spPr>
        <p:txBody>
          <a:bodyPr wrap="square" rtlCol="0">
            <a:spAutoFit/>
          </a:bodyPr>
          <a:lstStyle/>
          <a:p>
            <a:r>
              <a:rPr lang="de-DE" sz="1400" dirty="0"/>
              <a:t>König Karl I. wird zum Tode verurteilt und Cromwell ruft die Republik aus</a:t>
            </a:r>
            <a:endParaRPr lang="fr-FR" sz="1400" dirty="0"/>
          </a:p>
        </p:txBody>
      </p:sp>
      <p:sp>
        <p:nvSpPr>
          <p:cNvPr id="14" name="TextBox 13"/>
          <p:cNvSpPr txBox="1"/>
          <p:nvPr/>
        </p:nvSpPr>
        <p:spPr>
          <a:xfrm>
            <a:off x="7139353" y="3673234"/>
            <a:ext cx="1711347" cy="2246769"/>
          </a:xfrm>
          <a:prstGeom prst="rect">
            <a:avLst/>
          </a:prstGeom>
          <a:noFill/>
          <a:ln>
            <a:solidFill>
              <a:schemeClr val="tx1"/>
            </a:solidFill>
          </a:ln>
        </p:spPr>
        <p:txBody>
          <a:bodyPr wrap="square" rtlCol="0">
            <a:spAutoFit/>
          </a:bodyPr>
          <a:lstStyle/>
          <a:p>
            <a:pPr algn="just"/>
            <a:r>
              <a:rPr lang="de-DE" sz="1400" dirty="0"/>
              <a:t>Als er 1658 starb, wurde demnach die Rückkehr zur Monarchie von mehreren Seiten angestrebt. Es wird ein Parlament gewählt und Karl II. wird zum König ernannt.</a:t>
            </a:r>
            <a:endParaRPr lang="fr-FR" sz="1400" dirty="0"/>
          </a:p>
        </p:txBody>
      </p:sp>
      <p:sp>
        <p:nvSpPr>
          <p:cNvPr id="20" name="Flowchart: Connector 19"/>
          <p:cNvSpPr/>
          <p:nvPr/>
        </p:nvSpPr>
        <p:spPr>
          <a:xfrm>
            <a:off x="1921191" y="3022006"/>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lowchart: Connector 20"/>
          <p:cNvSpPr/>
          <p:nvPr/>
        </p:nvSpPr>
        <p:spPr>
          <a:xfrm>
            <a:off x="600808" y="300463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lowchart: Connector 21"/>
          <p:cNvSpPr/>
          <p:nvPr/>
        </p:nvSpPr>
        <p:spPr>
          <a:xfrm>
            <a:off x="2456254" y="3022006"/>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Connector 22"/>
          <p:cNvSpPr/>
          <p:nvPr/>
        </p:nvSpPr>
        <p:spPr>
          <a:xfrm>
            <a:off x="3208222" y="302165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lowchart: Connector 24"/>
          <p:cNvSpPr/>
          <p:nvPr/>
        </p:nvSpPr>
        <p:spPr>
          <a:xfrm>
            <a:off x="7885122" y="300463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lowchart: Connector 25"/>
          <p:cNvSpPr/>
          <p:nvPr/>
        </p:nvSpPr>
        <p:spPr>
          <a:xfrm>
            <a:off x="5576172" y="3018258"/>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Flowchart: Connector 26"/>
          <p:cNvSpPr/>
          <p:nvPr/>
        </p:nvSpPr>
        <p:spPr>
          <a:xfrm>
            <a:off x="4395551" y="3018258"/>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8" name="Elbow Connector 27"/>
          <p:cNvCxnSpPr>
            <a:stCxn id="20" idx="7"/>
            <a:endCxn id="9" idx="2"/>
          </p:cNvCxnSpPr>
          <p:nvPr/>
        </p:nvCxnSpPr>
        <p:spPr>
          <a:xfrm rot="5400000" flipH="1" flipV="1">
            <a:off x="1838479" y="2358774"/>
            <a:ext cx="858336" cy="4977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9" name="Elbow Connector 28"/>
          <p:cNvCxnSpPr>
            <a:stCxn id="22" idx="4"/>
            <a:endCxn id="10" idx="0"/>
          </p:cNvCxnSpPr>
          <p:nvPr/>
        </p:nvCxnSpPr>
        <p:spPr>
          <a:xfrm rot="5400000">
            <a:off x="2196610" y="3354482"/>
            <a:ext cx="547996" cy="85592"/>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endCxn id="8" idx="0"/>
          </p:cNvCxnSpPr>
          <p:nvPr/>
        </p:nvCxnSpPr>
        <p:spPr>
          <a:xfrm rot="16200000" flipH="1">
            <a:off x="463094" y="3300771"/>
            <a:ext cx="561310" cy="171582"/>
          </a:xfrm>
          <a:prstGeom prst="bentConnector3">
            <a:avLst/>
          </a:prstGeom>
        </p:spPr>
        <p:style>
          <a:lnRef idx="1">
            <a:schemeClr val="dk1"/>
          </a:lnRef>
          <a:fillRef idx="0">
            <a:schemeClr val="dk1"/>
          </a:fillRef>
          <a:effectRef idx="0">
            <a:schemeClr val="dk1"/>
          </a:effectRef>
          <a:fontRef idx="minor">
            <a:schemeClr val="tx1"/>
          </a:fontRef>
        </p:style>
      </p:cxnSp>
      <p:cxnSp>
        <p:nvCxnSpPr>
          <p:cNvPr id="31" name="Elbow Connector 30"/>
          <p:cNvCxnSpPr>
            <a:stCxn id="23" idx="4"/>
            <a:endCxn id="11" idx="0"/>
          </p:cNvCxnSpPr>
          <p:nvPr/>
        </p:nvCxnSpPr>
        <p:spPr>
          <a:xfrm rot="16200000" flipH="1">
            <a:off x="2458315" y="3929982"/>
            <a:ext cx="1819774" cy="20566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3" name="Elbow Connector 32"/>
          <p:cNvCxnSpPr>
            <a:endCxn id="12" idx="2"/>
          </p:cNvCxnSpPr>
          <p:nvPr/>
        </p:nvCxnSpPr>
        <p:spPr>
          <a:xfrm rot="5400000" flipH="1" flipV="1">
            <a:off x="4379276" y="2611526"/>
            <a:ext cx="472647" cy="21957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4" name="Elbow Connector 33"/>
          <p:cNvCxnSpPr>
            <a:stCxn id="26" idx="4"/>
            <a:endCxn id="13" idx="0"/>
          </p:cNvCxnSpPr>
          <p:nvPr/>
        </p:nvCxnSpPr>
        <p:spPr>
          <a:xfrm rot="16200000" flipH="1">
            <a:off x="5397012" y="3355842"/>
            <a:ext cx="547822" cy="75202"/>
          </a:xfrm>
          <a:prstGeom prst="bentConnector3">
            <a:avLst/>
          </a:prstGeom>
        </p:spPr>
        <p:style>
          <a:lnRef idx="1">
            <a:schemeClr val="dk1"/>
          </a:lnRef>
          <a:fillRef idx="0">
            <a:schemeClr val="dk1"/>
          </a:fillRef>
          <a:effectRef idx="0">
            <a:schemeClr val="dk1"/>
          </a:effectRef>
          <a:fontRef idx="minor">
            <a:schemeClr val="tx1"/>
          </a:fontRef>
        </p:style>
      </p:cxnSp>
      <p:cxnSp>
        <p:nvCxnSpPr>
          <p:cNvPr id="35" name="Elbow Connector 34"/>
          <p:cNvCxnSpPr>
            <a:stCxn id="25" idx="4"/>
            <a:endCxn id="14" idx="0"/>
          </p:cNvCxnSpPr>
          <p:nvPr/>
        </p:nvCxnSpPr>
        <p:spPr>
          <a:xfrm rot="16200000" flipH="1">
            <a:off x="7684986" y="3363193"/>
            <a:ext cx="567326" cy="52755"/>
          </a:xfrm>
          <a:prstGeom prst="bentConnector3">
            <a:avLst/>
          </a:prstGeom>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11051" t="7884" b="36246"/>
          <a:stretch/>
        </p:blipFill>
        <p:spPr>
          <a:xfrm>
            <a:off x="378815" y="793506"/>
            <a:ext cx="1286571" cy="1384995"/>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3322" y="669106"/>
            <a:ext cx="1528352" cy="1823357"/>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359" y="4840827"/>
            <a:ext cx="1330262" cy="1699108"/>
          </a:xfrm>
          <a:prstGeom prst="rect">
            <a:avLst/>
          </a:prstGeom>
        </p:spPr>
      </p:pic>
      <p:cxnSp>
        <p:nvCxnSpPr>
          <p:cNvPr id="50" name="Straight Connector 49"/>
          <p:cNvCxnSpPr>
            <a:stCxn id="45" idx="3"/>
          </p:cNvCxnSpPr>
          <p:nvPr/>
        </p:nvCxnSpPr>
        <p:spPr>
          <a:xfrm>
            <a:off x="6687621" y="5690381"/>
            <a:ext cx="451732" cy="0"/>
          </a:xfrm>
          <a:prstGeom prst="line">
            <a:avLst/>
          </a:prstGeom>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7208456" y="1111808"/>
            <a:ext cx="176908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DE" sz="1400" dirty="0"/>
              <a:t>Der Krieg fordert einen massiven Bevölkerungsverlust:</a:t>
            </a:r>
          </a:p>
          <a:p>
            <a:r>
              <a:rPr lang="de-DE" sz="1400" dirty="0"/>
              <a:t>England: ca.   4 %</a:t>
            </a:r>
          </a:p>
          <a:p>
            <a:r>
              <a:rPr lang="de-DE" sz="1400" dirty="0"/>
              <a:t>Schottland: ca.   6 %</a:t>
            </a:r>
          </a:p>
          <a:p>
            <a:r>
              <a:rPr lang="de-DE" sz="1400" dirty="0"/>
              <a:t>Irland: ca. 40 %</a:t>
            </a:r>
          </a:p>
        </p:txBody>
      </p:sp>
    </p:spTree>
    <p:extLst>
      <p:ext uri="{BB962C8B-B14F-4D97-AF65-F5344CB8AC3E}">
        <p14:creationId xmlns:p14="http://schemas.microsoft.com/office/powerpoint/2010/main" val="10663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8247707" cy="461665"/>
          </a:xfrm>
          <a:prstGeom prst="rect">
            <a:avLst/>
          </a:prstGeom>
          <a:noFill/>
        </p:spPr>
        <p:txBody>
          <a:bodyPr wrap="none" rtlCol="0">
            <a:spAutoFit/>
          </a:bodyPr>
          <a:lstStyle/>
          <a:p>
            <a:r>
              <a:rPr lang="fr-BE" sz="2400" b="1" u="sng" dirty="0"/>
              <a:t>4.3. les anciens: La liberté au sens de la souveraineté du peuple</a:t>
            </a:r>
          </a:p>
        </p:txBody>
      </p:sp>
      <p:sp>
        <p:nvSpPr>
          <p:cNvPr id="12" name="TextBox 11"/>
          <p:cNvSpPr txBox="1"/>
          <p:nvPr/>
        </p:nvSpPr>
        <p:spPr>
          <a:xfrm>
            <a:off x="374073" y="915264"/>
            <a:ext cx="8420792" cy="923330"/>
          </a:xfrm>
          <a:prstGeom prst="rect">
            <a:avLst/>
          </a:prstGeom>
          <a:solidFill>
            <a:schemeClr val="bg1">
              <a:lumMod val="75000"/>
            </a:schemeClr>
          </a:solidFill>
        </p:spPr>
        <p:txBody>
          <a:bodyPr wrap="square" rtlCol="0">
            <a:spAutoFit/>
          </a:bodyPr>
          <a:lstStyle/>
          <a:p>
            <a:pPr algn="just"/>
            <a:r>
              <a:rPr lang="fr-BE" dirty="0"/>
              <a:t>[…] comme soumis au corps collectif, </a:t>
            </a:r>
            <a:r>
              <a:rPr lang="fr-BE" b="1" u="sng" dirty="0"/>
              <a:t>il peut à son tour être privé de son état, dépouillé de ses dignités, banni, mis à mort, par la volonté discrétionnaire de l’ensemble</a:t>
            </a:r>
            <a:r>
              <a:rPr lang="fr-BE" dirty="0"/>
              <a:t> dont il fait partie […]</a:t>
            </a:r>
          </a:p>
        </p:txBody>
      </p:sp>
      <p:sp>
        <p:nvSpPr>
          <p:cNvPr id="13" name="TextBox 12"/>
          <p:cNvSpPr txBox="1"/>
          <p:nvPr/>
        </p:nvSpPr>
        <p:spPr>
          <a:xfrm>
            <a:off x="374073" y="1988058"/>
            <a:ext cx="8420792" cy="464871"/>
          </a:xfrm>
          <a:prstGeom prst="rect">
            <a:avLst/>
          </a:prstGeom>
          <a:noFill/>
        </p:spPr>
        <p:txBody>
          <a:bodyPr wrap="square" rtlCol="0">
            <a:spAutoFit/>
          </a:bodyPr>
          <a:lstStyle/>
          <a:p>
            <a:pPr lvl="0">
              <a:lnSpc>
                <a:spcPct val="150000"/>
              </a:lnSpc>
            </a:pPr>
            <a:r>
              <a:rPr lang="fr-BE" b="1" dirty="0"/>
              <a:t>Les limites de la souveraineté des anciens </a:t>
            </a:r>
            <a:r>
              <a:rPr lang="fr-BE" b="1" dirty="0">
                <a:sym typeface="Wingdings" panose="05000000000000000000" pitchFamily="2" charset="2"/>
              </a:rPr>
              <a:t>:</a:t>
            </a:r>
          </a:p>
        </p:txBody>
      </p:sp>
      <p:sp>
        <p:nvSpPr>
          <p:cNvPr id="3" name="TextBox 2"/>
          <p:cNvSpPr txBox="1"/>
          <p:nvPr/>
        </p:nvSpPr>
        <p:spPr>
          <a:xfrm>
            <a:off x="374073" y="5956325"/>
            <a:ext cx="8420792" cy="646331"/>
          </a:xfrm>
          <a:prstGeom prst="rect">
            <a:avLst/>
          </a:prstGeom>
          <a:noFill/>
        </p:spPr>
        <p:txBody>
          <a:bodyPr wrap="square" rtlCol="0">
            <a:spAutoFit/>
          </a:bodyPr>
          <a:lstStyle/>
          <a:p>
            <a:pPr lvl="0"/>
            <a:r>
              <a:rPr lang="fr-BE" dirty="0">
                <a:sym typeface="Wingdings" panose="05000000000000000000" pitchFamily="2" charset="2"/>
              </a:rPr>
              <a:t> </a:t>
            </a:r>
            <a:r>
              <a:rPr lang="fr-BE" dirty="0"/>
              <a:t>Constant pense que la </a:t>
            </a:r>
            <a:r>
              <a:rPr lang="fr-BE" b="1" dirty="0"/>
              <a:t>protection de l’individu </a:t>
            </a:r>
            <a:r>
              <a:rPr lang="fr-BE" dirty="0"/>
              <a:t>est une invention qui </a:t>
            </a:r>
            <a:r>
              <a:rPr lang="fr-BE" b="1" dirty="0"/>
              <a:t>n’apparaît que dans les temps modernes</a:t>
            </a:r>
            <a:r>
              <a:rPr lang="fr-BE" dirty="0"/>
              <a:t>. </a:t>
            </a:r>
          </a:p>
        </p:txBody>
      </p:sp>
      <p:sp>
        <p:nvSpPr>
          <p:cNvPr id="7" name="TextBox 6"/>
          <p:cNvSpPr txBox="1"/>
          <p:nvPr/>
        </p:nvSpPr>
        <p:spPr>
          <a:xfrm>
            <a:off x="623455" y="3019456"/>
            <a:ext cx="7305502" cy="646331"/>
          </a:xfrm>
          <a:prstGeom prst="rect">
            <a:avLst/>
          </a:prstGeom>
          <a:noFill/>
        </p:spPr>
        <p:txBody>
          <a:bodyPr wrap="square" rtlCol="0">
            <a:spAutoFit/>
          </a:bodyPr>
          <a:lstStyle/>
          <a:p>
            <a:pPr marL="285750" lvl="0" indent="-285750">
              <a:buFont typeface="Wingdings" panose="05000000000000000000" pitchFamily="2" charset="2"/>
              <a:buChar char="Ø"/>
            </a:pPr>
            <a:r>
              <a:rPr lang="fr-BE" b="1" dirty="0"/>
              <a:t>L’homme de l’Antiquité n’est protégé par aucune loi contre les décisions arbitraires du corps collectif</a:t>
            </a:r>
            <a:endParaRPr lang="fr-BE" dirty="0">
              <a:sym typeface="Wingdings" panose="05000000000000000000" pitchFamily="2" charset="2"/>
            </a:endParaRPr>
          </a:p>
        </p:txBody>
      </p:sp>
      <p:sp>
        <p:nvSpPr>
          <p:cNvPr id="2" name="TextBox 1"/>
          <p:cNvSpPr txBox="1"/>
          <p:nvPr/>
        </p:nvSpPr>
        <p:spPr>
          <a:xfrm>
            <a:off x="623455" y="2483379"/>
            <a:ext cx="5648149" cy="369332"/>
          </a:xfrm>
          <a:prstGeom prst="rect">
            <a:avLst/>
          </a:prstGeom>
          <a:noFill/>
        </p:spPr>
        <p:txBody>
          <a:bodyPr wrap="none" rtlCol="0">
            <a:spAutoFit/>
          </a:bodyPr>
          <a:lstStyle/>
          <a:p>
            <a:pPr marL="285750" indent="-285750">
              <a:buFont typeface="Wingdings" panose="05000000000000000000" pitchFamily="2" charset="2"/>
              <a:buChar char="Ø"/>
            </a:pPr>
            <a:r>
              <a:rPr lang="fr-BE" b="1" dirty="0"/>
              <a:t>L’homme de l’Antiquité ne dispose d’aucune vie privée</a:t>
            </a:r>
            <a:endParaRPr lang="fr-BE" dirty="0"/>
          </a:p>
        </p:txBody>
      </p:sp>
      <p:graphicFrame>
        <p:nvGraphicFramePr>
          <p:cNvPr id="5" name="Diagram 4"/>
          <p:cNvGraphicFramePr/>
          <p:nvPr/>
        </p:nvGraphicFramePr>
        <p:xfrm>
          <a:off x="374073" y="3419238"/>
          <a:ext cx="8420791" cy="2537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4774705" cy="461665"/>
          </a:xfrm>
          <a:prstGeom prst="rect">
            <a:avLst/>
          </a:prstGeom>
          <a:noFill/>
        </p:spPr>
        <p:txBody>
          <a:bodyPr wrap="none" rtlCol="0">
            <a:spAutoFit/>
          </a:bodyPr>
          <a:lstStyle/>
          <a:p>
            <a:r>
              <a:rPr lang="fr-BE" sz="2400" b="1" u="sng" dirty="0"/>
              <a:t>5. Deux dangers menacent la liberté</a:t>
            </a:r>
          </a:p>
        </p:txBody>
      </p:sp>
      <p:sp>
        <p:nvSpPr>
          <p:cNvPr id="12" name="TextBox 11"/>
          <p:cNvSpPr txBox="1"/>
          <p:nvPr/>
        </p:nvSpPr>
        <p:spPr>
          <a:xfrm>
            <a:off x="374073" y="915264"/>
            <a:ext cx="8420792" cy="923330"/>
          </a:xfrm>
          <a:prstGeom prst="rect">
            <a:avLst/>
          </a:prstGeom>
          <a:solidFill>
            <a:schemeClr val="bg1">
              <a:lumMod val="75000"/>
            </a:schemeClr>
          </a:solidFill>
        </p:spPr>
        <p:txBody>
          <a:bodyPr wrap="square" rtlCol="0">
            <a:spAutoFit/>
          </a:bodyPr>
          <a:lstStyle/>
          <a:p>
            <a:pPr algn="just"/>
            <a:r>
              <a:rPr lang="fr-BE" dirty="0"/>
              <a:t>[…] comme soumis au corps collectif, </a:t>
            </a:r>
            <a:r>
              <a:rPr lang="fr-BE" b="1" u="sng" dirty="0"/>
              <a:t>il peut à son tour être privé de son état, dépouillé de ses dignités, banni, mis à mort, par la volonté discrétionnaire de l’ensemble</a:t>
            </a:r>
            <a:r>
              <a:rPr lang="fr-BE" dirty="0"/>
              <a:t> dont il fait partie […]</a:t>
            </a:r>
          </a:p>
        </p:txBody>
      </p:sp>
      <p:sp>
        <p:nvSpPr>
          <p:cNvPr id="13" name="TextBox 12"/>
          <p:cNvSpPr txBox="1"/>
          <p:nvPr/>
        </p:nvSpPr>
        <p:spPr>
          <a:xfrm>
            <a:off x="374073" y="1988058"/>
            <a:ext cx="8420792" cy="507831"/>
          </a:xfrm>
          <a:prstGeom prst="rect">
            <a:avLst/>
          </a:prstGeom>
          <a:noFill/>
        </p:spPr>
        <p:txBody>
          <a:bodyPr wrap="square" rtlCol="0">
            <a:spAutoFit/>
          </a:bodyPr>
          <a:lstStyle/>
          <a:p>
            <a:pPr lvl="0">
              <a:lnSpc>
                <a:spcPct val="150000"/>
              </a:lnSpc>
            </a:pPr>
            <a:r>
              <a:rPr lang="fr-BE" b="1" dirty="0"/>
              <a:t>Les dangers de la démocratie ancienne </a:t>
            </a:r>
            <a:r>
              <a:rPr lang="fr-BE" b="1" dirty="0">
                <a:sym typeface="Wingdings" panose="05000000000000000000" pitchFamily="2" charset="2"/>
              </a:rPr>
              <a:t>:</a:t>
            </a:r>
          </a:p>
        </p:txBody>
      </p:sp>
      <p:sp>
        <p:nvSpPr>
          <p:cNvPr id="3" name="TextBox 2"/>
          <p:cNvSpPr txBox="1"/>
          <p:nvPr/>
        </p:nvSpPr>
        <p:spPr>
          <a:xfrm>
            <a:off x="374074" y="3594682"/>
            <a:ext cx="8420792" cy="369332"/>
          </a:xfrm>
          <a:prstGeom prst="rect">
            <a:avLst/>
          </a:prstGeom>
          <a:noFill/>
        </p:spPr>
        <p:txBody>
          <a:bodyPr wrap="square" rtlCol="0">
            <a:spAutoFit/>
          </a:bodyPr>
          <a:lstStyle/>
          <a:p>
            <a:pPr lvl="0"/>
            <a:r>
              <a:rPr lang="fr-BE" dirty="0">
                <a:sym typeface="Wingdings" panose="05000000000000000000" pitchFamily="2" charset="2"/>
              </a:rPr>
              <a:t> </a:t>
            </a:r>
            <a:r>
              <a:rPr lang="fr-BE" dirty="0"/>
              <a:t>Tendance à renoncer trop vite aux droits et libertés individuelles</a:t>
            </a:r>
          </a:p>
        </p:txBody>
      </p:sp>
      <p:sp>
        <p:nvSpPr>
          <p:cNvPr id="7" name="TextBox 6"/>
          <p:cNvSpPr txBox="1"/>
          <p:nvPr/>
        </p:nvSpPr>
        <p:spPr>
          <a:xfrm>
            <a:off x="831273" y="3019456"/>
            <a:ext cx="8088283" cy="369332"/>
          </a:xfrm>
          <a:prstGeom prst="rect">
            <a:avLst/>
          </a:prstGeom>
          <a:noFill/>
        </p:spPr>
        <p:txBody>
          <a:bodyPr wrap="square" rtlCol="0">
            <a:spAutoFit/>
          </a:bodyPr>
          <a:lstStyle/>
          <a:p>
            <a:pPr marL="285750" lvl="0" indent="-285750">
              <a:buFont typeface="Wingdings" panose="05000000000000000000" pitchFamily="2" charset="2"/>
              <a:buChar char="Ø"/>
            </a:pPr>
            <a:r>
              <a:rPr lang="fr-BE" b="1" dirty="0"/>
              <a:t>Il s’intéresse uniquement aux affaires publiques</a:t>
            </a:r>
            <a:endParaRPr lang="fr-BE" dirty="0">
              <a:sym typeface="Wingdings" panose="05000000000000000000" pitchFamily="2" charset="2"/>
            </a:endParaRPr>
          </a:p>
        </p:txBody>
      </p:sp>
      <p:sp>
        <p:nvSpPr>
          <p:cNvPr id="2" name="TextBox 1"/>
          <p:cNvSpPr txBox="1"/>
          <p:nvPr/>
        </p:nvSpPr>
        <p:spPr>
          <a:xfrm>
            <a:off x="831273" y="2483379"/>
            <a:ext cx="7156349" cy="369332"/>
          </a:xfrm>
          <a:prstGeom prst="rect">
            <a:avLst/>
          </a:prstGeom>
          <a:noFill/>
        </p:spPr>
        <p:txBody>
          <a:bodyPr wrap="square" rtlCol="0">
            <a:spAutoFit/>
          </a:bodyPr>
          <a:lstStyle/>
          <a:p>
            <a:pPr marL="285750" indent="-285750">
              <a:buFont typeface="Wingdings" panose="05000000000000000000" pitchFamily="2" charset="2"/>
              <a:buChar char="Ø"/>
            </a:pPr>
            <a:r>
              <a:rPr lang="fr-BE" b="1" dirty="0"/>
              <a:t>Le citoyen privilégie la sphère publique</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73" y="4130759"/>
            <a:ext cx="3578809" cy="2352321"/>
          </a:xfrm>
          <a:prstGeom prst="rect">
            <a:avLst/>
          </a:prstGeom>
        </p:spPr>
      </p:pic>
      <p:sp>
        <p:nvSpPr>
          <p:cNvPr id="8" name="TextBox 7"/>
          <p:cNvSpPr txBox="1"/>
          <p:nvPr/>
        </p:nvSpPr>
        <p:spPr>
          <a:xfrm>
            <a:off x="4031673" y="4258652"/>
            <a:ext cx="4990888" cy="2308324"/>
          </a:xfrm>
          <a:prstGeom prst="rect">
            <a:avLst/>
          </a:prstGeom>
          <a:noFill/>
        </p:spPr>
        <p:txBody>
          <a:bodyPr wrap="square" rtlCol="0">
            <a:spAutoFit/>
          </a:bodyPr>
          <a:lstStyle/>
          <a:p>
            <a:pPr algn="just"/>
            <a:r>
              <a:rPr lang="fr-BE" sz="1600" dirty="0">
                <a:sym typeface="Wingdings" panose="05000000000000000000" pitchFamily="2" charset="2"/>
              </a:rPr>
              <a:t> </a:t>
            </a:r>
            <a:r>
              <a:rPr lang="fr-BE" sz="1600" b="1" dirty="0"/>
              <a:t>Jacques-Louis David : </a:t>
            </a:r>
            <a:r>
              <a:rPr lang="fr-BE" sz="1600" dirty="0"/>
              <a:t>«la mort de Socrate», 1787 - Socrate, condamné par les Athéniens à boire la ciguë (plante vénéneuse) alors que ses amis lui conseillent de s'enfuir. </a:t>
            </a:r>
          </a:p>
          <a:p>
            <a:pPr algn="just"/>
            <a:endParaRPr lang="fr-BE" sz="1600" dirty="0"/>
          </a:p>
          <a:p>
            <a:pPr algn="just"/>
            <a:r>
              <a:rPr lang="fr-BE" sz="1600" dirty="0"/>
              <a:t>En février 399, les citoyens grecs </a:t>
            </a:r>
            <a:r>
              <a:rPr lang="fr-BE" sz="1600" dirty="0" err="1"/>
              <a:t>Mélétos</a:t>
            </a:r>
            <a:r>
              <a:rPr lang="fr-BE" sz="1600" dirty="0"/>
              <a:t>, </a:t>
            </a:r>
            <a:r>
              <a:rPr lang="fr-BE" sz="1600" dirty="0" err="1"/>
              <a:t>Lycon</a:t>
            </a:r>
            <a:r>
              <a:rPr lang="fr-BE" sz="1600" dirty="0"/>
              <a:t> et </a:t>
            </a:r>
            <a:r>
              <a:rPr lang="fr-BE" sz="1600" dirty="0" err="1"/>
              <a:t>Anythos</a:t>
            </a:r>
            <a:r>
              <a:rPr lang="fr-BE" sz="1600" dirty="0"/>
              <a:t> déposent une plainte contre Socrate. Ils accusent Socrate de ne pas croire aux dieux et de vouloir corrompre la jeunesse. </a:t>
            </a:r>
          </a:p>
        </p:txBody>
      </p:sp>
    </p:spTree>
    <p:extLst>
      <p:ext uri="{BB962C8B-B14F-4D97-AF65-F5344CB8AC3E}">
        <p14:creationId xmlns:p14="http://schemas.microsoft.com/office/powerpoint/2010/main" val="18145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4774705" cy="461665"/>
          </a:xfrm>
          <a:prstGeom prst="rect">
            <a:avLst/>
          </a:prstGeom>
          <a:noFill/>
        </p:spPr>
        <p:txBody>
          <a:bodyPr wrap="none" rtlCol="0">
            <a:spAutoFit/>
          </a:bodyPr>
          <a:lstStyle/>
          <a:p>
            <a:r>
              <a:rPr lang="fr-BE" sz="2400" b="1" u="sng" dirty="0"/>
              <a:t>5. Deux dangers menacent la liberté</a:t>
            </a:r>
          </a:p>
        </p:txBody>
      </p:sp>
      <p:sp>
        <p:nvSpPr>
          <p:cNvPr id="12" name="TextBox 11"/>
          <p:cNvSpPr txBox="1"/>
          <p:nvPr/>
        </p:nvSpPr>
        <p:spPr>
          <a:xfrm>
            <a:off x="374073" y="915264"/>
            <a:ext cx="8420792" cy="923330"/>
          </a:xfrm>
          <a:prstGeom prst="rect">
            <a:avLst/>
          </a:prstGeom>
          <a:solidFill>
            <a:schemeClr val="bg1">
              <a:lumMod val="75000"/>
            </a:schemeClr>
          </a:solidFill>
        </p:spPr>
        <p:txBody>
          <a:bodyPr wrap="square" rtlCol="0">
            <a:spAutoFit/>
          </a:bodyPr>
          <a:lstStyle/>
          <a:p>
            <a:pPr algn="just"/>
            <a:r>
              <a:rPr lang="fr-BE" dirty="0"/>
              <a:t>[…] </a:t>
            </a:r>
            <a:r>
              <a:rPr lang="fr-BE" i="1" dirty="0"/>
              <a:t>Le danger de la liberté moderne, c’est qu’absorbés dans la jouissance de notre indépendance privée, et dans </a:t>
            </a:r>
            <a:r>
              <a:rPr lang="fr-BE" b="1" i="1" u="sng" dirty="0"/>
              <a:t>la poursuite de nos intérêts particuliers</a:t>
            </a:r>
            <a:r>
              <a:rPr lang="fr-BE" i="1" dirty="0"/>
              <a:t>, nous ne </a:t>
            </a:r>
            <a:r>
              <a:rPr lang="fr-BE" b="1" i="1" u="sng" dirty="0"/>
              <a:t>renoncions trop facilement à notre droit de partage dans le pouvoir public</a:t>
            </a:r>
            <a:r>
              <a:rPr lang="fr-BE" b="1" u="sng" dirty="0"/>
              <a:t> </a:t>
            </a:r>
            <a:r>
              <a:rPr lang="fr-BE" dirty="0"/>
              <a:t>[…]</a:t>
            </a:r>
          </a:p>
        </p:txBody>
      </p:sp>
      <p:sp>
        <p:nvSpPr>
          <p:cNvPr id="13" name="TextBox 12"/>
          <p:cNvSpPr txBox="1"/>
          <p:nvPr/>
        </p:nvSpPr>
        <p:spPr>
          <a:xfrm>
            <a:off x="4630189" y="1988058"/>
            <a:ext cx="4164676" cy="507831"/>
          </a:xfrm>
          <a:prstGeom prst="rect">
            <a:avLst/>
          </a:prstGeom>
          <a:noFill/>
        </p:spPr>
        <p:txBody>
          <a:bodyPr wrap="square" rtlCol="0">
            <a:spAutoFit/>
          </a:bodyPr>
          <a:lstStyle/>
          <a:p>
            <a:pPr lvl="0">
              <a:lnSpc>
                <a:spcPct val="150000"/>
              </a:lnSpc>
            </a:pPr>
            <a:r>
              <a:rPr lang="fr-BE" b="1" dirty="0"/>
              <a:t>Les dangers de la démocratie moderne </a:t>
            </a:r>
            <a:r>
              <a:rPr lang="fr-BE" b="1" dirty="0">
                <a:sym typeface="Wingdings" panose="05000000000000000000" pitchFamily="2" charset="2"/>
              </a:rPr>
              <a:t>:</a:t>
            </a:r>
          </a:p>
        </p:txBody>
      </p:sp>
      <p:sp>
        <p:nvSpPr>
          <p:cNvPr id="7" name="TextBox 6"/>
          <p:cNvSpPr txBox="1"/>
          <p:nvPr/>
        </p:nvSpPr>
        <p:spPr>
          <a:xfrm>
            <a:off x="4630189" y="4097828"/>
            <a:ext cx="4164676" cy="923330"/>
          </a:xfrm>
          <a:prstGeom prst="rect">
            <a:avLst/>
          </a:prstGeom>
          <a:noFill/>
        </p:spPr>
        <p:txBody>
          <a:bodyPr wrap="square" rtlCol="0">
            <a:spAutoFit/>
          </a:bodyPr>
          <a:lstStyle/>
          <a:p>
            <a:pPr marL="285750" lvl="0" indent="-285750">
              <a:buFont typeface="Wingdings" panose="05000000000000000000" pitchFamily="2" charset="2"/>
              <a:buChar char="Ø"/>
            </a:pPr>
            <a:r>
              <a:rPr lang="fr-BE" b="1" dirty="0"/>
              <a:t>Dépolitisation (</a:t>
            </a:r>
            <a:r>
              <a:rPr lang="fr-BE" b="1" dirty="0" err="1"/>
              <a:t>Politikverdrossenheit</a:t>
            </a:r>
            <a:r>
              <a:rPr lang="fr-BE" b="1" dirty="0"/>
              <a:t>) : </a:t>
            </a:r>
            <a:r>
              <a:rPr lang="fr-BE" dirty="0"/>
              <a:t>L’individu risque de se désintéresser totalement de la vie publique</a:t>
            </a:r>
            <a:endParaRPr lang="fr-BE" dirty="0">
              <a:sym typeface="Wingdings" panose="05000000000000000000" pitchFamily="2" charset="2"/>
            </a:endParaRPr>
          </a:p>
        </p:txBody>
      </p:sp>
      <p:sp>
        <p:nvSpPr>
          <p:cNvPr id="2" name="TextBox 1"/>
          <p:cNvSpPr txBox="1"/>
          <p:nvPr/>
        </p:nvSpPr>
        <p:spPr>
          <a:xfrm>
            <a:off x="4630189" y="2739557"/>
            <a:ext cx="4164676" cy="1200329"/>
          </a:xfrm>
          <a:prstGeom prst="rect">
            <a:avLst/>
          </a:prstGeom>
          <a:noFill/>
        </p:spPr>
        <p:txBody>
          <a:bodyPr wrap="square" rtlCol="0">
            <a:spAutoFit/>
          </a:bodyPr>
          <a:lstStyle/>
          <a:p>
            <a:pPr marL="285750" indent="-285750">
              <a:buFont typeface="Wingdings" panose="05000000000000000000" pitchFamily="2" charset="2"/>
              <a:buChar char="Ø"/>
            </a:pPr>
            <a:r>
              <a:rPr lang="fr-BE" b="1" dirty="0"/>
              <a:t>Individualisme : </a:t>
            </a:r>
            <a:r>
              <a:rPr lang="fr-BE" dirty="0"/>
              <a:t>L’individu s’intéresse exclusivement à ses intérêts particuliers et néglige ses responsabilités collectives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3" y="2147849"/>
            <a:ext cx="4150807" cy="2764973"/>
          </a:xfrm>
          <a:prstGeom prst="rect">
            <a:avLst/>
          </a:prstGeom>
        </p:spPr>
      </p:pic>
      <p:sp>
        <p:nvSpPr>
          <p:cNvPr id="10" name="TextBox 9"/>
          <p:cNvSpPr txBox="1"/>
          <p:nvPr/>
        </p:nvSpPr>
        <p:spPr>
          <a:xfrm>
            <a:off x="374073" y="5358938"/>
            <a:ext cx="8420792" cy="1200329"/>
          </a:xfrm>
          <a:prstGeom prst="rect">
            <a:avLst/>
          </a:prstGeom>
          <a:noFill/>
        </p:spPr>
        <p:txBody>
          <a:bodyPr wrap="square" rtlCol="0">
            <a:spAutoFit/>
          </a:bodyPr>
          <a:lstStyle/>
          <a:p>
            <a:pPr marL="285750" indent="-285750">
              <a:buFont typeface="Wingdings" panose="05000000000000000000" pitchFamily="2" charset="2"/>
              <a:buChar char="è"/>
            </a:pPr>
            <a:r>
              <a:rPr lang="fr-BE" b="1" u="sng" dirty="0"/>
              <a:t>Une démocratie où le peuple se désintéresse du pouvoir ne mérite plus le nom de démocratie.</a:t>
            </a:r>
          </a:p>
          <a:p>
            <a:pPr marL="285750" indent="-285750">
              <a:buFont typeface="Wingdings" panose="05000000000000000000" pitchFamily="2" charset="2"/>
              <a:buChar char="è"/>
            </a:pPr>
            <a:r>
              <a:rPr lang="fr-BE" dirty="0"/>
              <a:t>Renoncer à la liberté politique, c’est renoncer aux garanties qui assurent la jouissance de nos biens.</a:t>
            </a:r>
            <a:endParaRPr lang="fr-BE" b="1" u="sng" dirty="0"/>
          </a:p>
        </p:txBody>
      </p:sp>
    </p:spTree>
    <p:extLst>
      <p:ext uri="{BB962C8B-B14F-4D97-AF65-F5344CB8AC3E}">
        <p14:creationId xmlns:p14="http://schemas.microsoft.com/office/powerpoint/2010/main" val="266314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4774705" cy="461665"/>
          </a:xfrm>
          <a:prstGeom prst="rect">
            <a:avLst/>
          </a:prstGeom>
          <a:noFill/>
        </p:spPr>
        <p:txBody>
          <a:bodyPr wrap="none" rtlCol="0">
            <a:spAutoFit/>
          </a:bodyPr>
          <a:lstStyle/>
          <a:p>
            <a:r>
              <a:rPr lang="fr-BE" sz="2400" b="1" u="sng" dirty="0"/>
              <a:t>5. Deux dangers menacent la liberté</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1" y="1710320"/>
            <a:ext cx="3937856" cy="4936014"/>
          </a:xfrm>
          <a:prstGeom prst="rect">
            <a:avLst/>
          </a:prstGeom>
        </p:spPr>
      </p:pic>
      <p:sp>
        <p:nvSpPr>
          <p:cNvPr id="8" name="TextBox 7"/>
          <p:cNvSpPr txBox="1"/>
          <p:nvPr/>
        </p:nvSpPr>
        <p:spPr>
          <a:xfrm>
            <a:off x="374074" y="982134"/>
            <a:ext cx="8288184" cy="923330"/>
          </a:xfrm>
          <a:prstGeom prst="rect">
            <a:avLst/>
          </a:prstGeom>
          <a:noFill/>
        </p:spPr>
        <p:txBody>
          <a:bodyPr wrap="square" rtlCol="0">
            <a:spAutoFit/>
          </a:bodyPr>
          <a:lstStyle/>
          <a:p>
            <a:r>
              <a:rPr lang="fr-BE" b="1" dirty="0"/>
              <a:t>L’État n’a pas pour fonction de réaliser le bonheur des citoyens. La fonction de l’État est d’assurer la justice et l’égalité des citoyens.</a:t>
            </a:r>
            <a:endParaRPr lang="fr-BE" dirty="0"/>
          </a:p>
          <a:p>
            <a:endParaRPr lang="fr-BE"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65" y="4134554"/>
            <a:ext cx="3944241" cy="245000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072" y="1710320"/>
            <a:ext cx="3921533" cy="2338647"/>
          </a:xfrm>
          <a:prstGeom prst="rect">
            <a:avLst/>
          </a:prstGeom>
        </p:spPr>
      </p:pic>
    </p:spTree>
    <p:extLst>
      <p:ext uri="{BB962C8B-B14F-4D97-AF65-F5344CB8AC3E}">
        <p14:creationId xmlns:p14="http://schemas.microsoft.com/office/powerpoint/2010/main" val="33416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1882247" cy="461665"/>
          </a:xfrm>
          <a:prstGeom prst="rect">
            <a:avLst/>
          </a:prstGeom>
          <a:noFill/>
        </p:spPr>
        <p:txBody>
          <a:bodyPr wrap="none" rtlCol="0">
            <a:spAutoFit/>
          </a:bodyPr>
          <a:lstStyle/>
          <a:p>
            <a:r>
              <a:rPr lang="fr-BE" sz="2400" b="1" u="sng" dirty="0"/>
              <a:t>6. Conclusion</a:t>
            </a:r>
          </a:p>
        </p:txBody>
      </p:sp>
      <p:sp>
        <p:nvSpPr>
          <p:cNvPr id="2" name="Oval 1"/>
          <p:cNvSpPr/>
          <p:nvPr/>
        </p:nvSpPr>
        <p:spPr>
          <a:xfrm>
            <a:off x="1346662" y="852367"/>
            <a:ext cx="2344191" cy="23064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5" name="Plus 4"/>
          <p:cNvSpPr/>
          <p:nvPr/>
        </p:nvSpPr>
        <p:spPr>
          <a:xfrm>
            <a:off x="2173778" y="3314856"/>
            <a:ext cx="689956" cy="684414"/>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6" name="Right Arrow 5"/>
          <p:cNvSpPr/>
          <p:nvPr/>
        </p:nvSpPr>
        <p:spPr>
          <a:xfrm>
            <a:off x="3826282" y="3328711"/>
            <a:ext cx="864524" cy="65670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2" name="Oval 11"/>
          <p:cNvSpPr/>
          <p:nvPr/>
        </p:nvSpPr>
        <p:spPr>
          <a:xfrm>
            <a:off x="4990410" y="2150223"/>
            <a:ext cx="2973185" cy="291222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dirty="0"/>
          </a:p>
        </p:txBody>
      </p:sp>
      <p:sp>
        <p:nvSpPr>
          <p:cNvPr id="7" name="TextBox 6"/>
          <p:cNvSpPr txBox="1"/>
          <p:nvPr/>
        </p:nvSpPr>
        <p:spPr>
          <a:xfrm>
            <a:off x="1753985" y="1220772"/>
            <a:ext cx="1529543" cy="1569660"/>
          </a:xfrm>
          <a:prstGeom prst="rect">
            <a:avLst/>
          </a:prstGeom>
          <a:noFill/>
        </p:spPr>
        <p:txBody>
          <a:bodyPr wrap="square" rtlCol="0">
            <a:spAutoFit/>
          </a:bodyPr>
          <a:lstStyle/>
          <a:p>
            <a:pPr algn="ctr"/>
            <a:r>
              <a:rPr lang="fr-FR" sz="1600" dirty="0">
                <a:solidFill>
                  <a:srgbClr val="FFFFFF"/>
                </a:solidFill>
              </a:rPr>
              <a:t>Le danger de la liberté des Anciens est de ne pas profiter des jouissances individuelles</a:t>
            </a:r>
          </a:p>
        </p:txBody>
      </p:sp>
      <p:sp>
        <p:nvSpPr>
          <p:cNvPr id="13" name="Oval 12"/>
          <p:cNvSpPr/>
          <p:nvPr/>
        </p:nvSpPr>
        <p:spPr>
          <a:xfrm>
            <a:off x="1298864" y="4155290"/>
            <a:ext cx="2344191" cy="230647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4" name="TextBox 13"/>
          <p:cNvSpPr txBox="1"/>
          <p:nvPr/>
        </p:nvSpPr>
        <p:spPr>
          <a:xfrm>
            <a:off x="1706187" y="4523695"/>
            <a:ext cx="1529543" cy="1815882"/>
          </a:xfrm>
          <a:prstGeom prst="rect">
            <a:avLst/>
          </a:prstGeom>
          <a:noFill/>
        </p:spPr>
        <p:txBody>
          <a:bodyPr wrap="square" rtlCol="0">
            <a:spAutoFit/>
          </a:bodyPr>
          <a:lstStyle/>
          <a:p>
            <a:pPr algn="ctr"/>
            <a:r>
              <a:rPr lang="fr-FR" sz="1600" dirty="0">
                <a:solidFill>
                  <a:srgbClr val="FFFFFF"/>
                </a:solidFill>
              </a:rPr>
              <a:t>Le danger de la liberté des Modernes est de renoncer au droit de partage du pouvoir politique</a:t>
            </a:r>
          </a:p>
        </p:txBody>
      </p:sp>
      <p:sp>
        <p:nvSpPr>
          <p:cNvPr id="15" name="TextBox 14"/>
          <p:cNvSpPr txBox="1"/>
          <p:nvPr/>
        </p:nvSpPr>
        <p:spPr>
          <a:xfrm>
            <a:off x="5410204" y="2698396"/>
            <a:ext cx="2693323" cy="1815882"/>
          </a:xfrm>
          <a:prstGeom prst="rect">
            <a:avLst/>
          </a:prstGeom>
          <a:noFill/>
        </p:spPr>
        <p:txBody>
          <a:bodyPr wrap="square" rtlCol="0">
            <a:spAutoFit/>
          </a:bodyPr>
          <a:lstStyle/>
          <a:p>
            <a:r>
              <a:rPr lang="fr-FR" sz="2800" dirty="0">
                <a:solidFill>
                  <a:srgbClr val="FFFFFF"/>
                </a:solidFill>
              </a:rPr>
              <a:t>Il faut savoir combiner les deux sortes de libertés</a:t>
            </a:r>
          </a:p>
        </p:txBody>
      </p:sp>
    </p:spTree>
    <p:extLst>
      <p:ext uri="{BB962C8B-B14F-4D97-AF65-F5344CB8AC3E}">
        <p14:creationId xmlns:p14="http://schemas.microsoft.com/office/powerpoint/2010/main" val="30449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2" grpId="0" animBg="1"/>
      <p:bldP spid="7" grpId="0"/>
      <p:bldP spid="13" grpId="0" animBg="1"/>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6372" y="382386"/>
            <a:ext cx="2879251" cy="2000548"/>
          </a:xfrm>
          <a:prstGeom prst="rect">
            <a:avLst/>
          </a:prstGeom>
          <a:noFill/>
        </p:spPr>
        <p:txBody>
          <a:bodyPr wrap="none" rtlCol="0">
            <a:spAutoFit/>
          </a:bodyPr>
          <a:lstStyle/>
          <a:p>
            <a:pPr algn="ctr"/>
            <a:r>
              <a:rPr lang="fr-BE" sz="2400" b="1" dirty="0"/>
              <a:t>Leo STRAUSS</a:t>
            </a:r>
          </a:p>
          <a:p>
            <a:pPr algn="ctr"/>
            <a:endParaRPr lang="fr-BE" sz="2400" b="1" u="sng" dirty="0"/>
          </a:p>
          <a:p>
            <a:pPr algn="ctr"/>
            <a:r>
              <a:rPr lang="fr-BE" sz="2400" dirty="0"/>
              <a:t>(1899 – 1973)</a:t>
            </a:r>
          </a:p>
          <a:p>
            <a:pPr algn="ctr"/>
            <a:endParaRPr lang="fr-BE" sz="2400" dirty="0"/>
          </a:p>
          <a:p>
            <a:pPr algn="ctr"/>
            <a:r>
              <a:rPr lang="fr-BE" sz="2800" b="1" dirty="0"/>
              <a:t>DAS NATURRECHT</a:t>
            </a:r>
            <a:endParaRPr lang="fr-BE" sz="2800" i="1" dirty="0"/>
          </a:p>
        </p:txBody>
      </p:sp>
      <p:pic>
        <p:nvPicPr>
          <p:cNvPr id="2" name="Picture 1"/>
          <p:cNvPicPr>
            <a:picLocks noChangeAspect="1"/>
          </p:cNvPicPr>
          <p:nvPr/>
        </p:nvPicPr>
        <p:blipFill>
          <a:blip r:embed="rId2"/>
          <a:stretch>
            <a:fillRect/>
          </a:stretch>
        </p:blipFill>
        <p:spPr>
          <a:xfrm>
            <a:off x="3058222" y="2382934"/>
            <a:ext cx="2495550" cy="3752850"/>
          </a:xfrm>
          <a:prstGeom prst="rect">
            <a:avLst/>
          </a:prstGeom>
        </p:spPr>
      </p:pic>
    </p:spTree>
    <p:extLst>
      <p:ext uri="{BB962C8B-B14F-4D97-AF65-F5344CB8AC3E}">
        <p14:creationId xmlns:p14="http://schemas.microsoft.com/office/powerpoint/2010/main" val="471208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3458960" cy="461665"/>
          </a:xfrm>
          <a:prstGeom prst="rect">
            <a:avLst/>
          </a:prstGeom>
          <a:noFill/>
        </p:spPr>
        <p:txBody>
          <a:bodyPr wrap="none" rtlCol="0">
            <a:spAutoFit/>
          </a:bodyPr>
          <a:lstStyle/>
          <a:p>
            <a:r>
              <a:rPr lang="fr-BE" sz="2400" b="1" u="sng" dirty="0"/>
              <a:t>1. Leo Strauss: Biographie</a:t>
            </a:r>
          </a:p>
        </p:txBody>
      </p:sp>
      <p:cxnSp>
        <p:nvCxnSpPr>
          <p:cNvPr id="8" name="Straight Connector 7"/>
          <p:cNvCxnSpPr/>
          <p:nvPr/>
        </p:nvCxnSpPr>
        <p:spPr>
          <a:xfrm>
            <a:off x="2784762" y="1097280"/>
            <a:ext cx="16627" cy="5569527"/>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9" name="TextBox 8"/>
          <p:cNvSpPr txBox="1"/>
          <p:nvPr/>
        </p:nvSpPr>
        <p:spPr>
          <a:xfrm>
            <a:off x="3067392" y="1097280"/>
            <a:ext cx="5810596" cy="4524315"/>
          </a:xfrm>
          <a:prstGeom prst="rect">
            <a:avLst/>
          </a:prstGeom>
          <a:noFill/>
        </p:spPr>
        <p:txBody>
          <a:bodyPr wrap="square" rtlCol="0">
            <a:spAutoFit/>
          </a:bodyPr>
          <a:lstStyle/>
          <a:p>
            <a:pPr marL="285750" lvl="0" indent="-285750">
              <a:buFont typeface="Arial" panose="020B0604020202020204" pitchFamily="34" charset="0"/>
              <a:buChar char="•"/>
            </a:pPr>
            <a:r>
              <a:rPr lang="de-DE" dirty="0"/>
              <a:t>1899 in Hessen geboren </a:t>
            </a:r>
            <a:endParaRPr lang="fr-BE" dirty="0"/>
          </a:p>
          <a:p>
            <a:pPr marL="285750" lvl="0" indent="-285750">
              <a:buFont typeface="Arial" panose="020B0604020202020204" pitchFamily="34" charset="0"/>
              <a:buChar char="•"/>
            </a:pPr>
            <a:r>
              <a:rPr lang="de-DE" dirty="0"/>
              <a:t>Wuchs in einer jüdischen Familie auf </a:t>
            </a:r>
            <a:endParaRPr lang="fr-BE" dirty="0"/>
          </a:p>
          <a:p>
            <a:pPr marL="285750" lvl="0" indent="-285750">
              <a:buFont typeface="Arial" panose="020B0604020202020204" pitchFamily="34" charset="0"/>
              <a:buChar char="•"/>
            </a:pPr>
            <a:r>
              <a:rPr lang="de-DE" dirty="0"/>
              <a:t>Studierte ab 1918 Philosophie in Hamburg, hegte aber auch ein Interesse an der Mathematik und den Naturwissenschaften </a:t>
            </a:r>
            <a:endParaRPr lang="fr-BE" dirty="0"/>
          </a:p>
          <a:p>
            <a:pPr marL="285750" lvl="0" indent="-285750">
              <a:buFont typeface="Arial" panose="020B0604020202020204" pitchFamily="34" charset="0"/>
              <a:buChar char="•"/>
            </a:pPr>
            <a:r>
              <a:rPr lang="de-DE" dirty="0"/>
              <a:t>1925 bis 1932 war er Mitarbeiter an der </a:t>
            </a:r>
            <a:endParaRPr lang="fr-BE" dirty="0"/>
          </a:p>
          <a:p>
            <a:pPr marL="285750" lvl="0" indent="-285750">
              <a:buFont typeface="Arial" panose="020B0604020202020204" pitchFamily="34" charset="0"/>
              <a:buChar char="•"/>
            </a:pPr>
            <a:r>
              <a:rPr lang="de-DE" dirty="0"/>
              <a:t>Hochschule für die Wissenschaft des Judentums</a:t>
            </a:r>
            <a:r>
              <a:rPr lang="fr-BE" u="sng" dirty="0">
                <a:hlinkClick r:id="rId2"/>
              </a:rPr>
              <a:t> </a:t>
            </a:r>
            <a:r>
              <a:rPr lang="de-DE" dirty="0"/>
              <a:t>in Berlin </a:t>
            </a:r>
            <a:endParaRPr lang="fr-BE" dirty="0"/>
          </a:p>
          <a:p>
            <a:pPr marL="285750" lvl="0" indent="-285750">
              <a:buFont typeface="Arial" panose="020B0604020202020204" pitchFamily="34" charset="0"/>
              <a:buChar char="•"/>
            </a:pPr>
            <a:r>
              <a:rPr lang="de-DE" dirty="0"/>
              <a:t>Anfang der 1930er Jahre ging er mit einem Rockefeller-Stipendium</a:t>
            </a:r>
            <a:r>
              <a:rPr lang="fr-BE" dirty="0"/>
              <a:t> </a:t>
            </a:r>
            <a:r>
              <a:rPr lang="de-DE" dirty="0"/>
              <a:t>nach Paris </a:t>
            </a:r>
            <a:endParaRPr lang="fr-BE" dirty="0"/>
          </a:p>
          <a:p>
            <a:pPr marL="285750" lvl="0" indent="-285750">
              <a:buFont typeface="Arial" panose="020B0604020202020204" pitchFamily="34" charset="0"/>
              <a:buChar char="•"/>
            </a:pPr>
            <a:r>
              <a:rPr lang="de-DE" dirty="0"/>
              <a:t>1934 bis 1938 bekam er erneut ein Rockefeller-Stipendium, diesmal für Cambridge</a:t>
            </a:r>
            <a:r>
              <a:rPr lang="fr-BE" u="sng" dirty="0">
                <a:hlinkClick r:id="rId3"/>
              </a:rPr>
              <a:t> </a:t>
            </a:r>
            <a:r>
              <a:rPr lang="de-DE" dirty="0"/>
              <a:t>in England </a:t>
            </a:r>
            <a:endParaRPr lang="fr-BE" dirty="0"/>
          </a:p>
          <a:p>
            <a:pPr marL="285750" lvl="0" indent="-285750">
              <a:buFont typeface="Arial" panose="020B0604020202020204" pitchFamily="34" charset="0"/>
              <a:buChar char="•"/>
            </a:pPr>
            <a:r>
              <a:rPr lang="en-GB" dirty="0" err="1"/>
              <a:t>Seit</a:t>
            </a:r>
            <a:r>
              <a:rPr lang="en-GB" dirty="0"/>
              <a:t> 1938 </a:t>
            </a:r>
            <a:r>
              <a:rPr lang="en-GB" dirty="0" err="1"/>
              <a:t>lehrte</a:t>
            </a:r>
            <a:r>
              <a:rPr lang="en-GB" dirty="0"/>
              <a:t> </a:t>
            </a:r>
            <a:r>
              <a:rPr lang="en-GB" dirty="0" err="1"/>
              <a:t>er</a:t>
            </a:r>
            <a:r>
              <a:rPr lang="en-GB" dirty="0"/>
              <a:t> an der</a:t>
            </a:r>
            <a:r>
              <a:rPr lang="fr-BE" u="sng" dirty="0">
                <a:hlinkClick r:id="rId4"/>
              </a:rPr>
              <a:t> </a:t>
            </a:r>
            <a:r>
              <a:rPr lang="en-GB" dirty="0"/>
              <a:t>New School for Social Research</a:t>
            </a:r>
            <a:r>
              <a:rPr lang="fr-BE" u="sng" dirty="0">
                <a:hlinkClick r:id="rId4"/>
              </a:rPr>
              <a:t> </a:t>
            </a:r>
            <a:r>
              <a:rPr lang="en-GB" dirty="0"/>
              <a:t>in New York City </a:t>
            </a:r>
            <a:endParaRPr lang="fr-BE" dirty="0"/>
          </a:p>
          <a:p>
            <a:pPr marL="285750" lvl="0" indent="-285750">
              <a:buFont typeface="Arial" panose="020B0604020202020204" pitchFamily="34" charset="0"/>
              <a:buChar char="•"/>
            </a:pPr>
            <a:r>
              <a:rPr lang="de-DE" dirty="0"/>
              <a:t>Von 1949-1968 lehrte er an der University </a:t>
            </a:r>
            <a:r>
              <a:rPr lang="de-DE" dirty="0" err="1"/>
              <a:t>of</a:t>
            </a:r>
            <a:r>
              <a:rPr lang="de-DE" dirty="0"/>
              <a:t> Chicago </a:t>
            </a:r>
            <a:endParaRPr lang="fr-BE" dirty="0"/>
          </a:p>
          <a:p>
            <a:pPr marL="285750" indent="-285750">
              <a:buFont typeface="Arial" panose="020B0604020202020204" pitchFamily="34" charset="0"/>
              <a:buChar char="•"/>
            </a:pPr>
            <a:r>
              <a:rPr lang="de-DE" dirty="0"/>
              <a:t>1965 erhielt er die Ehrendoktorwürde der Universität Hamburg, sowie das Große Bundesverdienstkreuz</a:t>
            </a:r>
            <a:r>
              <a:rPr lang="fr-BE" u="sng" dirty="0">
                <a:hlinkClick r:id="rId5"/>
              </a:rPr>
              <a:t> </a:t>
            </a:r>
            <a:endParaRPr lang="fr-BE" sz="1600" dirty="0"/>
          </a:p>
        </p:txBody>
      </p:sp>
      <p:sp>
        <p:nvSpPr>
          <p:cNvPr id="5" name="TextBox 4"/>
          <p:cNvSpPr txBox="1"/>
          <p:nvPr/>
        </p:nvSpPr>
        <p:spPr>
          <a:xfrm>
            <a:off x="83128" y="4620230"/>
            <a:ext cx="2635133" cy="1631216"/>
          </a:xfrm>
          <a:prstGeom prst="rect">
            <a:avLst/>
          </a:prstGeom>
          <a:noFill/>
        </p:spPr>
        <p:txBody>
          <a:bodyPr wrap="square" rtlCol="0">
            <a:spAutoFit/>
          </a:bodyPr>
          <a:lstStyle/>
          <a:p>
            <a:pPr algn="just"/>
            <a:r>
              <a:rPr lang="en-US" sz="2000" b="1" i="1" dirty="0"/>
              <a:t>“</a:t>
            </a:r>
            <a:r>
              <a:rPr lang="en-US" sz="1200" i="1" dirty="0"/>
              <a:t>Absolute tolerance is altogether impossible; the allegedly absolute tolerance turns into ferocious hatred of those who have stated clearly and most forcefully that there are unchangeable standards founded in the nature of man and the nature of things</a:t>
            </a:r>
            <a:r>
              <a:rPr lang="en-US" sz="1200" dirty="0"/>
              <a:t>.</a:t>
            </a:r>
            <a:r>
              <a:rPr lang="en-US" sz="2000" b="1" dirty="0"/>
              <a:t>”</a:t>
            </a:r>
            <a:endParaRPr lang="fr-BE" sz="2000" b="1" dirty="0"/>
          </a:p>
        </p:txBody>
      </p:sp>
      <p:pic>
        <p:nvPicPr>
          <p:cNvPr id="2" name="Picture 1"/>
          <p:cNvPicPr>
            <a:picLocks noChangeAspect="1"/>
          </p:cNvPicPr>
          <p:nvPr/>
        </p:nvPicPr>
        <p:blipFill>
          <a:blip r:embed="rId6"/>
          <a:stretch>
            <a:fillRect/>
          </a:stretch>
        </p:blipFill>
        <p:spPr>
          <a:xfrm>
            <a:off x="249382" y="1170746"/>
            <a:ext cx="2412160" cy="3027181"/>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7010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3077637"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2. </a:t>
            </a:r>
            <a:r>
              <a:rPr lang="fr-BE" sz="2400" b="1" u="sng" dirty="0" err="1"/>
              <a:t>Historischer</a:t>
            </a:r>
            <a:r>
              <a:rPr lang="fr-BE" sz="2400" b="1" u="sng" dirty="0"/>
              <a:t> </a:t>
            </a:r>
            <a:r>
              <a:rPr lang="fr-BE" sz="2400" b="1" u="sng" dirty="0" err="1"/>
              <a:t>Kontext</a:t>
            </a:r>
            <a:endParaRPr lang="fr-BE" sz="2400" b="1" u="sng" dirty="0"/>
          </a:p>
        </p:txBody>
      </p:sp>
      <p:sp>
        <p:nvSpPr>
          <p:cNvPr id="2" name="TextBox 1"/>
          <p:cNvSpPr txBox="1"/>
          <p:nvPr/>
        </p:nvSpPr>
        <p:spPr>
          <a:xfrm>
            <a:off x="3541222" y="1042270"/>
            <a:ext cx="5383067" cy="3416320"/>
          </a:xfrm>
          <a:prstGeom prst="rect">
            <a:avLst/>
          </a:prstGeom>
          <a:noFill/>
        </p:spPr>
        <p:txBody>
          <a:bodyPr wrap="square" rtlCol="0">
            <a:spAutoFit/>
          </a:bodyPr>
          <a:lstStyle/>
          <a:p>
            <a:pPr algn="just"/>
            <a:r>
              <a:rPr lang="de-DE" dirty="0"/>
              <a:t>Als die Nationalsozialisten 1933 in Deutschland an die Macht kamen, war Leo Strauss schon in den Vereinigten Staaten von Amerika. </a:t>
            </a:r>
          </a:p>
          <a:p>
            <a:pPr algn="just"/>
            <a:endParaRPr lang="de-DE" dirty="0"/>
          </a:p>
          <a:p>
            <a:pPr algn="just"/>
            <a:r>
              <a:rPr lang="de-DE" dirty="0"/>
              <a:t>Ein Forschungsstipendium hatte damit wahrscheinlich verhindert, dass Strauss, der jüdischer Abstammung war, zum </a:t>
            </a:r>
            <a:r>
              <a:rPr lang="de-DE" b="1" dirty="0"/>
              <a:t>Opfer des nationalsozialistischen Gesellschaftsideals</a:t>
            </a:r>
            <a:r>
              <a:rPr lang="de-DE" dirty="0"/>
              <a:t> wurde. </a:t>
            </a:r>
          </a:p>
          <a:p>
            <a:endParaRPr lang="de-DE" dirty="0"/>
          </a:p>
          <a:p>
            <a:pPr algn="just"/>
            <a:r>
              <a:rPr lang="de-DE" dirty="0"/>
              <a:t>Nach dem Krieg wird Strauss, wie eine Reihe anderer Kollegen, </a:t>
            </a:r>
            <a:r>
              <a:rPr lang="de-DE" b="1" dirty="0"/>
              <a:t>über die Gründe nachdenken</a:t>
            </a:r>
            <a:r>
              <a:rPr lang="de-DE" dirty="0"/>
              <a:t>, die es den Nationalsozialisten erlaubt hatten, sich durchzusetzen. </a:t>
            </a:r>
            <a:endParaRPr lang="fr-BE" dirty="0"/>
          </a:p>
        </p:txBody>
      </p:sp>
      <p:pic>
        <p:nvPicPr>
          <p:cNvPr id="4" name="Picture 3"/>
          <p:cNvPicPr>
            <a:picLocks noChangeAspect="1"/>
          </p:cNvPicPr>
          <p:nvPr/>
        </p:nvPicPr>
        <p:blipFill>
          <a:blip r:embed="rId2"/>
          <a:stretch>
            <a:fillRect/>
          </a:stretch>
        </p:blipFill>
        <p:spPr>
          <a:xfrm>
            <a:off x="467678" y="1216837"/>
            <a:ext cx="2980453" cy="315565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70494" y="4768167"/>
            <a:ext cx="8553795" cy="1754326"/>
          </a:xfrm>
          <a:prstGeom prst="rect">
            <a:avLst/>
          </a:prstGeom>
          <a:noFill/>
        </p:spPr>
        <p:txBody>
          <a:bodyPr wrap="square" rtlCol="0">
            <a:spAutoFit/>
          </a:bodyPr>
          <a:lstStyle/>
          <a:p>
            <a:pPr algn="just"/>
            <a:r>
              <a:rPr lang="de-DE" dirty="0"/>
              <a:t>Dabei werden nicht so sehr die ökonomischen und sozialen Ursachen erforscht, sondern der </a:t>
            </a:r>
            <a:r>
              <a:rPr lang="de-DE" b="1" dirty="0"/>
              <a:t>Zustand der Rechtskultur. </a:t>
            </a:r>
          </a:p>
          <a:p>
            <a:pPr algn="just"/>
            <a:endParaRPr lang="de-DE" dirty="0"/>
          </a:p>
          <a:p>
            <a:pPr algn="just"/>
            <a:r>
              <a:rPr lang="de-DE" dirty="0"/>
              <a:t>Diagnose: Es war der in Deutschland </a:t>
            </a:r>
            <a:r>
              <a:rPr lang="de-DE" b="1" dirty="0"/>
              <a:t>herrschende Rechtspositivismus</a:t>
            </a:r>
            <a:r>
              <a:rPr lang="de-DE" dirty="0"/>
              <a:t>, der es den deutschen Juristen unmöglich machte, eine </a:t>
            </a:r>
            <a:r>
              <a:rPr lang="de-DE" b="1" dirty="0"/>
              <a:t>rechtsphilosophische Kritik am Nationalsozialismus</a:t>
            </a:r>
            <a:r>
              <a:rPr lang="de-DE" dirty="0"/>
              <a:t> durchzuführen.</a:t>
            </a:r>
            <a:endParaRPr lang="fr-BE" dirty="0"/>
          </a:p>
        </p:txBody>
      </p:sp>
      <p:sp>
        <p:nvSpPr>
          <p:cNvPr id="6" name="TextBox 5"/>
          <p:cNvSpPr txBox="1"/>
          <p:nvPr/>
        </p:nvSpPr>
        <p:spPr>
          <a:xfrm>
            <a:off x="370494" y="1216837"/>
            <a:ext cx="3073545" cy="923330"/>
          </a:xfrm>
          <a:prstGeom prst="rect">
            <a:avLst/>
          </a:prstGeom>
          <a:noFill/>
        </p:spPr>
        <p:txBody>
          <a:bodyPr wrap="square" rtlCol="0">
            <a:spAutoFit/>
          </a:bodyPr>
          <a:lstStyle/>
          <a:p>
            <a:r>
              <a:rPr lang="de-DE" b="1" dirty="0">
                <a:solidFill>
                  <a:schemeClr val="bg1"/>
                </a:solidFill>
              </a:rPr>
              <a:t>„Ich habe nur Befehle ausgeführt…!“</a:t>
            </a:r>
          </a:p>
          <a:p>
            <a:r>
              <a:rPr lang="de-CH" dirty="0">
                <a:solidFill>
                  <a:schemeClr val="bg1"/>
                </a:solidFill>
              </a:rPr>
              <a:t>- Adolf Eichmann</a:t>
            </a:r>
            <a:endParaRPr lang="fr-BE" dirty="0">
              <a:solidFill>
                <a:schemeClr val="bg1"/>
              </a:solidFill>
            </a:endParaRPr>
          </a:p>
        </p:txBody>
      </p:sp>
    </p:spTree>
    <p:extLst>
      <p:ext uri="{BB962C8B-B14F-4D97-AF65-F5344CB8AC3E}">
        <p14:creationId xmlns:p14="http://schemas.microsoft.com/office/powerpoint/2010/main" val="36058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3007618"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3. </a:t>
            </a:r>
            <a:r>
              <a:rPr lang="fr-BE" sz="2400" b="1" u="sng" dirty="0" err="1"/>
              <a:t>Begriffserklärungen</a:t>
            </a:r>
            <a:endParaRPr lang="fr-BE" sz="2400" b="1" u="sng" dirty="0"/>
          </a:p>
        </p:txBody>
      </p:sp>
      <p:sp>
        <p:nvSpPr>
          <p:cNvPr id="11" name="TextBox 5"/>
          <p:cNvSpPr txBox="1"/>
          <p:nvPr/>
        </p:nvSpPr>
        <p:spPr>
          <a:xfrm>
            <a:off x="307571" y="1247198"/>
            <a:ext cx="8483714" cy="1477328"/>
          </a:xfrm>
          <a:prstGeom prst="rect">
            <a:avLst/>
          </a:prstGeom>
          <a:noFill/>
          <a:ln>
            <a:solidFill>
              <a:schemeClr val="bg1">
                <a:lumMod val="50000"/>
              </a:schemeClr>
            </a:solidFill>
          </a:ln>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4"/>
            <a:r>
              <a:rPr lang="de-LU" b="1" dirty="0"/>
              <a:t>Positives Recht / </a:t>
            </a:r>
            <a:r>
              <a:rPr lang="de-LU" b="1" dirty="0" err="1"/>
              <a:t>Gesatztes</a:t>
            </a:r>
            <a:r>
              <a:rPr lang="de-LU" b="1" dirty="0"/>
              <a:t> Recht</a:t>
            </a:r>
          </a:p>
          <a:p>
            <a:pPr lvl="4"/>
            <a:endParaRPr lang="de-LU" b="1" dirty="0"/>
          </a:p>
          <a:p>
            <a:pPr lvl="4"/>
            <a:r>
              <a:rPr lang="de-DE" dirty="0"/>
              <a:t>Positives Recht ist das Recht, das vom Menschen </a:t>
            </a:r>
            <a:r>
              <a:rPr lang="de-DE" b="1" dirty="0"/>
              <a:t>erschaffen und zu einem bestimmten Zeitpunkt niedergeschrieben ist (z.B. Gesetzestexte, Verfassung). </a:t>
            </a:r>
            <a:endParaRPr lang="de-LU"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497" y="1031508"/>
            <a:ext cx="1699375" cy="1570587"/>
          </a:xfrm>
          <a:prstGeom prst="rect">
            <a:avLst/>
          </a:prstGeom>
        </p:spPr>
      </p:pic>
      <p:sp>
        <p:nvSpPr>
          <p:cNvPr id="12" name="TextBox 5"/>
          <p:cNvSpPr txBox="1"/>
          <p:nvPr/>
        </p:nvSpPr>
        <p:spPr>
          <a:xfrm>
            <a:off x="307571" y="3095253"/>
            <a:ext cx="8483714" cy="1477328"/>
          </a:xfrm>
          <a:prstGeom prst="rect">
            <a:avLst/>
          </a:prstGeom>
          <a:noFill/>
          <a:ln>
            <a:solidFill>
              <a:schemeClr val="bg1">
                <a:lumMod val="50000"/>
              </a:schemeClr>
            </a:solidFill>
          </a:ln>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4"/>
            <a:r>
              <a:rPr lang="de-LU" b="1" dirty="0"/>
              <a:t>Naturrecht</a:t>
            </a:r>
          </a:p>
          <a:p>
            <a:pPr lvl="4"/>
            <a:endParaRPr lang="de-LU" b="1" dirty="0"/>
          </a:p>
          <a:p>
            <a:pPr lvl="4"/>
            <a:r>
              <a:rPr lang="de-DE" dirty="0"/>
              <a:t>Naturrechte werden als vor- und überstaatliche „ewige“ Rechte angesehen und sind somit </a:t>
            </a:r>
            <a:r>
              <a:rPr lang="de-DE" b="1" dirty="0"/>
              <a:t>zeitlos und unabänderlich</a:t>
            </a:r>
            <a:r>
              <a:rPr lang="de-DE" dirty="0"/>
              <a:t>. Sie sind der Maßstab, an dem das positive Recht zu messen ist.</a:t>
            </a:r>
            <a:endParaRPr lang="de-LU" b="1" dirty="0"/>
          </a:p>
        </p:txBody>
      </p:sp>
      <p:pic>
        <p:nvPicPr>
          <p:cNvPr id="10" name="Picture 9"/>
          <p:cNvPicPr>
            <a:picLocks noChangeAspect="1"/>
          </p:cNvPicPr>
          <p:nvPr/>
        </p:nvPicPr>
        <p:blipFill rotWithShape="1">
          <a:blip r:embed="rId3"/>
          <a:srcRect l="4198" t="5346" r="3991" b="7090"/>
          <a:stretch/>
        </p:blipFill>
        <p:spPr>
          <a:xfrm rot="21041845">
            <a:off x="301922" y="3082013"/>
            <a:ext cx="1813721" cy="1226809"/>
          </a:xfrm>
          <a:prstGeom prst="rect">
            <a:avLst/>
          </a:prstGeom>
          <a:ln>
            <a:solidFill>
              <a:schemeClr val="tx1"/>
            </a:solidFill>
          </a:ln>
        </p:spPr>
      </p:pic>
      <p:sp>
        <p:nvSpPr>
          <p:cNvPr id="14" name="TextBox 13"/>
          <p:cNvSpPr txBox="1"/>
          <p:nvPr/>
        </p:nvSpPr>
        <p:spPr>
          <a:xfrm>
            <a:off x="214692" y="5095701"/>
            <a:ext cx="8576593" cy="830997"/>
          </a:xfrm>
          <a:prstGeom prst="rect">
            <a:avLst/>
          </a:prstGeom>
          <a:noFill/>
        </p:spPr>
        <p:txBody>
          <a:bodyPr wrap="square" rtlCol="0">
            <a:spAutoFit/>
          </a:bodyPr>
          <a:lstStyle/>
          <a:p>
            <a:pPr algn="ctr"/>
            <a:r>
              <a:rPr lang="de-CH" sz="2400" dirty="0">
                <a:sym typeface="Wingdings" panose="05000000000000000000" pitchFamily="2" charset="2"/>
              </a:rPr>
              <a:t> </a:t>
            </a:r>
            <a:r>
              <a:rPr lang="de-DE" sz="2400" b="1" dirty="0"/>
              <a:t>Sobald Naturrecht verbindlich festgeschrieben wird, ist es zum positiven Recht geworden</a:t>
            </a:r>
            <a:r>
              <a:rPr lang="de-DE" sz="2400" dirty="0"/>
              <a:t>.</a:t>
            </a:r>
            <a:endParaRPr lang="fr-BE" sz="2400" dirty="0"/>
          </a:p>
        </p:txBody>
      </p:sp>
    </p:spTree>
    <p:extLst>
      <p:ext uri="{BB962C8B-B14F-4D97-AF65-F5344CB8AC3E}">
        <p14:creationId xmlns:p14="http://schemas.microsoft.com/office/powerpoint/2010/main" val="11005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568264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4. Strauss – </a:t>
            </a:r>
            <a:r>
              <a:rPr lang="fr-BE" sz="2400" b="1" u="sng" dirty="0" err="1"/>
              <a:t>Anhänger</a:t>
            </a:r>
            <a:r>
              <a:rPr lang="fr-BE" sz="2400" b="1" u="sng" dirty="0"/>
              <a:t> der </a:t>
            </a:r>
            <a:r>
              <a:rPr lang="fr-BE" sz="2400" b="1" u="sng" dirty="0" err="1"/>
              <a:t>Naturrechtslehre</a:t>
            </a:r>
            <a:endParaRPr lang="fr-BE" sz="2400" b="1" u="sng" dirty="0"/>
          </a:p>
        </p:txBody>
      </p:sp>
      <p:pic>
        <p:nvPicPr>
          <p:cNvPr id="2" name="Picture 1"/>
          <p:cNvPicPr>
            <a:picLocks noChangeAspect="1"/>
          </p:cNvPicPr>
          <p:nvPr/>
        </p:nvPicPr>
        <p:blipFill>
          <a:blip r:embed="rId2"/>
          <a:stretch>
            <a:fillRect/>
          </a:stretch>
        </p:blipFill>
        <p:spPr>
          <a:xfrm>
            <a:off x="370494" y="1267308"/>
            <a:ext cx="4269541" cy="3658304"/>
          </a:xfrm>
          <a:prstGeom prst="rect">
            <a:avLst/>
          </a:prstGeom>
        </p:spPr>
      </p:pic>
      <p:sp>
        <p:nvSpPr>
          <p:cNvPr id="3" name="TextBox 2"/>
          <p:cNvSpPr txBox="1"/>
          <p:nvPr/>
        </p:nvSpPr>
        <p:spPr>
          <a:xfrm>
            <a:off x="5203767" y="1267308"/>
            <a:ext cx="3654522" cy="923330"/>
          </a:xfrm>
          <a:prstGeom prst="rect">
            <a:avLst/>
          </a:prstGeom>
          <a:noFill/>
        </p:spPr>
        <p:txBody>
          <a:bodyPr wrap="square" rtlCol="0">
            <a:spAutoFit/>
          </a:bodyPr>
          <a:lstStyle/>
          <a:p>
            <a:pPr algn="just"/>
            <a:r>
              <a:rPr lang="de-DE" b="1" dirty="0"/>
              <a:t>Leo Strauss beruft sich auf die Ungerechtigkeit in den bestehenden Rechtsordnungen. </a:t>
            </a:r>
            <a:endParaRPr lang="fr-BE" b="1" dirty="0"/>
          </a:p>
        </p:txBody>
      </p:sp>
      <p:sp>
        <p:nvSpPr>
          <p:cNvPr id="4" name="TextBox 3"/>
          <p:cNvSpPr txBox="1"/>
          <p:nvPr/>
        </p:nvSpPr>
        <p:spPr>
          <a:xfrm>
            <a:off x="5203767" y="2496295"/>
            <a:ext cx="3654522" cy="1200329"/>
          </a:xfrm>
          <a:prstGeom prst="rect">
            <a:avLst/>
          </a:prstGeom>
          <a:noFill/>
        </p:spPr>
        <p:txBody>
          <a:bodyPr wrap="square" rtlCol="0">
            <a:spAutoFit/>
          </a:bodyPr>
          <a:lstStyle/>
          <a:p>
            <a:pPr algn="just"/>
            <a:r>
              <a:rPr lang="de-DE" dirty="0"/>
              <a:t>Jede Kritik an der bestehenden Ordnung setzt einen höheren Maßstab voraus, auf den man sich beruft. </a:t>
            </a:r>
            <a:endParaRPr lang="fr-BE" dirty="0"/>
          </a:p>
        </p:txBody>
      </p:sp>
      <p:sp>
        <p:nvSpPr>
          <p:cNvPr id="5" name="TextBox 4"/>
          <p:cNvSpPr txBox="1"/>
          <p:nvPr/>
        </p:nvSpPr>
        <p:spPr>
          <a:xfrm>
            <a:off x="5203767" y="4002281"/>
            <a:ext cx="3654522" cy="646331"/>
          </a:xfrm>
          <a:prstGeom prst="rect">
            <a:avLst/>
          </a:prstGeom>
          <a:noFill/>
        </p:spPr>
        <p:txBody>
          <a:bodyPr wrap="square" rtlCol="0">
            <a:spAutoFit/>
          </a:bodyPr>
          <a:lstStyle/>
          <a:p>
            <a:pPr algn="just"/>
            <a:r>
              <a:rPr lang="de-DE" dirty="0"/>
              <a:t>Dies zeigt, dass man nicht mit dem positiven Gesetz allein auskommt.</a:t>
            </a:r>
            <a:endParaRPr lang="fr-BE" dirty="0"/>
          </a:p>
        </p:txBody>
      </p:sp>
    </p:spTree>
    <p:extLst>
      <p:ext uri="{BB962C8B-B14F-4D97-AF65-F5344CB8AC3E}">
        <p14:creationId xmlns:p14="http://schemas.microsoft.com/office/powerpoint/2010/main" val="252005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69126"/>
            <a:ext cx="5026825" cy="461665"/>
          </a:xfrm>
          <a:prstGeom prst="rect">
            <a:avLst/>
          </a:prstGeom>
          <a:noFill/>
        </p:spPr>
        <p:txBody>
          <a:bodyPr wrap="none" rtlCol="0">
            <a:spAutoFit/>
          </a:bodyPr>
          <a:lstStyle/>
          <a:p>
            <a:r>
              <a:rPr lang="fr-BE" sz="2400" b="1" u="sng" dirty="0"/>
              <a:t>Hobbes </a:t>
            </a:r>
            <a:r>
              <a:rPr lang="fr-BE" sz="2400" b="1" u="sng" dirty="0" err="1"/>
              <a:t>und</a:t>
            </a:r>
            <a:r>
              <a:rPr lang="fr-BE" sz="2400" b="1" u="sng" dirty="0"/>
              <a:t> der </a:t>
            </a:r>
            <a:r>
              <a:rPr lang="fr-BE" sz="2400" b="1" u="sng" dirty="0" err="1"/>
              <a:t>englische</a:t>
            </a:r>
            <a:r>
              <a:rPr lang="fr-BE" sz="2400" b="1" u="sng" dirty="0"/>
              <a:t> </a:t>
            </a:r>
            <a:r>
              <a:rPr lang="fr-BE" sz="2400" b="1" u="sng" dirty="0" err="1"/>
              <a:t>Bürgerkrieg</a:t>
            </a:r>
            <a:endParaRPr lang="fr-BE" sz="2400" b="1" u="sng" dirty="0"/>
          </a:p>
        </p:txBody>
      </p:sp>
      <p:sp>
        <p:nvSpPr>
          <p:cNvPr id="2" name="TextBox 1"/>
          <p:cNvSpPr txBox="1"/>
          <p:nvPr/>
        </p:nvSpPr>
        <p:spPr>
          <a:xfrm>
            <a:off x="365760" y="596651"/>
            <a:ext cx="8462356" cy="6186309"/>
          </a:xfrm>
          <a:prstGeom prst="rect">
            <a:avLst/>
          </a:prstGeom>
          <a:noFill/>
        </p:spPr>
        <p:txBody>
          <a:bodyPr wrap="square" rtlCol="0">
            <a:spAutoFit/>
          </a:bodyPr>
          <a:lstStyle/>
          <a:p>
            <a:pPr marL="285750" indent="-285750">
              <a:buFont typeface="Arial" panose="020B0604020202020204" pitchFamily="34" charset="0"/>
              <a:buChar char="•"/>
            </a:pPr>
            <a:r>
              <a:rPr lang="de-DE" dirty="0"/>
              <a:t>Hobbes hatte sich im Streit zwischen Krone und Parlament anonym </a:t>
            </a:r>
            <a:r>
              <a:rPr lang="de-DE" b="1" dirty="0"/>
              <a:t>für die Rechte des Königs Karl I.</a:t>
            </a:r>
            <a:r>
              <a:rPr lang="de-DE" dirty="0"/>
              <a:t> eingesetzt</a:t>
            </a:r>
            <a:r>
              <a:rPr lang="de-DE" baseline="30000" dirty="0"/>
              <a:t> </a:t>
            </a:r>
            <a:r>
              <a:rPr lang="de-DE" dirty="0"/>
              <a:t>und musste deshalb 1640 nach ins Exil fliehen.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Als der Bürgerkrieg ausbrach versuchte Hobbes erneut mit seinem Werk </a:t>
            </a:r>
            <a:r>
              <a:rPr lang="de-DE" b="1" i="1" dirty="0"/>
              <a:t>de </a:t>
            </a:r>
            <a:r>
              <a:rPr lang="de-DE" b="1" i="1" dirty="0" err="1"/>
              <a:t>cive</a:t>
            </a:r>
            <a:r>
              <a:rPr lang="de-DE" b="1" dirty="0"/>
              <a:t> , Einfluss auf die Entwicklung</a:t>
            </a:r>
            <a:r>
              <a:rPr lang="de-DE" dirty="0"/>
              <a:t> in England zu Gunsten einer absolutistischen Monarchie auszuüben.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So argumentierte er für die </a:t>
            </a:r>
            <a:r>
              <a:rPr lang="de-DE" b="1" dirty="0"/>
              <a:t>Übertragung aller Gewalt auf einen souveränen Herrscher</a:t>
            </a:r>
            <a:r>
              <a:rPr lang="de-DE" dirty="0"/>
              <a:t>, da im „Naturzustand“ ein egoistischer „Krieg aller gegen alle“ um Besitz und Ansehen herrsche, der nur durch die Angst vor der Strafe verhindert werden könne.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Seine Argumentation verschaffte Hobbes jedoch wenig Freunde. Karl II., der als Kronprinz 1646 in Paris Mathematikunterricht bei ihm genommen hatte, verübelte ihm später, </a:t>
            </a:r>
            <a:r>
              <a:rPr lang="de-DE" b="1" dirty="0"/>
              <a:t>dass er für jede de facto souveräne Regierung </a:t>
            </a:r>
            <a:r>
              <a:rPr lang="de-DE" dirty="0"/>
              <a:t>eintrat.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Hobbes’ Kritik an der katholischen Kirche, die er als „</a:t>
            </a:r>
            <a:r>
              <a:rPr lang="de-DE" b="1" dirty="0"/>
              <a:t>Reich der Finsternis</a:t>
            </a:r>
            <a:r>
              <a:rPr lang="de-DE" dirty="0"/>
              <a:t>“ bezeichnete, ließen ihn eine Verfolgung in Frankreich befürchten. Daher kehrte er 1651 nach England zurück und arrangierte sich mit der Regierung Cromwells.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Dennoch lebte er bis zu seinem Tod in gesicherten und komfortablen Verhältnissen auf einem Landsitz der befreundeten Familie Cavendish.</a:t>
            </a:r>
            <a:endParaRPr lang="fr-BE" dirty="0"/>
          </a:p>
        </p:txBody>
      </p:sp>
    </p:spTree>
    <p:extLst>
      <p:ext uri="{BB962C8B-B14F-4D97-AF65-F5344CB8AC3E}">
        <p14:creationId xmlns:p14="http://schemas.microsoft.com/office/powerpoint/2010/main" val="3921425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58728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Die </a:t>
            </a:r>
            <a:r>
              <a:rPr lang="fr-BE" sz="2400" b="1" u="sng" dirty="0" err="1"/>
              <a:t>soziologische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8" name="TextBox 4"/>
          <p:cNvSpPr txBox="1"/>
          <p:nvPr/>
        </p:nvSpPr>
        <p:spPr>
          <a:xfrm>
            <a:off x="370494" y="984215"/>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DE" i="1" dirty="0"/>
              <a:t>Heute sind viele Menschen der Ansicht, dass ein solcher Maßstab [das Recht] im besten Falle nichts anderes als das durch unsere Gesellschaft oder unsere „Zivilisation“ adoptierte und </a:t>
            </a:r>
            <a:r>
              <a:rPr lang="de-DE" b="1" i="1" u="sng" dirty="0"/>
              <a:t>in ihrer Lebensweise oder ihren Institutionen verkörperte Ideal</a:t>
            </a:r>
            <a:r>
              <a:rPr lang="de-DE" b="1" i="1" dirty="0"/>
              <a:t> </a:t>
            </a:r>
            <a:r>
              <a:rPr lang="de-DE" i="1" dirty="0"/>
              <a:t>ist. </a:t>
            </a:r>
            <a:endParaRPr lang="de-LU" i="1" dirty="0"/>
          </a:p>
        </p:txBody>
      </p:sp>
      <p:sp>
        <p:nvSpPr>
          <p:cNvPr id="2" name="TextBox 1"/>
          <p:cNvSpPr txBox="1"/>
          <p:nvPr/>
        </p:nvSpPr>
        <p:spPr>
          <a:xfrm>
            <a:off x="3408218" y="2472059"/>
            <a:ext cx="5383067" cy="2400657"/>
          </a:xfrm>
          <a:prstGeom prst="rect">
            <a:avLst/>
          </a:prstGeom>
          <a:noFill/>
        </p:spPr>
        <p:txBody>
          <a:bodyPr wrap="square" rtlCol="0">
            <a:spAutoFit/>
          </a:bodyPr>
          <a:lstStyle/>
          <a:p>
            <a:pPr algn="just"/>
            <a:r>
              <a:rPr lang="de-DE" dirty="0"/>
              <a:t>Die Rechtspositivisten (seine Gegner) gehen von einer </a:t>
            </a:r>
            <a:r>
              <a:rPr lang="de-DE" u="sng" dirty="0"/>
              <a:t>soziologischen </a:t>
            </a:r>
            <a:r>
              <a:rPr lang="de-DE" dirty="0"/>
              <a:t>Begründung des Rechtes </a:t>
            </a:r>
            <a:r>
              <a:rPr lang="de-CH" dirty="0"/>
              <a:t>aus:</a:t>
            </a:r>
          </a:p>
          <a:p>
            <a:pPr algn="just"/>
            <a:endParaRPr lang="de-CH" dirty="0"/>
          </a:p>
          <a:p>
            <a:pPr marL="285750" indent="-285750">
              <a:buFont typeface="Arial" panose="020B0604020202020204" pitchFamily="34" charset="0"/>
              <a:buChar char="•"/>
            </a:pPr>
            <a:r>
              <a:rPr lang="de-DE" sz="2400" dirty="0"/>
              <a:t>Die Rechte sind somit nichts anderes als die </a:t>
            </a:r>
            <a:r>
              <a:rPr lang="de-DE" sz="2400" b="1" dirty="0"/>
              <a:t>Idealisierung</a:t>
            </a:r>
            <a:r>
              <a:rPr lang="de-DE" sz="2400" dirty="0"/>
              <a:t> der ohnehin weitgehend angenommenen Lebensweise einer Gesellschaft</a:t>
            </a:r>
            <a:endParaRPr lang="fr-BE" sz="2400" dirty="0"/>
          </a:p>
        </p:txBody>
      </p:sp>
      <p:pic>
        <p:nvPicPr>
          <p:cNvPr id="3" name="Picture 2"/>
          <p:cNvPicPr>
            <a:picLocks noChangeAspect="1"/>
          </p:cNvPicPr>
          <p:nvPr/>
        </p:nvPicPr>
        <p:blipFill>
          <a:blip r:embed="rId2"/>
          <a:stretch>
            <a:fillRect/>
          </a:stretch>
        </p:blipFill>
        <p:spPr>
          <a:xfrm>
            <a:off x="539965" y="2252748"/>
            <a:ext cx="2850069" cy="355891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21238188">
            <a:off x="68261" y="5386647"/>
            <a:ext cx="3375732" cy="3693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r>
              <a:rPr lang="de-DE" dirty="0"/>
              <a:t>In Stein gemeißelt, die 10 Gebote</a:t>
            </a:r>
            <a:endParaRPr lang="fr-BE" dirty="0"/>
          </a:p>
        </p:txBody>
      </p:sp>
    </p:spTree>
    <p:extLst>
      <p:ext uri="{BB962C8B-B14F-4D97-AF65-F5344CB8AC3E}">
        <p14:creationId xmlns:p14="http://schemas.microsoft.com/office/powerpoint/2010/main" val="307161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58728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Die </a:t>
            </a:r>
            <a:r>
              <a:rPr lang="fr-BE" sz="2400" b="1" u="sng" dirty="0" err="1"/>
              <a:t>soziologische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8" name="TextBox 4"/>
          <p:cNvSpPr txBox="1"/>
          <p:nvPr/>
        </p:nvSpPr>
        <p:spPr>
          <a:xfrm>
            <a:off x="370494" y="984215"/>
            <a:ext cx="8420792" cy="646331"/>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Strauss führt </a:t>
            </a:r>
            <a:r>
              <a:rPr lang="de-DE" b="1" dirty="0"/>
              <a:t>drei Argumente </a:t>
            </a:r>
            <a:r>
              <a:rPr lang="de-DE" dirty="0"/>
              <a:t>an, welche die, für ihn unzureichende, soziologische Begründung widerlegen sollen: </a:t>
            </a:r>
            <a:endParaRPr lang="fr-BE" dirty="0"/>
          </a:p>
        </p:txBody>
      </p:sp>
      <p:sp>
        <p:nvSpPr>
          <p:cNvPr id="2" name="TextBox 1"/>
          <p:cNvSpPr txBox="1"/>
          <p:nvPr/>
        </p:nvSpPr>
        <p:spPr>
          <a:xfrm>
            <a:off x="4064923" y="1989921"/>
            <a:ext cx="4726361" cy="2123658"/>
          </a:xfrm>
          <a:prstGeom prst="rect">
            <a:avLst/>
          </a:prstGeom>
          <a:noFill/>
        </p:spPr>
        <p:txBody>
          <a:bodyPr wrap="square" rtlCol="0">
            <a:spAutoFit/>
          </a:bodyPr>
          <a:lstStyle/>
          <a:p>
            <a:pPr marL="342900" indent="-342900" algn="just">
              <a:buAutoNum type="arabicPeriod"/>
            </a:pPr>
            <a:r>
              <a:rPr lang="de-CH" b="1" dirty="0"/>
              <a:t>Werterelativismus</a:t>
            </a:r>
          </a:p>
          <a:p>
            <a:pPr marL="457200" indent="-457200" algn="just">
              <a:buAutoNum type="arabicPeriod"/>
            </a:pPr>
            <a:endParaRPr lang="de-CH" sz="2400" dirty="0"/>
          </a:p>
          <a:p>
            <a:pPr algn="just"/>
            <a:r>
              <a:rPr lang="de-LU" dirty="0"/>
              <a:t>Ist das Recht bloß die Idealisierung der Lebensweise einer Gesellschaft, dann haben die Rechte einer Kannibalen-Gesellschaft </a:t>
            </a:r>
            <a:r>
              <a:rPr lang="de-LU" b="1" dirty="0"/>
              <a:t>den gleichen Geltungsanspruch</a:t>
            </a:r>
            <a:r>
              <a:rPr lang="de-LU" dirty="0"/>
              <a:t>, wie die Rechte einer „zivilisierten“ Gesellschaft.</a:t>
            </a:r>
          </a:p>
        </p:txBody>
      </p:sp>
      <p:pic>
        <p:nvPicPr>
          <p:cNvPr id="4" name="Picture 3"/>
          <p:cNvPicPr>
            <a:picLocks noChangeAspect="1"/>
          </p:cNvPicPr>
          <p:nvPr/>
        </p:nvPicPr>
        <p:blipFill rotWithShape="1">
          <a:blip r:embed="rId2"/>
          <a:srcRect l="20092" t="9221" r="4750" b="3713"/>
          <a:stretch/>
        </p:blipFill>
        <p:spPr>
          <a:xfrm>
            <a:off x="370494" y="1793596"/>
            <a:ext cx="3515803" cy="2914588"/>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1077732" y="5237019"/>
            <a:ext cx="5617129" cy="646331"/>
          </a:xfrm>
          <a:prstGeom prst="rect">
            <a:avLst/>
          </a:prstGeom>
          <a:noFill/>
        </p:spPr>
        <p:txBody>
          <a:bodyPr wrap="square" rtlCol="0">
            <a:spAutoFit/>
          </a:bodyPr>
          <a:lstStyle/>
          <a:p>
            <a:pPr algn="r"/>
            <a:r>
              <a:rPr lang="de-CH" dirty="0"/>
              <a:t>Das Gleiche gilt natürlich dann auch für Staaten, in denen Sklaverei positives Recht ist. (z.B. USA bis 1865)</a:t>
            </a:r>
            <a:endParaRPr lang="fr-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592" y="4442616"/>
            <a:ext cx="2037692" cy="2037692"/>
          </a:xfrm>
          <a:prstGeom prst="rect">
            <a:avLst/>
          </a:prstGeom>
        </p:spPr>
      </p:pic>
      <p:sp>
        <p:nvSpPr>
          <p:cNvPr id="3" name="TextBox 2"/>
          <p:cNvSpPr txBox="1"/>
          <p:nvPr/>
        </p:nvSpPr>
        <p:spPr>
          <a:xfrm rot="21230120">
            <a:off x="221861" y="1807962"/>
            <a:ext cx="3344036" cy="738664"/>
          </a:xfrm>
          <a:prstGeom prst="rect">
            <a:avLst/>
          </a:prstGeom>
          <a:noFill/>
        </p:spPr>
        <p:txBody>
          <a:bodyPr wrap="square" rtlCol="0">
            <a:spAutoFit/>
          </a:bodyPr>
          <a:lstStyle/>
          <a:p>
            <a:r>
              <a:rPr lang="de-DE" sz="1400" dirty="0">
                <a:solidFill>
                  <a:schemeClr val="bg1"/>
                </a:solidFill>
              </a:rPr>
              <a:t>"Ich genoss seine Leber mit ein paar </a:t>
            </a:r>
            <a:r>
              <a:rPr lang="de-DE" sz="1400" dirty="0" err="1">
                <a:solidFill>
                  <a:schemeClr val="bg1"/>
                </a:solidFill>
              </a:rPr>
              <a:t>Fava</a:t>
            </a:r>
            <a:r>
              <a:rPr lang="de-DE" sz="1400" dirty="0">
                <a:solidFill>
                  <a:schemeClr val="bg1"/>
                </a:solidFill>
              </a:rPr>
              <a:t>-Bohnen, dazu einen ausgezeichneten Chianti." - Hannibal</a:t>
            </a:r>
            <a:endParaRPr lang="fr-BE" sz="1400" dirty="0">
              <a:solidFill>
                <a:schemeClr val="bg1"/>
              </a:solidFill>
            </a:endParaRPr>
          </a:p>
        </p:txBody>
      </p:sp>
      <p:pic>
        <p:nvPicPr>
          <p:cNvPr id="9" name="Picture 8"/>
          <p:cNvPicPr>
            <a:picLocks noChangeAspect="1"/>
          </p:cNvPicPr>
          <p:nvPr/>
        </p:nvPicPr>
        <p:blipFill rotWithShape="1">
          <a:blip r:embed="rId4"/>
          <a:srcRect l="15232" t="8899" r="18046"/>
          <a:stretch/>
        </p:blipFill>
        <p:spPr>
          <a:xfrm>
            <a:off x="98331" y="3795535"/>
            <a:ext cx="1422899" cy="12941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6938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58728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Die </a:t>
            </a:r>
            <a:r>
              <a:rPr lang="fr-BE" sz="2400" b="1" u="sng" dirty="0" err="1"/>
              <a:t>soziologische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8" name="TextBox 4"/>
          <p:cNvSpPr txBox="1"/>
          <p:nvPr/>
        </p:nvSpPr>
        <p:spPr>
          <a:xfrm>
            <a:off x="370494" y="984215"/>
            <a:ext cx="8420792" cy="646331"/>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Strauss führt </a:t>
            </a:r>
            <a:r>
              <a:rPr lang="de-DE" b="1" dirty="0"/>
              <a:t>drei Argumente </a:t>
            </a:r>
            <a:r>
              <a:rPr lang="de-DE" dirty="0"/>
              <a:t>an, welche die, für ihn unzureichende, soziologische Begründung widerlegen sollen: </a:t>
            </a:r>
            <a:endParaRPr lang="fr-BE" dirty="0"/>
          </a:p>
        </p:txBody>
      </p:sp>
      <p:sp>
        <p:nvSpPr>
          <p:cNvPr id="2" name="TextBox 1"/>
          <p:cNvSpPr txBox="1"/>
          <p:nvPr/>
        </p:nvSpPr>
        <p:spPr>
          <a:xfrm>
            <a:off x="4064923" y="1989921"/>
            <a:ext cx="4726361" cy="2123658"/>
          </a:xfrm>
          <a:prstGeom prst="rect">
            <a:avLst/>
          </a:prstGeom>
          <a:noFill/>
        </p:spPr>
        <p:txBody>
          <a:bodyPr wrap="square" rtlCol="0">
            <a:spAutoFit/>
          </a:bodyPr>
          <a:lstStyle/>
          <a:p>
            <a:pPr algn="just"/>
            <a:r>
              <a:rPr lang="de-CH" b="1" dirty="0"/>
              <a:t>2. Kritische Distanz zur Gesellschaft</a:t>
            </a:r>
          </a:p>
          <a:p>
            <a:pPr marL="457200" indent="-457200" algn="just">
              <a:buAutoNum type="arabicPeriod"/>
            </a:pPr>
            <a:endParaRPr lang="de-CH" sz="2400" dirty="0"/>
          </a:p>
          <a:p>
            <a:pPr algn="just"/>
            <a:r>
              <a:rPr lang="de-DE" dirty="0"/>
              <a:t>Der Rechtspositivismus </a:t>
            </a:r>
            <a:r>
              <a:rPr lang="de-DE" b="1" dirty="0"/>
              <a:t>lehnt allgemeingültige und übergesellschaftliche Ideale ab</a:t>
            </a:r>
            <a:r>
              <a:rPr lang="de-DE" dirty="0"/>
              <a:t>. Unter dieser Voraussetzung wären wir außerstande, </a:t>
            </a:r>
            <a:r>
              <a:rPr lang="de-DE" u="sng" dirty="0"/>
              <a:t>kritischen Abstand von den Idealen</a:t>
            </a:r>
            <a:r>
              <a:rPr lang="de-DE" dirty="0"/>
              <a:t> unserer Gesellschaft zu gewinnen.</a:t>
            </a:r>
            <a:endParaRPr lang="de-LU" dirty="0"/>
          </a:p>
        </p:txBody>
      </p:sp>
      <p:sp>
        <p:nvSpPr>
          <p:cNvPr id="5" name="TextBox 4"/>
          <p:cNvSpPr txBox="1"/>
          <p:nvPr/>
        </p:nvSpPr>
        <p:spPr>
          <a:xfrm>
            <a:off x="1077732" y="5237019"/>
            <a:ext cx="5617129" cy="1015663"/>
          </a:xfrm>
          <a:prstGeom prst="rect">
            <a:avLst/>
          </a:prstGeom>
          <a:noFill/>
        </p:spPr>
        <p:txBody>
          <a:bodyPr wrap="square" rtlCol="0">
            <a:spAutoFit/>
          </a:bodyPr>
          <a:lstStyle/>
          <a:p>
            <a:pPr algn="r"/>
            <a:r>
              <a:rPr lang="de-DE" b="1" u="sng" dirty="0"/>
              <a:t>Das Naturrecht ermöglicht diese Kritik, der Rechtspositivismus nicht. </a:t>
            </a:r>
          </a:p>
          <a:p>
            <a:pPr algn="r"/>
            <a:r>
              <a:rPr lang="de-DE" sz="1200" dirty="0"/>
              <a:t>(Zu jeder Zeit gab es Individuen, die das herrschende Gesellschaftsideal ihrer Zeit radikal in Frage stellten)</a:t>
            </a:r>
            <a:endParaRPr lang="fr-BE" sz="1200" dirty="0"/>
          </a:p>
        </p:txBody>
      </p:sp>
      <p:pic>
        <p:nvPicPr>
          <p:cNvPr id="3" name="Picture 2"/>
          <p:cNvPicPr>
            <a:picLocks noChangeAspect="1"/>
          </p:cNvPicPr>
          <p:nvPr/>
        </p:nvPicPr>
        <p:blipFill>
          <a:blip r:embed="rId2"/>
          <a:stretch>
            <a:fillRect/>
          </a:stretch>
        </p:blipFill>
        <p:spPr>
          <a:xfrm>
            <a:off x="578312" y="1793596"/>
            <a:ext cx="3194279" cy="321194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rotWithShape="1">
          <a:blip r:embed="rId3"/>
          <a:srcRect l="39800" t="22618" r="17018" b="11145"/>
          <a:stretch/>
        </p:blipFill>
        <p:spPr>
          <a:xfrm>
            <a:off x="6799811" y="4206240"/>
            <a:ext cx="2061556" cy="2061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46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58728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5.1 Die </a:t>
            </a:r>
            <a:r>
              <a:rPr lang="fr-BE" sz="2400" b="1" u="sng" dirty="0" err="1"/>
              <a:t>soziologische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8" name="TextBox 4"/>
          <p:cNvSpPr txBox="1"/>
          <p:nvPr/>
        </p:nvSpPr>
        <p:spPr>
          <a:xfrm>
            <a:off x="370494" y="984215"/>
            <a:ext cx="8420792" cy="646331"/>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Strauss führt </a:t>
            </a:r>
            <a:r>
              <a:rPr lang="de-DE" b="1" dirty="0"/>
              <a:t>drei Argumente </a:t>
            </a:r>
            <a:r>
              <a:rPr lang="de-DE" dirty="0"/>
              <a:t>an, welche die, für ihn unzureichende, soziologische Begründung widerlegen sollen: </a:t>
            </a:r>
            <a:endParaRPr lang="fr-BE" dirty="0"/>
          </a:p>
        </p:txBody>
      </p:sp>
      <p:sp>
        <p:nvSpPr>
          <p:cNvPr id="2" name="TextBox 1"/>
          <p:cNvSpPr txBox="1"/>
          <p:nvPr/>
        </p:nvSpPr>
        <p:spPr>
          <a:xfrm>
            <a:off x="4064923" y="1989921"/>
            <a:ext cx="4726361" cy="2123658"/>
          </a:xfrm>
          <a:prstGeom prst="rect">
            <a:avLst/>
          </a:prstGeom>
          <a:noFill/>
        </p:spPr>
        <p:txBody>
          <a:bodyPr wrap="square" rtlCol="0">
            <a:spAutoFit/>
          </a:bodyPr>
          <a:lstStyle/>
          <a:p>
            <a:pPr algn="just"/>
            <a:r>
              <a:rPr lang="de-CH" b="1" dirty="0"/>
              <a:t>3. Hierarchie der Bedürfnisse</a:t>
            </a:r>
          </a:p>
          <a:p>
            <a:pPr marL="457200" indent="-457200" algn="just">
              <a:buAutoNum type="arabicPeriod"/>
            </a:pPr>
            <a:endParaRPr lang="de-CH" sz="2400" dirty="0"/>
          </a:p>
          <a:p>
            <a:pPr algn="just"/>
            <a:r>
              <a:rPr lang="de-DE" dirty="0"/>
              <a:t>Strauss ist der Meinung, dass es innerhalb der Bedürfnisse einer Gesellschaft </a:t>
            </a:r>
            <a:r>
              <a:rPr lang="de-DE" u="sng" dirty="0"/>
              <a:t>wichtigere sowie weniger wichtigere, und echte sowie falsche Bedürfnisse gibt</a:t>
            </a:r>
            <a:r>
              <a:rPr lang="de-DE" dirty="0"/>
              <a:t>, die allerdings </a:t>
            </a:r>
            <a:r>
              <a:rPr lang="de-DE" b="1" dirty="0"/>
              <a:t>nicht für jede Gesellschaft verschieden</a:t>
            </a:r>
            <a:r>
              <a:rPr lang="de-DE" dirty="0"/>
              <a:t> sein können </a:t>
            </a:r>
            <a:endParaRPr lang="de-LU" dirty="0"/>
          </a:p>
        </p:txBody>
      </p:sp>
      <p:sp>
        <p:nvSpPr>
          <p:cNvPr id="5" name="TextBox 4"/>
          <p:cNvSpPr txBox="1"/>
          <p:nvPr/>
        </p:nvSpPr>
        <p:spPr>
          <a:xfrm>
            <a:off x="1077732" y="5237019"/>
            <a:ext cx="5617129" cy="830997"/>
          </a:xfrm>
          <a:prstGeom prst="rect">
            <a:avLst/>
          </a:prstGeom>
          <a:noFill/>
        </p:spPr>
        <p:txBody>
          <a:bodyPr wrap="square" rtlCol="0">
            <a:spAutoFit/>
          </a:bodyPr>
          <a:lstStyle/>
          <a:p>
            <a:pPr algn="r"/>
            <a:r>
              <a:rPr lang="de-DE" b="1" u="sng" dirty="0"/>
              <a:t>Folglich muss es eine allgemeingültige Hierarchie der Bedürfnisse aller Gesellschaften geben. </a:t>
            </a:r>
          </a:p>
          <a:p>
            <a:pPr algn="r"/>
            <a:r>
              <a:rPr lang="de-DE" sz="1200" dirty="0"/>
              <a:t>(z.B. Lebenserhalt, Arbeit, Unterkunft)</a:t>
            </a:r>
            <a:endParaRPr lang="fr-BE" sz="1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94" y="1793596"/>
            <a:ext cx="3562056" cy="3058045"/>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rot="21239979">
            <a:off x="171731" y="1930523"/>
            <a:ext cx="160263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CH" sz="1400" dirty="0"/>
              <a:t>Maslows</a:t>
            </a:r>
          </a:p>
          <a:p>
            <a:r>
              <a:rPr lang="de-CH" sz="1400" dirty="0"/>
              <a:t>Bedürfnispyramide</a:t>
            </a:r>
            <a:endParaRPr lang="fr-BE" sz="1400" dirty="0"/>
          </a:p>
        </p:txBody>
      </p:sp>
      <p:pic>
        <p:nvPicPr>
          <p:cNvPr id="10" name="Picture 9"/>
          <p:cNvPicPr>
            <a:picLocks noChangeAspect="1"/>
          </p:cNvPicPr>
          <p:nvPr/>
        </p:nvPicPr>
        <p:blipFill>
          <a:blip r:embed="rId3"/>
          <a:stretch>
            <a:fillRect/>
          </a:stretch>
        </p:blipFill>
        <p:spPr>
          <a:xfrm>
            <a:off x="6782894" y="4851641"/>
            <a:ext cx="2008390" cy="1334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02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60776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6.1 Die </a:t>
            </a:r>
            <a:r>
              <a:rPr lang="fr-BE" sz="2400" b="1" u="sng" dirty="0" err="1"/>
              <a:t>historizistische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8" name="TextBox 4"/>
          <p:cNvSpPr txBox="1"/>
          <p:nvPr/>
        </p:nvSpPr>
        <p:spPr>
          <a:xfrm>
            <a:off x="370494" y="984215"/>
            <a:ext cx="8420792" cy="1200329"/>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DE" i="1" dirty="0"/>
              <a:t>Die Geschichte und die Ethnologie zeigen uns „eine Vielfältigkeit von Vorstellung über Recht und Gerechtigkeit“ auf... Deswegen kann es laut den Gegnern des Naturrechts kein allgemeingültiges Verständnis davon geben. „Es kann kein Naturrecht geben, wenn es nicht unveränderliche Prinzipien der Gerechtigkeit gibt“.  </a:t>
            </a:r>
            <a:endParaRPr lang="fr-BE" i="1" dirty="0"/>
          </a:p>
        </p:txBody>
      </p:sp>
      <p:sp>
        <p:nvSpPr>
          <p:cNvPr id="2" name="TextBox 1"/>
          <p:cNvSpPr txBox="1"/>
          <p:nvPr/>
        </p:nvSpPr>
        <p:spPr>
          <a:xfrm>
            <a:off x="428685" y="2347594"/>
            <a:ext cx="8420791" cy="646331"/>
          </a:xfrm>
          <a:prstGeom prst="rect">
            <a:avLst/>
          </a:prstGeom>
          <a:noFill/>
        </p:spPr>
        <p:txBody>
          <a:bodyPr wrap="square" rtlCol="0">
            <a:spAutoFit/>
          </a:bodyPr>
          <a:lstStyle/>
          <a:p>
            <a:r>
              <a:rPr lang="de-DE" dirty="0"/>
              <a:t>Ein Argument, mit dem der Rechtspositivist die Existenz des Naturrechts in Frage zu stellen versucht, lautet wie folgt:</a:t>
            </a:r>
            <a:endParaRPr lang="fr-BE" dirty="0"/>
          </a:p>
        </p:txBody>
      </p:sp>
      <p:sp>
        <p:nvSpPr>
          <p:cNvPr id="5" name="TextBox 4"/>
          <p:cNvSpPr txBox="1"/>
          <p:nvPr/>
        </p:nvSpPr>
        <p:spPr>
          <a:xfrm>
            <a:off x="839585" y="3156975"/>
            <a:ext cx="8009890" cy="923330"/>
          </a:xfrm>
          <a:prstGeom prst="rect">
            <a:avLst/>
          </a:prstGeom>
          <a:noFill/>
        </p:spPr>
        <p:txBody>
          <a:bodyPr wrap="square" rtlCol="0">
            <a:spAutoFit/>
          </a:bodyPr>
          <a:lstStyle/>
          <a:p>
            <a:pPr algn="just"/>
            <a:r>
              <a:rPr lang="de-DE" b="1" dirty="0"/>
              <a:t>Prämisse 1: </a:t>
            </a:r>
            <a:r>
              <a:rPr lang="de-DE" dirty="0"/>
              <a:t>Wenn es etwas gibt, das von Natur aus Recht ist, wie es die Naturrechtslehre behauptet, </a:t>
            </a:r>
            <a:r>
              <a:rPr lang="de-DE" b="1" dirty="0"/>
              <a:t>dann muss es von allen Völkern als verbindlich anerkannt werden</a:t>
            </a:r>
            <a:r>
              <a:rPr lang="de-DE" dirty="0"/>
              <a:t>, in erster Linie, von den sogenannten Naturvölkern</a:t>
            </a:r>
            <a:endParaRPr lang="fr-BE" dirty="0"/>
          </a:p>
        </p:txBody>
      </p:sp>
      <p:sp>
        <p:nvSpPr>
          <p:cNvPr id="3" name="TextBox 2"/>
          <p:cNvSpPr txBox="1"/>
          <p:nvPr/>
        </p:nvSpPr>
        <p:spPr>
          <a:xfrm>
            <a:off x="839585" y="4159393"/>
            <a:ext cx="8009889" cy="1200329"/>
          </a:xfrm>
          <a:prstGeom prst="rect">
            <a:avLst/>
          </a:prstGeom>
          <a:noFill/>
        </p:spPr>
        <p:txBody>
          <a:bodyPr wrap="square" rtlCol="0">
            <a:spAutoFit/>
          </a:bodyPr>
          <a:lstStyle/>
          <a:p>
            <a:pPr algn="just"/>
            <a:r>
              <a:rPr lang="de-DE" b="1" dirty="0"/>
              <a:t>Prämisse 2 : </a:t>
            </a:r>
            <a:r>
              <a:rPr lang="de-DE" dirty="0"/>
              <a:t>Die Ethnologen haben durch Untersuchungen </a:t>
            </a:r>
            <a:r>
              <a:rPr lang="de-DE" b="1" dirty="0"/>
              <a:t>bewiesen</a:t>
            </a:r>
            <a:r>
              <a:rPr lang="de-DE" dirty="0"/>
              <a:t>, dass es keine Gerechtigkeitsnormen gibt, die von allen Völkern anerkannt werden. Die </a:t>
            </a:r>
            <a:r>
              <a:rPr lang="de-DE" b="1" dirty="0"/>
              <a:t>Naturvölker leben meistens nach Normen, die den von zivilisierten Gesellschaften </a:t>
            </a:r>
            <a:r>
              <a:rPr lang="de-DE" b="1" dirty="0" err="1"/>
              <a:t>widers</a:t>
            </a:r>
            <a:r>
              <a:rPr lang="de-CH" b="1" dirty="0" err="1"/>
              <a:t>prechen</a:t>
            </a:r>
            <a:r>
              <a:rPr lang="de-CH" dirty="0"/>
              <a:t>.</a:t>
            </a:r>
            <a:endParaRPr lang="fr-BE" dirty="0"/>
          </a:p>
        </p:txBody>
      </p:sp>
      <p:sp>
        <p:nvSpPr>
          <p:cNvPr id="4" name="TextBox 3"/>
          <p:cNvSpPr txBox="1"/>
          <p:nvPr/>
        </p:nvSpPr>
        <p:spPr>
          <a:xfrm>
            <a:off x="839585" y="5606734"/>
            <a:ext cx="8009890" cy="369332"/>
          </a:xfrm>
          <a:prstGeom prst="rect">
            <a:avLst/>
          </a:prstGeom>
          <a:noFill/>
        </p:spPr>
        <p:txBody>
          <a:bodyPr wrap="square" rtlCol="0">
            <a:spAutoFit/>
          </a:bodyPr>
          <a:lstStyle/>
          <a:p>
            <a:r>
              <a:rPr lang="de-DE" b="1" dirty="0"/>
              <a:t>Schlussfolgerung: </a:t>
            </a:r>
            <a:r>
              <a:rPr lang="de-DE" u="sng" dirty="0"/>
              <a:t>Es gibt nichts, das von Natur aus Recht ist</a:t>
            </a:r>
            <a:r>
              <a:rPr lang="de-DE" dirty="0"/>
              <a:t>.</a:t>
            </a:r>
            <a:endParaRPr lang="fr-BE" dirty="0"/>
          </a:p>
        </p:txBody>
      </p:sp>
      <p:sp>
        <p:nvSpPr>
          <p:cNvPr id="10" name="Curved Right Arrow 9"/>
          <p:cNvSpPr/>
          <p:nvPr/>
        </p:nvSpPr>
        <p:spPr>
          <a:xfrm>
            <a:off x="535594" y="3335528"/>
            <a:ext cx="303991" cy="1086843"/>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solidFill>
                <a:schemeClr val="tx1"/>
              </a:solidFill>
            </a:endParaRPr>
          </a:p>
        </p:txBody>
      </p:sp>
      <p:sp>
        <p:nvSpPr>
          <p:cNvPr id="11" name="Curved Right Arrow 10"/>
          <p:cNvSpPr/>
          <p:nvPr/>
        </p:nvSpPr>
        <p:spPr>
          <a:xfrm>
            <a:off x="535594" y="4520354"/>
            <a:ext cx="303991" cy="1356744"/>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144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6077626"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6.1 Die </a:t>
            </a:r>
            <a:r>
              <a:rPr lang="fr-BE" sz="2400" b="1" u="sng" dirty="0" err="1"/>
              <a:t>historizistische</a:t>
            </a:r>
            <a:r>
              <a:rPr lang="fr-BE" sz="2400" b="1" u="sng" dirty="0"/>
              <a:t> </a:t>
            </a:r>
            <a:r>
              <a:rPr lang="fr-BE" sz="2400" b="1" u="sng" dirty="0" err="1"/>
              <a:t>Begründung</a:t>
            </a:r>
            <a:r>
              <a:rPr lang="fr-BE" sz="2400" b="1" u="sng" dirty="0"/>
              <a:t> des </a:t>
            </a:r>
            <a:r>
              <a:rPr lang="fr-BE" sz="2400" b="1" u="sng" dirty="0" err="1"/>
              <a:t>Rechts</a:t>
            </a:r>
            <a:endParaRPr lang="fr-BE" sz="2400" b="1" u="sng" dirty="0"/>
          </a:p>
        </p:txBody>
      </p:sp>
      <p:sp>
        <p:nvSpPr>
          <p:cNvPr id="2" name="TextBox 1"/>
          <p:cNvSpPr txBox="1"/>
          <p:nvPr/>
        </p:nvSpPr>
        <p:spPr>
          <a:xfrm>
            <a:off x="370494" y="897753"/>
            <a:ext cx="8420791" cy="1477328"/>
          </a:xfrm>
          <a:prstGeom prst="rect">
            <a:avLst/>
          </a:prstGeom>
          <a:noFill/>
        </p:spPr>
        <p:txBody>
          <a:bodyPr wrap="square" rtlCol="0">
            <a:spAutoFit/>
          </a:bodyPr>
          <a:lstStyle/>
          <a:p>
            <a:r>
              <a:rPr lang="de-DE" dirty="0"/>
              <a:t>Strauss hat prinzipiell zwei Möglichkeiten, um dieser Schlussfolgerung zu entgehen, und zwar:</a:t>
            </a:r>
          </a:p>
          <a:p>
            <a:endParaRPr lang="fr-BE" dirty="0"/>
          </a:p>
          <a:p>
            <a:r>
              <a:rPr lang="de-DE" dirty="0"/>
              <a:t>(1) Er kann die logische Struktur des Arguments angreifen</a:t>
            </a:r>
            <a:endParaRPr lang="fr-BE" dirty="0"/>
          </a:p>
          <a:p>
            <a:r>
              <a:rPr lang="de-DE" dirty="0"/>
              <a:t>(2) Er kann die Wahrheit einer der beiden Prämissen angreifen</a:t>
            </a:r>
            <a:endParaRPr lang="fr-BE" dirty="0"/>
          </a:p>
        </p:txBody>
      </p:sp>
      <p:sp>
        <p:nvSpPr>
          <p:cNvPr id="5" name="TextBox 4"/>
          <p:cNvSpPr txBox="1"/>
          <p:nvPr/>
        </p:nvSpPr>
        <p:spPr>
          <a:xfrm>
            <a:off x="428683" y="2638336"/>
            <a:ext cx="8420791" cy="923330"/>
          </a:xfrm>
          <a:prstGeom prst="rect">
            <a:avLst/>
          </a:prstGeom>
          <a:noFill/>
        </p:spPr>
        <p:txBody>
          <a:bodyPr wrap="square" rtlCol="0">
            <a:spAutoFit/>
          </a:bodyPr>
          <a:lstStyle/>
          <a:p>
            <a:pPr algn="just"/>
            <a:r>
              <a:rPr lang="de-DE" dirty="0"/>
              <a:t>Der erste Weg ist ihm in diesem Fall verschlossen, da sein Gegner </a:t>
            </a:r>
            <a:r>
              <a:rPr lang="de-DE" b="1" dirty="0"/>
              <a:t>logisch korrekt </a:t>
            </a:r>
            <a:r>
              <a:rPr lang="de-DE" dirty="0"/>
              <a:t>geschlossen hat (und zwar nach dem </a:t>
            </a:r>
            <a:r>
              <a:rPr lang="de-DE" b="1" dirty="0"/>
              <a:t>Modus </a:t>
            </a:r>
            <a:r>
              <a:rPr lang="de-DE" b="1" dirty="0" err="1"/>
              <a:t>tollens</a:t>
            </a:r>
            <a:r>
              <a:rPr lang="de-DE" dirty="0"/>
              <a:t>: Wenn p, dann q; q ist aber nicht der Fall; also ist auch p nicht der Fall).</a:t>
            </a:r>
            <a:endParaRPr lang="fr-BE" dirty="0"/>
          </a:p>
        </p:txBody>
      </p:sp>
      <p:sp>
        <p:nvSpPr>
          <p:cNvPr id="3" name="TextBox 2"/>
          <p:cNvSpPr txBox="1"/>
          <p:nvPr/>
        </p:nvSpPr>
        <p:spPr>
          <a:xfrm>
            <a:off x="428683" y="3718679"/>
            <a:ext cx="8420791" cy="1477328"/>
          </a:xfrm>
          <a:prstGeom prst="rect">
            <a:avLst/>
          </a:prstGeom>
          <a:noFill/>
        </p:spPr>
        <p:txBody>
          <a:bodyPr wrap="square" rtlCol="0">
            <a:spAutoFit/>
          </a:bodyPr>
          <a:lstStyle/>
          <a:p>
            <a:r>
              <a:rPr lang="de-DE" dirty="0"/>
              <a:t>Strauss wird also den zweiten Weg begehen müssen, wobei ihm wieder zwei Möglichkeiten offen stehen:</a:t>
            </a:r>
          </a:p>
          <a:p>
            <a:endParaRPr lang="fr-BE" dirty="0"/>
          </a:p>
          <a:p>
            <a:r>
              <a:rPr lang="de-DE" dirty="0"/>
              <a:t>(1) Er verwirft die Wahrheit der erste Prämisse</a:t>
            </a:r>
            <a:endParaRPr lang="fr-BE" dirty="0"/>
          </a:p>
          <a:p>
            <a:r>
              <a:rPr lang="de-DE" dirty="0"/>
              <a:t>(2) Er verwirft die Wahrheit der zweiten Prämisse</a:t>
            </a:r>
            <a:endParaRPr lang="fr-BE" dirty="0"/>
          </a:p>
        </p:txBody>
      </p:sp>
      <p:sp>
        <p:nvSpPr>
          <p:cNvPr id="4" name="TextBox 3"/>
          <p:cNvSpPr txBox="1"/>
          <p:nvPr/>
        </p:nvSpPr>
        <p:spPr>
          <a:xfrm>
            <a:off x="428682" y="5353020"/>
            <a:ext cx="8420791" cy="1200329"/>
          </a:xfrm>
          <a:prstGeom prst="rect">
            <a:avLst/>
          </a:prstGeom>
          <a:noFill/>
        </p:spPr>
        <p:txBody>
          <a:bodyPr wrap="square" rtlCol="0">
            <a:spAutoFit/>
          </a:bodyPr>
          <a:lstStyle/>
          <a:p>
            <a:pPr algn="just"/>
            <a:r>
              <a:rPr lang="de-DE" b="1" dirty="0"/>
              <a:t>Die zweite Prämisse kann er nicht angreifen</a:t>
            </a:r>
            <a:r>
              <a:rPr lang="de-DE" dirty="0"/>
              <a:t>, ohne sich in den Augen der Sozialwissenschaftler lächerlich zu machen. Es ist ein Faktum, dass andere Völker nach anderen Normsystemen leben. </a:t>
            </a:r>
            <a:r>
              <a:rPr lang="de-DE" b="1" dirty="0"/>
              <a:t>Strauss muss also seinen Angriff auf die erste Prämisse konzentrieren. </a:t>
            </a:r>
            <a:endParaRPr lang="fr-BE" b="1" dirty="0"/>
          </a:p>
        </p:txBody>
      </p:sp>
    </p:spTree>
    <p:extLst>
      <p:ext uri="{BB962C8B-B14F-4D97-AF65-F5344CB8AC3E}">
        <p14:creationId xmlns:p14="http://schemas.microsoft.com/office/powerpoint/2010/main" val="114539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7172989"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6.2 Die </a:t>
            </a:r>
            <a:r>
              <a:rPr lang="fr-BE" sz="2400" b="1" u="sng" dirty="0" err="1"/>
              <a:t>Belanglosigkeit</a:t>
            </a:r>
            <a:r>
              <a:rPr lang="fr-BE" sz="2400" b="1" u="sng" dirty="0"/>
              <a:t> des </a:t>
            </a:r>
            <a:r>
              <a:rPr lang="fr-BE" sz="2400" b="1" u="sng" dirty="0" err="1"/>
              <a:t>historizistischen</a:t>
            </a:r>
            <a:r>
              <a:rPr lang="fr-BE" sz="2400" b="1" u="sng" dirty="0"/>
              <a:t> Arguments</a:t>
            </a:r>
          </a:p>
        </p:txBody>
      </p:sp>
      <p:sp>
        <p:nvSpPr>
          <p:cNvPr id="2" name="TextBox 1"/>
          <p:cNvSpPr txBox="1"/>
          <p:nvPr/>
        </p:nvSpPr>
        <p:spPr>
          <a:xfrm>
            <a:off x="428682" y="1221919"/>
            <a:ext cx="7328245" cy="369332"/>
          </a:xfrm>
          <a:prstGeom prst="rect">
            <a:avLst/>
          </a:prstGeom>
          <a:noFill/>
        </p:spPr>
        <p:txBody>
          <a:bodyPr wrap="square" rtlCol="0">
            <a:spAutoFit/>
          </a:bodyPr>
          <a:lstStyle/>
          <a:p>
            <a:r>
              <a:rPr lang="de-DE" b="1" dirty="0"/>
              <a:t>Verwerfung der ersten Prämisse:</a:t>
            </a:r>
            <a:endParaRPr lang="fr-BE" b="1" dirty="0"/>
          </a:p>
        </p:txBody>
      </p:sp>
      <p:sp>
        <p:nvSpPr>
          <p:cNvPr id="5" name="TextBox 4"/>
          <p:cNvSpPr txBox="1"/>
          <p:nvPr/>
        </p:nvSpPr>
        <p:spPr>
          <a:xfrm>
            <a:off x="945860" y="1748264"/>
            <a:ext cx="7782503" cy="1200329"/>
          </a:xfrm>
          <a:prstGeom prst="rect">
            <a:avLst/>
          </a:prstGeom>
          <a:noFill/>
        </p:spPr>
        <p:txBody>
          <a:bodyPr wrap="square" rtlCol="0">
            <a:spAutoFit/>
          </a:bodyPr>
          <a:lstStyle/>
          <a:p>
            <a:pPr algn="just"/>
            <a:r>
              <a:rPr lang="de-DE" dirty="0"/>
              <a:t>Laut Strauss ist es </a:t>
            </a:r>
            <a:r>
              <a:rPr lang="de-DE" b="1" dirty="0"/>
              <a:t>nicht notwendig, dass die gesamte Bevölkerung zustimmt</a:t>
            </a:r>
            <a:r>
              <a:rPr lang="de-DE" dirty="0"/>
              <a:t>, damit das Naturrecht existiert. Er wirft den Gegnern des Naturrechts vor zwei Aussagen miteinander zu verwechseln: Zum einen die </a:t>
            </a:r>
            <a:r>
              <a:rPr lang="de-DE" b="1" dirty="0"/>
              <a:t>tatsächliche Anerkennung </a:t>
            </a:r>
            <a:r>
              <a:rPr lang="de-DE" dirty="0"/>
              <a:t>eines Prinzips und zum anderen die </a:t>
            </a:r>
            <a:r>
              <a:rPr lang="de-DE" b="1" dirty="0"/>
              <a:t>Rechtmäßigkeit</a:t>
            </a:r>
            <a:r>
              <a:rPr lang="de-DE" dirty="0"/>
              <a:t> eines Prinzips.</a:t>
            </a:r>
            <a:endParaRPr lang="fr-BE" dirty="0"/>
          </a:p>
        </p:txBody>
      </p:sp>
      <p:sp>
        <p:nvSpPr>
          <p:cNvPr id="3" name="TextBox 2"/>
          <p:cNvSpPr txBox="1"/>
          <p:nvPr/>
        </p:nvSpPr>
        <p:spPr>
          <a:xfrm>
            <a:off x="945860" y="3105606"/>
            <a:ext cx="7782503" cy="923330"/>
          </a:xfrm>
          <a:prstGeom prst="rect">
            <a:avLst/>
          </a:prstGeom>
          <a:noFill/>
        </p:spPr>
        <p:txBody>
          <a:bodyPr wrap="square" rtlCol="0">
            <a:spAutoFit/>
          </a:bodyPr>
          <a:lstStyle/>
          <a:p>
            <a:pPr algn="just"/>
            <a:r>
              <a:rPr lang="de-DE" b="1" dirty="0"/>
              <a:t>Die Entdeckung des Naturrechts setzt die Kultivierung der Vernunft voraus</a:t>
            </a:r>
            <a:r>
              <a:rPr lang="de-DE" dirty="0"/>
              <a:t>. Das bedeutet, dass die Menschen die Existenz des Naturrechts erst im Laufe der Geschichte durch einen langen Lernprozess entdeckt haben. </a:t>
            </a:r>
            <a:endParaRPr lang="fr-BE" dirty="0"/>
          </a:p>
        </p:txBody>
      </p:sp>
      <p:sp>
        <p:nvSpPr>
          <p:cNvPr id="4" name="TextBox 3"/>
          <p:cNvSpPr txBox="1"/>
          <p:nvPr/>
        </p:nvSpPr>
        <p:spPr>
          <a:xfrm>
            <a:off x="945860" y="4280678"/>
            <a:ext cx="7903613" cy="646331"/>
          </a:xfrm>
          <a:prstGeom prst="rect">
            <a:avLst/>
          </a:prstGeom>
          <a:noFill/>
        </p:spPr>
        <p:txBody>
          <a:bodyPr wrap="square" rtlCol="0">
            <a:spAutoFit/>
          </a:bodyPr>
          <a:lstStyle/>
          <a:p>
            <a:pPr algn="just"/>
            <a:r>
              <a:rPr lang="de-DE" dirty="0"/>
              <a:t>Das Argument, dass jedes Rechtsprinzip irgendwann einmal verneint wurde und es somit keinen Maßstab für Gerechtigkeit gibt, </a:t>
            </a:r>
            <a:r>
              <a:rPr lang="de-DE" b="1" dirty="0"/>
              <a:t>greift also für Strauss nicht</a:t>
            </a:r>
            <a:r>
              <a:rPr lang="de-DE" dirty="0"/>
              <a:t>.</a:t>
            </a:r>
            <a:endParaRPr lang="fr-BE" b="1" dirty="0"/>
          </a:p>
        </p:txBody>
      </p:sp>
      <p:sp>
        <p:nvSpPr>
          <p:cNvPr id="6" name="Left-Up Arrow 5"/>
          <p:cNvSpPr/>
          <p:nvPr/>
        </p:nvSpPr>
        <p:spPr>
          <a:xfrm flipH="1">
            <a:off x="538536" y="1631737"/>
            <a:ext cx="407324" cy="412116"/>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8" name="Left-Up Arrow 7"/>
          <p:cNvSpPr/>
          <p:nvPr/>
        </p:nvSpPr>
        <p:spPr>
          <a:xfrm flipH="1">
            <a:off x="561683" y="2160380"/>
            <a:ext cx="407324" cy="1200329"/>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9" name="TextBox 8"/>
          <p:cNvSpPr txBox="1"/>
          <p:nvPr/>
        </p:nvSpPr>
        <p:spPr>
          <a:xfrm>
            <a:off x="561683" y="5178751"/>
            <a:ext cx="8166680" cy="923330"/>
          </a:xfrm>
          <a:prstGeom prst="rect">
            <a:avLst/>
          </a:prstGeom>
          <a:noFill/>
        </p:spPr>
        <p:txBody>
          <a:bodyPr wrap="square" rtlCol="0">
            <a:spAutoFit/>
          </a:bodyPr>
          <a:lstStyle/>
          <a:p>
            <a:pPr algn="just"/>
            <a:r>
              <a:rPr lang="de-DE" b="1" u="sng" dirty="0"/>
              <a:t>Im Gegenteil:</a:t>
            </a:r>
            <a:r>
              <a:rPr lang="de-DE" b="1" dirty="0"/>
              <a:t> </a:t>
            </a:r>
            <a:r>
              <a:rPr lang="de-DE" dirty="0"/>
              <a:t>Die Existenz widersprüchlicher Rechtsauffassungen veranlasst den Menschen, über das positive Recht hinauszugehen und </a:t>
            </a:r>
            <a:r>
              <a:rPr lang="de-DE" u="sng" dirty="0"/>
              <a:t>nach einem universalgültigen Orientierungsmaßstab (das Naturrecht) zu suchen</a:t>
            </a:r>
            <a:r>
              <a:rPr lang="de-DE" dirty="0"/>
              <a:t>.</a:t>
            </a:r>
            <a:endParaRPr lang="fr-BE" dirty="0"/>
          </a:p>
        </p:txBody>
      </p:sp>
      <p:sp>
        <p:nvSpPr>
          <p:cNvPr id="10" name="Left-Up Arrow 9"/>
          <p:cNvSpPr/>
          <p:nvPr/>
        </p:nvSpPr>
        <p:spPr>
          <a:xfrm flipH="1">
            <a:off x="561683" y="3477237"/>
            <a:ext cx="407324" cy="1094764"/>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54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animBg="1"/>
      <p:bldP spid="8" grpId="0" animBg="1"/>
      <p:bldP spid="9"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1235851"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6.3 </a:t>
            </a:r>
            <a:r>
              <a:rPr lang="fr-BE" sz="2400" b="1" u="sng" dirty="0" err="1"/>
              <a:t>Fazit</a:t>
            </a:r>
            <a:endParaRPr lang="fr-BE" sz="2400" b="1" u="sng" dirty="0"/>
          </a:p>
        </p:txBody>
      </p:sp>
      <p:sp>
        <p:nvSpPr>
          <p:cNvPr id="2" name="TextBox 1"/>
          <p:cNvSpPr txBox="1"/>
          <p:nvPr/>
        </p:nvSpPr>
        <p:spPr>
          <a:xfrm>
            <a:off x="370494" y="1023426"/>
            <a:ext cx="8357869" cy="646331"/>
          </a:xfrm>
          <a:prstGeom prst="rect">
            <a:avLst/>
          </a:prstGeom>
          <a:noFill/>
        </p:spPr>
        <p:txBody>
          <a:bodyPr wrap="square" rtlCol="0">
            <a:spAutoFit/>
          </a:bodyPr>
          <a:lstStyle/>
          <a:p>
            <a:r>
              <a:rPr lang="de-DE" dirty="0"/>
              <a:t>Eine Kritik am Naturrecht kann sich folglich </a:t>
            </a:r>
            <a:r>
              <a:rPr lang="de-DE" b="1" dirty="0"/>
              <a:t>nicht auf historische Argumente </a:t>
            </a:r>
            <a:r>
              <a:rPr lang="de-DE" dirty="0"/>
              <a:t>stützen, sondern muss von </a:t>
            </a:r>
            <a:r>
              <a:rPr lang="de-DE" b="1" u="sng" dirty="0"/>
              <a:t>philosophischen Gesichtspunkten</a:t>
            </a:r>
            <a:r>
              <a:rPr lang="de-DE" b="1" dirty="0"/>
              <a:t> </a:t>
            </a:r>
            <a:r>
              <a:rPr lang="de-DE" dirty="0"/>
              <a:t>ausgehen: </a:t>
            </a:r>
            <a:endParaRPr lang="fr-BE" dirty="0"/>
          </a:p>
        </p:txBody>
      </p:sp>
      <p:sp>
        <p:nvSpPr>
          <p:cNvPr id="5" name="TextBox 4"/>
          <p:cNvSpPr txBox="1"/>
          <p:nvPr/>
        </p:nvSpPr>
        <p:spPr>
          <a:xfrm>
            <a:off x="945860" y="1872018"/>
            <a:ext cx="7782503" cy="923330"/>
          </a:xfrm>
          <a:prstGeom prst="rect">
            <a:avLst/>
          </a:prstGeom>
          <a:noFill/>
        </p:spPr>
        <p:txBody>
          <a:bodyPr wrap="square" rtlCol="0">
            <a:spAutoFit/>
          </a:bodyPr>
          <a:lstStyle/>
          <a:p>
            <a:pPr algn="just"/>
            <a:r>
              <a:rPr lang="de-DE" dirty="0"/>
              <a:t>Die Geschichte lehrt nur welche Rechtsauffassungen tatsächlich im Laufe der Jahrhunderte vertreten wurden. Sie </a:t>
            </a:r>
            <a:r>
              <a:rPr lang="de-DE" b="1" dirty="0"/>
              <a:t>belehrt uns aber nicht darüber, ob diese Auffassungen auch gerecht sind.</a:t>
            </a:r>
            <a:endParaRPr lang="fr-BE" b="1" dirty="0"/>
          </a:p>
        </p:txBody>
      </p:sp>
      <p:sp>
        <p:nvSpPr>
          <p:cNvPr id="3" name="TextBox 2"/>
          <p:cNvSpPr txBox="1"/>
          <p:nvPr/>
        </p:nvSpPr>
        <p:spPr>
          <a:xfrm>
            <a:off x="945860" y="3105606"/>
            <a:ext cx="7782503" cy="646331"/>
          </a:xfrm>
          <a:prstGeom prst="rect">
            <a:avLst/>
          </a:prstGeom>
          <a:noFill/>
        </p:spPr>
        <p:txBody>
          <a:bodyPr wrap="square" rtlCol="0">
            <a:spAutoFit/>
          </a:bodyPr>
          <a:lstStyle/>
          <a:p>
            <a:pPr algn="just"/>
            <a:r>
              <a:rPr lang="de-DE" u="sng" dirty="0"/>
              <a:t>Könnte man den Inhalt des Naturrechts nicht erkennen, so wäre es nutzlos, auch wenn es tatsächlich existieren würde.</a:t>
            </a:r>
            <a:endParaRPr lang="fr-BE" dirty="0"/>
          </a:p>
        </p:txBody>
      </p:sp>
      <p:sp>
        <p:nvSpPr>
          <p:cNvPr id="4" name="TextBox 3"/>
          <p:cNvSpPr txBox="1"/>
          <p:nvPr/>
        </p:nvSpPr>
        <p:spPr>
          <a:xfrm>
            <a:off x="945860" y="4062195"/>
            <a:ext cx="7903613" cy="646331"/>
          </a:xfrm>
          <a:prstGeom prst="rect">
            <a:avLst/>
          </a:prstGeom>
          <a:noFill/>
        </p:spPr>
        <p:txBody>
          <a:bodyPr wrap="square" rtlCol="0">
            <a:spAutoFit/>
          </a:bodyPr>
          <a:lstStyle/>
          <a:p>
            <a:pPr algn="just"/>
            <a:r>
              <a:rPr lang="de-DE" dirty="0"/>
              <a:t>Das Argument, dass jedes Rechtsprinzip irgendwann einmal verneint wurde und es somit keinen Maßstab für Gerechtigkeit gibt, </a:t>
            </a:r>
            <a:r>
              <a:rPr lang="de-DE" b="1" dirty="0"/>
              <a:t>greift also für Strauss nicht</a:t>
            </a:r>
            <a:r>
              <a:rPr lang="de-DE" dirty="0"/>
              <a:t>.</a:t>
            </a:r>
            <a:endParaRPr lang="fr-BE" b="1" dirty="0"/>
          </a:p>
        </p:txBody>
      </p:sp>
      <p:sp>
        <p:nvSpPr>
          <p:cNvPr id="9" name="TextBox 8"/>
          <p:cNvSpPr txBox="1"/>
          <p:nvPr/>
        </p:nvSpPr>
        <p:spPr>
          <a:xfrm>
            <a:off x="561683" y="5018784"/>
            <a:ext cx="8166680" cy="923330"/>
          </a:xfrm>
          <a:prstGeom prst="rect">
            <a:avLst/>
          </a:prstGeom>
          <a:noFill/>
        </p:spPr>
        <p:txBody>
          <a:bodyPr wrap="square" rtlCol="0">
            <a:spAutoFit/>
          </a:bodyPr>
          <a:lstStyle/>
          <a:p>
            <a:pPr algn="just"/>
            <a:r>
              <a:rPr lang="de-DE" b="1" u="sng" dirty="0"/>
              <a:t>Im Gegenteil:</a:t>
            </a:r>
            <a:r>
              <a:rPr lang="de-DE" b="1" dirty="0"/>
              <a:t> </a:t>
            </a:r>
            <a:r>
              <a:rPr lang="de-DE" dirty="0"/>
              <a:t>Die Existenz widersprüchlicher Rechtsauffassungen veranlasst den Menschen, über das positive Recht hinauszugehen und </a:t>
            </a:r>
            <a:r>
              <a:rPr lang="de-DE" u="sng" dirty="0"/>
              <a:t>nach einem universalgültigen Orientierungsmaßstab (das Naturrecht) zu suchen</a:t>
            </a:r>
            <a:r>
              <a:rPr lang="de-DE" dirty="0"/>
              <a:t>.</a:t>
            </a:r>
            <a:endParaRPr lang="fr-BE" dirty="0"/>
          </a:p>
        </p:txBody>
      </p:sp>
      <p:sp>
        <p:nvSpPr>
          <p:cNvPr id="11" name="Left-Up Arrow 10"/>
          <p:cNvSpPr/>
          <p:nvPr/>
        </p:nvSpPr>
        <p:spPr>
          <a:xfrm flipH="1">
            <a:off x="538536" y="1744767"/>
            <a:ext cx="407324" cy="412116"/>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2" name="Left-Up Arrow 11"/>
          <p:cNvSpPr/>
          <p:nvPr/>
        </p:nvSpPr>
        <p:spPr>
          <a:xfrm flipH="1">
            <a:off x="538536" y="2284134"/>
            <a:ext cx="407324" cy="1125591"/>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13" name="Left-Up Arrow 12"/>
          <p:cNvSpPr/>
          <p:nvPr/>
        </p:nvSpPr>
        <p:spPr>
          <a:xfrm flipH="1">
            <a:off x="538536" y="3499400"/>
            <a:ext cx="407324" cy="856470"/>
          </a:xfrm>
          <a:prstGeom prst="leftUpArrow">
            <a:avLst>
              <a:gd name="adj1" fmla="val 20238"/>
              <a:gd name="adj2" fmla="val 21429"/>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845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9" grpId="0"/>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073" y="266009"/>
            <a:ext cx="2949782" cy="461665"/>
          </a:xfrm>
          <a:prstGeom prst="rect">
            <a:avLst/>
          </a:prstGeom>
          <a:noFill/>
        </p:spPr>
        <p:txBody>
          <a:bodyPr wrap="none" rtlCol="0">
            <a:spAutoFit/>
          </a:bodyPr>
          <a:lstStyle/>
          <a:p>
            <a:r>
              <a:rPr lang="en-GB" sz="2400" b="1" u="sng" dirty="0" err="1"/>
              <a:t>Gedankenexperiment</a:t>
            </a:r>
            <a:endParaRPr lang="fr-BE" sz="2400" b="1" u="sng" dirty="0"/>
          </a:p>
        </p:txBody>
      </p:sp>
      <p:sp>
        <p:nvSpPr>
          <p:cNvPr id="5" name="TextBox 4"/>
          <p:cNvSpPr txBox="1"/>
          <p:nvPr/>
        </p:nvSpPr>
        <p:spPr>
          <a:xfrm>
            <a:off x="374073" y="890724"/>
            <a:ext cx="8420792" cy="646331"/>
          </a:xfrm>
          <a:prstGeom prst="rect">
            <a:avLst/>
          </a:prstGeom>
          <a:solidFill>
            <a:schemeClr val="bg1">
              <a:lumMod val="75000"/>
            </a:schemeClr>
          </a:solidFill>
        </p:spPr>
        <p:txBody>
          <a:bodyPr wrap="square" rtlCol="0">
            <a:spAutoFit/>
          </a:bodyPr>
          <a:lstStyle/>
          <a:p>
            <a:pPr algn="just"/>
            <a:r>
              <a:rPr lang="de-LU" i="1" dirty="0"/>
              <a:t>Stellt euch eine Gesellschaft ohne Regeln und Gesetze vor… wie würde diese Gesellschaft aussehen?</a:t>
            </a:r>
          </a:p>
        </p:txBody>
      </p:sp>
      <p:sp>
        <p:nvSpPr>
          <p:cNvPr id="7" name="TextBox 6"/>
          <p:cNvSpPr txBox="1"/>
          <p:nvPr/>
        </p:nvSpPr>
        <p:spPr>
          <a:xfrm>
            <a:off x="1332425" y="5722829"/>
            <a:ext cx="6504088" cy="677108"/>
          </a:xfrm>
          <a:prstGeom prst="rect">
            <a:avLst/>
          </a:prstGeom>
          <a:noFill/>
        </p:spPr>
        <p:txBody>
          <a:bodyPr wrap="none" rtlCol="0">
            <a:spAutoFit/>
          </a:bodyPr>
          <a:lstStyle/>
          <a:p>
            <a:pPr algn="ctr"/>
            <a:r>
              <a:rPr lang="de-LU" sz="2400" b="1" u="sng" dirty="0"/>
              <a:t>Hobbes zeichnet ein negatives Bild des Menschen</a:t>
            </a:r>
          </a:p>
          <a:p>
            <a:pPr algn="ctr"/>
            <a:r>
              <a:rPr lang="de-LU" sz="1400" dirty="0"/>
              <a:t>(Egoismus, Ruhmsucht, Misstrauen, Gewalt </a:t>
            </a:r>
            <a:r>
              <a:rPr lang="de-LU" sz="1400" dirty="0">
                <a:sym typeface="Wingdings" panose="05000000000000000000" pitchFamily="2" charset="2"/>
              </a:rPr>
              <a:t> Krieg aller gegen alle</a:t>
            </a:r>
            <a:r>
              <a:rPr lang="de-LU" sz="1400" dirty="0"/>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594" y="1805740"/>
            <a:ext cx="2457089" cy="3648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806" y="1805740"/>
            <a:ext cx="4564923" cy="18990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806" y="3739224"/>
            <a:ext cx="4099410" cy="1714920"/>
          </a:xfrm>
          <a:prstGeom prst="rect">
            <a:avLst/>
          </a:prstGeom>
        </p:spPr>
      </p:pic>
    </p:spTree>
    <p:extLst>
      <p:ext uri="{BB962C8B-B14F-4D97-AF65-F5344CB8AC3E}">
        <p14:creationId xmlns:p14="http://schemas.microsoft.com/office/powerpoint/2010/main" val="87394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extBox 3"/>
          <p:cNvSpPr txBox="1"/>
          <p:nvPr/>
        </p:nvSpPr>
        <p:spPr>
          <a:xfrm>
            <a:off x="370494" y="359500"/>
            <a:ext cx="2262607"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1. Der </a:t>
            </a:r>
            <a:r>
              <a:rPr lang="fr-BE" sz="2400" b="1" u="sng" dirty="0" err="1"/>
              <a:t>Leviathan</a:t>
            </a:r>
            <a:endParaRPr lang="fr-BE" sz="2400" b="1" u="sng" dirty="0"/>
          </a:p>
        </p:txBody>
      </p:sp>
      <p:sp>
        <p:nvSpPr>
          <p:cNvPr id="8" name="TextBox 4"/>
          <p:cNvSpPr txBox="1"/>
          <p:nvPr/>
        </p:nvSpPr>
        <p:spPr>
          <a:xfrm>
            <a:off x="370494" y="984215"/>
            <a:ext cx="8420792" cy="646331"/>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t>Der Titel des Buches von Thomas Hobbes ist einem </a:t>
            </a:r>
            <a:r>
              <a:rPr lang="de-CH" b="1" dirty="0"/>
              <a:t>Seeungeheuer der jüdisch-christlichen Mythologie entnommen</a:t>
            </a:r>
            <a:r>
              <a:rPr lang="de-CH" dirty="0"/>
              <a:t>. </a:t>
            </a:r>
            <a:endParaRPr lang="de-LU" i="1" dirty="0"/>
          </a:p>
        </p:txBody>
      </p:sp>
      <p:sp>
        <p:nvSpPr>
          <p:cNvPr id="9" name="TextBox 9"/>
          <p:cNvSpPr txBox="1"/>
          <p:nvPr/>
        </p:nvSpPr>
        <p:spPr>
          <a:xfrm>
            <a:off x="4151990" y="2707554"/>
            <a:ext cx="4709377" cy="2246769"/>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so</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kühn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daß</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reizen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kann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sein </a:t>
            </a:r>
            <a:r>
              <a:rPr lang="fr-FR" altLang="fr-FR" sz="1400" dirty="0" err="1">
                <a:latin typeface="Adobe Fangsong Std R" panose="02020400000000000000" pitchFamily="18" charset="-128"/>
                <a:ea typeface="Adobe Fangsong Std R" panose="02020400000000000000" pitchFamily="18" charset="-128"/>
              </a:rPr>
              <a:t>Kleid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aufdecken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es </a:t>
            </a:r>
            <a:r>
              <a:rPr lang="fr-FR" altLang="fr-FR" sz="1400" dirty="0" err="1">
                <a:latin typeface="Adobe Fangsong Std R" panose="02020400000000000000" pitchFamily="18" charset="-128"/>
                <a:ea typeface="Adobe Fangsong Std R" panose="02020400000000000000" pitchFamily="18" charset="-128"/>
              </a:rPr>
              <a:t>wagen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zwischen</a:t>
            </a:r>
            <a:r>
              <a:rPr lang="fr-FR" altLang="fr-FR" sz="1400" dirty="0">
                <a:latin typeface="Adobe Fangsong Std R" panose="02020400000000000000" pitchFamily="18" charset="-128"/>
                <a:ea typeface="Adobe Fangsong Std R" panose="02020400000000000000" pitchFamily="18" charset="-128"/>
              </a:rPr>
              <a:t> die </a:t>
            </a:r>
            <a:r>
              <a:rPr lang="fr-FR" altLang="fr-FR" sz="1400" dirty="0" err="1">
                <a:latin typeface="Adobe Fangsong Std R" panose="02020400000000000000" pitchFamily="18" charset="-128"/>
                <a:ea typeface="Adobe Fangsong Std R" panose="02020400000000000000" pitchFamily="18" charset="-128"/>
              </a:rPr>
              <a:t>Zähne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greifen</a:t>
            </a:r>
            <a:r>
              <a:rPr lang="fr-FR" altLang="fr-FR" sz="1400" dirty="0">
                <a:latin typeface="Adobe Fangsong Std R" panose="02020400000000000000" pitchFamily="18" charset="-128"/>
                <a:ea typeface="Adobe Fangsong Std R" panose="02020400000000000000" pitchFamily="18" charset="-128"/>
              </a:rPr>
              <a:t>? […] Seine </a:t>
            </a:r>
            <a:r>
              <a:rPr lang="fr-FR" altLang="fr-FR" sz="1400" dirty="0" err="1">
                <a:latin typeface="Adobe Fangsong Std R" panose="02020400000000000000" pitchFamily="18" charset="-128"/>
                <a:ea typeface="Adobe Fangsong Std R" panose="02020400000000000000" pitchFamily="18" charset="-128"/>
              </a:rPr>
              <a:t>stolzen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Schuppen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sind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wie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feste</a:t>
            </a:r>
            <a:r>
              <a:rPr lang="fr-FR" altLang="fr-FR" sz="1400" dirty="0">
                <a:latin typeface="Adobe Fangsong Std R" panose="02020400000000000000" pitchFamily="18" charset="-128"/>
                <a:ea typeface="Adobe Fangsong Std R" panose="02020400000000000000" pitchFamily="18" charset="-128"/>
              </a:rPr>
              <a:t> Schilde, </a:t>
            </a:r>
            <a:r>
              <a:rPr lang="fr-FR" altLang="fr-FR" sz="1400" dirty="0" err="1">
                <a:latin typeface="Adobe Fangsong Std R" panose="02020400000000000000" pitchFamily="18" charset="-128"/>
                <a:ea typeface="Adobe Fangsong Std R" panose="02020400000000000000" pitchFamily="18" charset="-128"/>
              </a:rPr>
              <a:t>fest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eng</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ineinander</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Munde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fahren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Fackeln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feurige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Funken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schießen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heraus</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Auf</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Erden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seinesgleichen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gemacht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ohne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Furcht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sein. Er </a:t>
            </a:r>
            <a:r>
              <a:rPr lang="fr-FR" altLang="fr-FR" sz="1400" dirty="0" err="1">
                <a:latin typeface="Adobe Fangsong Std R" panose="02020400000000000000" pitchFamily="18" charset="-128"/>
                <a:ea typeface="Adobe Fangsong Std R" panose="02020400000000000000" pitchFamily="18" charset="-128"/>
              </a:rPr>
              <a:t>verachtet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alles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was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hoch</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p>
          <a:p>
            <a:pPr lvl="0" eaLnBrk="0" fontAlgn="base" hangingPunct="0">
              <a:spcBef>
                <a:spcPct val="0"/>
              </a:spcBef>
              <a:spcAft>
                <a:spcPct val="0"/>
              </a:spcAft>
            </a:pPr>
            <a:endParaRPr lang="fr-FR" altLang="fr-FR" sz="1400" dirty="0">
              <a:latin typeface="Adobe Fangsong Std R" panose="02020400000000000000" pitchFamily="18" charset="-128"/>
              <a:ea typeface="Adobe Fangsong Std R" panose="02020400000000000000" pitchFamily="18" charset="-128"/>
            </a:endParaRPr>
          </a:p>
          <a:p>
            <a:pPr lvl="0" algn="r"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Luther-</a:t>
            </a:r>
            <a:r>
              <a:rPr lang="fr-FR" altLang="fr-FR" sz="1400" dirty="0" err="1">
                <a:latin typeface="Adobe Fangsong Std R" panose="02020400000000000000" pitchFamily="18" charset="-128"/>
                <a:ea typeface="Adobe Fangsong Std R" panose="02020400000000000000" pitchFamily="18" charset="-128"/>
              </a:rPr>
              <a:t>Übersetzung</a:t>
            </a:r>
            <a:r>
              <a:rPr lang="fr-FR" altLang="fr-FR" sz="1400" dirty="0">
                <a:latin typeface="Adobe Fangsong Std R" panose="02020400000000000000" pitchFamily="18" charset="-128"/>
                <a:ea typeface="Adobe Fangsong Std R" panose="02020400000000000000" pitchFamily="18" charset="-128"/>
              </a:rPr>
              <a:t> der </a:t>
            </a:r>
            <a:r>
              <a:rPr lang="fr-FR" altLang="fr-FR" sz="1400" dirty="0" err="1">
                <a:latin typeface="Adobe Fangsong Std R" panose="02020400000000000000" pitchFamily="18" charset="-128"/>
                <a:ea typeface="Adobe Fangsong Std R" panose="02020400000000000000" pitchFamily="18" charset="-128"/>
              </a:rPr>
              <a:t>Bibel</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von</a:t>
            </a:r>
            <a:r>
              <a:rPr lang="fr-FR" altLang="fr-FR" sz="1400" dirty="0">
                <a:latin typeface="Adobe Fangsong Std R" panose="02020400000000000000" pitchFamily="18" charset="-128"/>
                <a:ea typeface="Adobe Fangsong Std R" panose="02020400000000000000" pitchFamily="18" charset="-128"/>
              </a:rPr>
              <a:t> 1534</a:t>
            </a:r>
          </a:p>
        </p:txBody>
      </p:sp>
      <p:sp>
        <p:nvSpPr>
          <p:cNvPr id="11" name="TextBox 5"/>
          <p:cNvSpPr txBox="1"/>
          <p:nvPr/>
        </p:nvSpPr>
        <p:spPr>
          <a:xfrm>
            <a:off x="4073236" y="1987031"/>
            <a:ext cx="4718050" cy="646331"/>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LU" b="1" dirty="0"/>
              <a:t>Der Leviathan verkörpert die Allmacht des Herrschers :</a:t>
            </a:r>
          </a:p>
        </p:txBody>
      </p:sp>
      <p:pic>
        <p:nvPicPr>
          <p:cNvPr id="2" name="Picture 1"/>
          <p:cNvPicPr>
            <a:picLocks noChangeAspect="1"/>
          </p:cNvPicPr>
          <p:nvPr/>
        </p:nvPicPr>
        <p:blipFill>
          <a:blip r:embed="rId2"/>
          <a:stretch>
            <a:fillRect/>
          </a:stretch>
        </p:blipFill>
        <p:spPr>
          <a:xfrm>
            <a:off x="370494" y="1887278"/>
            <a:ext cx="3454750" cy="4290575"/>
          </a:xfrm>
          <a:prstGeom prst="rect">
            <a:avLst/>
          </a:prstGeom>
        </p:spPr>
      </p:pic>
      <p:sp>
        <p:nvSpPr>
          <p:cNvPr id="5" name="TextBox 4"/>
          <p:cNvSpPr txBox="1"/>
          <p:nvPr/>
        </p:nvSpPr>
        <p:spPr>
          <a:xfrm>
            <a:off x="4151990" y="5108001"/>
            <a:ext cx="4709377" cy="1200329"/>
          </a:xfrm>
          <a:prstGeom prst="rect">
            <a:avLst/>
          </a:prstGeom>
          <a:noFill/>
        </p:spPr>
        <p:txBody>
          <a:bodyPr wrap="square" rtlCol="0">
            <a:spAutoFit/>
          </a:bodyPr>
          <a:lstStyle/>
          <a:p>
            <a:pPr marL="285750" indent="-285750">
              <a:buFont typeface="Arial" panose="020B0604020202020204" pitchFamily="34" charset="0"/>
              <a:buChar char="•"/>
            </a:pPr>
            <a:r>
              <a:rPr lang="de-LU" dirty="0"/>
              <a:t>Hobbes entwickelt ein </a:t>
            </a:r>
            <a:r>
              <a:rPr lang="de-LU" u="sng" dirty="0"/>
              <a:t>absolutistisches</a:t>
            </a:r>
            <a:r>
              <a:rPr lang="de-LU" dirty="0"/>
              <a:t> Staatsmodel</a:t>
            </a:r>
          </a:p>
          <a:p>
            <a:pPr marL="285750" indent="-285750">
              <a:buFont typeface="Arial" panose="020B0604020202020204" pitchFamily="34" charset="0"/>
              <a:buChar char="•"/>
            </a:pPr>
            <a:r>
              <a:rPr lang="de-LU" dirty="0"/>
              <a:t>Der Staat ist eine menschliche Erfindung</a:t>
            </a:r>
          </a:p>
          <a:p>
            <a:pPr marL="285750" indent="-285750">
              <a:buFont typeface="Arial" panose="020B0604020202020204" pitchFamily="34" charset="0"/>
              <a:buChar char="•"/>
            </a:pPr>
            <a:r>
              <a:rPr lang="de-LU" dirty="0"/>
              <a:t>Der Mensch ist kein “</a:t>
            </a:r>
            <a:r>
              <a:rPr lang="de-LU" i="1" dirty="0" err="1"/>
              <a:t>zoon</a:t>
            </a:r>
            <a:r>
              <a:rPr lang="de-LU" i="1" dirty="0"/>
              <a:t> </a:t>
            </a:r>
            <a:r>
              <a:rPr lang="de-LU" i="1" dirty="0" err="1"/>
              <a:t>politikon</a:t>
            </a:r>
            <a:r>
              <a:rPr lang="de-LU" dirty="0"/>
              <a:t>”</a:t>
            </a:r>
          </a:p>
        </p:txBody>
      </p:sp>
    </p:spTree>
    <p:extLst>
      <p:ext uri="{BB962C8B-B14F-4D97-AF65-F5344CB8AC3E}">
        <p14:creationId xmlns:p14="http://schemas.microsoft.com/office/powerpoint/2010/main" val="18294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2741584"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2. Der </a:t>
            </a:r>
            <a:r>
              <a:rPr lang="fr-BE" sz="2400" b="1" u="sng" dirty="0" err="1"/>
              <a:t>Absolutismus</a:t>
            </a:r>
            <a:endParaRPr lang="fr-BE" sz="2400" b="1" u="sng" dirty="0"/>
          </a:p>
        </p:txBody>
      </p:sp>
      <p:sp>
        <p:nvSpPr>
          <p:cNvPr id="8" name="TextBox 4"/>
          <p:cNvSpPr txBox="1"/>
          <p:nvPr/>
        </p:nvSpPr>
        <p:spPr>
          <a:xfrm>
            <a:off x="370494" y="984215"/>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t>Der </a:t>
            </a:r>
            <a:r>
              <a:rPr lang="de-CH" b="1" dirty="0"/>
              <a:t>Absolutismus</a:t>
            </a:r>
            <a:r>
              <a:rPr lang="de-CH" dirty="0"/>
              <a:t> ist eine Regierungsform bei der eine einzelne Person, in der Regel der Monarch, </a:t>
            </a:r>
            <a:r>
              <a:rPr lang="de-CH" b="1" u="sng" dirty="0"/>
              <a:t>vollständig über die souveräne Ausübung aller Staatsgewalt verfügt</a:t>
            </a:r>
            <a:r>
              <a:rPr lang="de-CH" dirty="0"/>
              <a:t>, zugespitzt in dem Ausspruch Ludwig XIV.: "Der Staat bin ich."</a:t>
            </a:r>
            <a:endParaRPr lang="de-LU" i="1" dirty="0"/>
          </a:p>
        </p:txBody>
      </p:sp>
      <p:sp>
        <p:nvSpPr>
          <p:cNvPr id="2" name="TextBox 1"/>
          <p:cNvSpPr txBox="1"/>
          <p:nvPr/>
        </p:nvSpPr>
        <p:spPr>
          <a:xfrm>
            <a:off x="3524596" y="2422182"/>
            <a:ext cx="5266690" cy="2031325"/>
          </a:xfrm>
          <a:prstGeom prst="rect">
            <a:avLst/>
          </a:prstGeom>
          <a:noFill/>
        </p:spPr>
        <p:txBody>
          <a:bodyPr wrap="square" rtlCol="0">
            <a:spAutoFit/>
          </a:bodyPr>
          <a:lstStyle/>
          <a:p>
            <a:pPr marL="342900" indent="-342900" algn="just">
              <a:buFont typeface="Arial" panose="020B0604020202020204" pitchFamily="34" charset="0"/>
              <a:buChar char="•"/>
            </a:pPr>
            <a:r>
              <a:rPr lang="de-LU" dirty="0"/>
              <a:t>Im Absolutismus steht der Herrscher über dem Gesetz</a:t>
            </a:r>
          </a:p>
          <a:p>
            <a:pPr marL="342900" indent="-342900" algn="just">
              <a:buFont typeface="Arial" panose="020B0604020202020204" pitchFamily="34" charset="0"/>
              <a:buChar char="•"/>
            </a:pPr>
            <a:r>
              <a:rPr lang="de-LU" dirty="0"/>
              <a:t>Seine Beamten und Ratgeber schulden ihm unbedingten Gehorsam</a:t>
            </a:r>
          </a:p>
          <a:p>
            <a:pPr marL="342900" indent="-342900" algn="just">
              <a:buFont typeface="Arial" panose="020B0604020202020204" pitchFamily="34" charset="0"/>
              <a:buChar char="•"/>
            </a:pPr>
            <a:r>
              <a:rPr lang="de-LU" dirty="0"/>
              <a:t>Im Absolutismus spielen weltliche und religiöse Interessenvertretungen keine Rolle</a:t>
            </a:r>
          </a:p>
          <a:p>
            <a:r>
              <a:rPr lang="en-GB" dirty="0"/>
              <a:t> </a:t>
            </a:r>
            <a:endParaRPr lang="fr-BE" dirty="0"/>
          </a:p>
        </p:txBody>
      </p:sp>
      <p:pic>
        <p:nvPicPr>
          <p:cNvPr id="4" name="Picture 3"/>
          <p:cNvPicPr>
            <a:picLocks noChangeAspect="1"/>
          </p:cNvPicPr>
          <p:nvPr/>
        </p:nvPicPr>
        <p:blipFill>
          <a:blip r:embed="rId2"/>
          <a:stretch>
            <a:fillRect/>
          </a:stretch>
        </p:blipFill>
        <p:spPr>
          <a:xfrm>
            <a:off x="606368" y="2422182"/>
            <a:ext cx="2505710" cy="3276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77" y="2335674"/>
            <a:ext cx="2896160" cy="3748436"/>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9"/>
          <p:cNvSpPr txBox="1"/>
          <p:nvPr/>
        </p:nvSpPr>
        <p:spPr>
          <a:xfrm>
            <a:off x="2157042" y="5698198"/>
            <a:ext cx="526669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LU" b="1" dirty="0">
                <a:solidFill>
                  <a:schemeClr val="bg1"/>
                </a:solidFill>
                <a:sym typeface="Wingdings" panose="05000000000000000000" pitchFamily="2" charset="2"/>
              </a:rPr>
              <a:t> Hauptaufgabe des Monarchen ist die Bewahrung des inneren Friedens und der Sicherheit</a:t>
            </a:r>
            <a:endParaRPr lang="de-LU" b="1" dirty="0">
              <a:solidFill>
                <a:schemeClr val="bg1"/>
              </a:solidFill>
            </a:endParaRPr>
          </a:p>
        </p:txBody>
      </p:sp>
    </p:spTree>
    <p:extLst>
      <p:ext uri="{BB962C8B-B14F-4D97-AF65-F5344CB8AC3E}">
        <p14:creationId xmlns:p14="http://schemas.microsoft.com/office/powerpoint/2010/main" val="193484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2980688"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3.1. Der </a:t>
            </a:r>
            <a:r>
              <a:rPr lang="fr-BE" sz="2400" b="1" u="sng" dirty="0" err="1"/>
              <a:t>Naturzustand</a:t>
            </a:r>
            <a:endParaRPr lang="fr-BE" sz="2400" b="1" u="sng" dirty="0"/>
          </a:p>
        </p:txBody>
      </p:sp>
      <p:sp>
        <p:nvSpPr>
          <p:cNvPr id="8" name="TextBox 4"/>
          <p:cNvSpPr txBox="1"/>
          <p:nvPr/>
        </p:nvSpPr>
        <p:spPr>
          <a:xfrm>
            <a:off x="370494" y="984215"/>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t>Es liegen in der menschlichen Natur drei hauptsächliche Konfliktursachen: </a:t>
            </a:r>
            <a:r>
              <a:rPr lang="de-CH" b="1" u="sng" dirty="0"/>
              <a:t>Erstens </a:t>
            </a:r>
            <a:r>
              <a:rPr lang="de-CH" b="1" i="1" u="sng" dirty="0"/>
              <a:t>Konkurrenz</a:t>
            </a:r>
            <a:r>
              <a:rPr lang="de-CH" b="1" u="sng" dirty="0"/>
              <a:t>, zweitens </a:t>
            </a:r>
            <a:r>
              <a:rPr lang="de-CH" b="1" i="1" u="sng" dirty="0"/>
              <a:t>Misstrauen</a:t>
            </a:r>
            <a:r>
              <a:rPr lang="de-CH" b="1" u="sng" dirty="0"/>
              <a:t>, drittens </a:t>
            </a:r>
            <a:r>
              <a:rPr lang="de-CH" b="1" i="1" u="sng" dirty="0"/>
              <a:t>Ruhmsucht</a:t>
            </a:r>
            <a:r>
              <a:rPr lang="de-CH" dirty="0"/>
              <a:t>. […] Das menschliche Leben ist </a:t>
            </a:r>
            <a:r>
              <a:rPr lang="de-CH" i="1" dirty="0"/>
              <a:t>einsam</a:t>
            </a:r>
            <a:r>
              <a:rPr lang="de-CH" dirty="0"/>
              <a:t>, </a:t>
            </a:r>
            <a:r>
              <a:rPr lang="de-CH" i="1" dirty="0"/>
              <a:t>armselig</a:t>
            </a:r>
            <a:r>
              <a:rPr lang="de-CH" dirty="0"/>
              <a:t>, </a:t>
            </a:r>
            <a:r>
              <a:rPr lang="de-CH" i="1" dirty="0"/>
              <a:t>ekelhaft</a:t>
            </a:r>
            <a:r>
              <a:rPr lang="de-CH" dirty="0"/>
              <a:t>, </a:t>
            </a:r>
            <a:r>
              <a:rPr lang="de-CH" i="1" dirty="0"/>
              <a:t>tierisch </a:t>
            </a:r>
            <a:r>
              <a:rPr lang="de-CH" dirty="0"/>
              <a:t>und </a:t>
            </a:r>
            <a:r>
              <a:rPr lang="de-CH" i="1" dirty="0"/>
              <a:t>kurz</a:t>
            </a:r>
            <a:r>
              <a:rPr lang="de-CH" dirty="0"/>
              <a:t>. </a:t>
            </a:r>
            <a:endParaRPr lang="de-LU" i="1" dirty="0"/>
          </a:p>
        </p:txBody>
      </p:sp>
      <p:sp>
        <p:nvSpPr>
          <p:cNvPr id="11" name="TextBox 5"/>
          <p:cNvSpPr txBox="1"/>
          <p:nvPr/>
        </p:nvSpPr>
        <p:spPr>
          <a:xfrm>
            <a:off x="3325091" y="2174307"/>
            <a:ext cx="5466195" cy="1754326"/>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de-LU" dirty="0"/>
              <a:t>Der Naturzustand ist keine historische Epoche, sondern ein </a:t>
            </a:r>
            <a:r>
              <a:rPr lang="de-LU" u="sng" dirty="0"/>
              <a:t>fiktiver</a:t>
            </a:r>
            <a:r>
              <a:rPr lang="de-LU" dirty="0"/>
              <a:t> Zustand </a:t>
            </a:r>
            <a:r>
              <a:rPr lang="de-LU" u="sng" dirty="0"/>
              <a:t>ohne gesellschaftliche Organisation und Regeln</a:t>
            </a:r>
          </a:p>
          <a:p>
            <a:pPr algn="just"/>
            <a:endParaRPr lang="de-LU" u="sng" dirty="0"/>
          </a:p>
          <a:p>
            <a:pPr marL="285750" indent="-285750" algn="just">
              <a:buFont typeface="Arial" panose="020B0604020202020204" pitchFamily="34" charset="0"/>
              <a:buChar char="•"/>
            </a:pPr>
            <a:r>
              <a:rPr lang="de-LU" dirty="0"/>
              <a:t>Hobbes bezeichnet den Naturzustand als </a:t>
            </a:r>
            <a:r>
              <a:rPr lang="de-LU" u="sng" dirty="0"/>
              <a:t>negativer</a:t>
            </a:r>
            <a:r>
              <a:rPr lang="de-LU" dirty="0"/>
              <a:t> Zustand, es herrscht ein „</a:t>
            </a:r>
            <a:r>
              <a:rPr lang="de-LU" i="1" dirty="0"/>
              <a:t>Krieg aller gegen alle</a:t>
            </a:r>
            <a:r>
              <a:rPr lang="de-LU" dirty="0"/>
              <a:t>“</a:t>
            </a:r>
          </a:p>
        </p:txBody>
      </p:sp>
      <p:pic>
        <p:nvPicPr>
          <p:cNvPr id="3" name="Picture 2"/>
          <p:cNvPicPr>
            <a:picLocks noChangeAspect="1"/>
          </p:cNvPicPr>
          <p:nvPr/>
        </p:nvPicPr>
        <p:blipFill>
          <a:blip r:embed="rId2"/>
          <a:stretch>
            <a:fillRect/>
          </a:stretch>
        </p:blipFill>
        <p:spPr>
          <a:xfrm>
            <a:off x="370494" y="2415376"/>
            <a:ext cx="2743443" cy="2258064"/>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325091" y="4070704"/>
            <a:ext cx="5466195" cy="2585323"/>
          </a:xfrm>
          <a:prstGeom prst="rect">
            <a:avLst/>
          </a:prstGeom>
          <a:noFill/>
        </p:spPr>
        <p:txBody>
          <a:bodyPr wrap="square" rtlCol="0">
            <a:spAutoFit/>
          </a:bodyPr>
          <a:lstStyle/>
          <a:p>
            <a:r>
              <a:rPr lang="de-LU" b="1" dirty="0"/>
              <a:t>3 Konfliktursachen der menschlichen Natur :</a:t>
            </a:r>
          </a:p>
          <a:p>
            <a:endParaRPr lang="de-LU" b="1" dirty="0"/>
          </a:p>
          <a:p>
            <a:pPr marL="800100" lvl="1" indent="-342900">
              <a:buFont typeface="+mj-lt"/>
              <a:buAutoNum type="alphaLcParenR"/>
            </a:pPr>
            <a:r>
              <a:rPr lang="de-LU" b="1" dirty="0"/>
              <a:t>Ruhmsucht: </a:t>
            </a:r>
            <a:r>
              <a:rPr lang="de-LU" dirty="0"/>
              <a:t>Der egoistische Mensch strebt von Natur aus nach Ansehen und Anerkennung</a:t>
            </a:r>
          </a:p>
          <a:p>
            <a:pPr marL="800100" lvl="1" indent="-342900">
              <a:buFont typeface="+mj-lt"/>
              <a:buAutoNum type="alphaLcParenR"/>
            </a:pPr>
            <a:r>
              <a:rPr lang="de-LU" b="1" dirty="0"/>
              <a:t>Misstrauen: </a:t>
            </a:r>
            <a:r>
              <a:rPr lang="de-LU" dirty="0"/>
              <a:t>Entsteht aus Konkurrenzdenken Selbstschutz und Besitzanspruch</a:t>
            </a:r>
          </a:p>
          <a:p>
            <a:pPr marL="800100" lvl="1" indent="-342900">
              <a:buFont typeface="+mj-lt"/>
              <a:buAutoNum type="alphaLcParenR"/>
            </a:pPr>
            <a:r>
              <a:rPr lang="de-LU" b="1" dirty="0"/>
              <a:t>Konkurrenzkampf: </a:t>
            </a:r>
            <a:r>
              <a:rPr lang="de-DE" dirty="0"/>
              <a:t>Seine Triebe veranlassen den Menschen nach allem und nach immer mehr zu streben</a:t>
            </a:r>
            <a:endParaRPr lang="de-LU" b="1" dirty="0"/>
          </a:p>
        </p:txBody>
      </p:sp>
    </p:spTree>
    <p:extLst>
      <p:ext uri="{BB962C8B-B14F-4D97-AF65-F5344CB8AC3E}">
        <p14:creationId xmlns:p14="http://schemas.microsoft.com/office/powerpoint/2010/main" val="18345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370494" y="359500"/>
            <a:ext cx="2980688" cy="461665"/>
          </a:xfrm>
          <a:prstGeom prst="rect">
            <a:avLst/>
          </a:prstGeom>
          <a:noFill/>
        </p:spPr>
        <p:txBody>
          <a:bodyPr wrap="non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2400" b="1" u="sng" dirty="0"/>
              <a:t>3.1. Der </a:t>
            </a:r>
            <a:r>
              <a:rPr lang="fr-BE" sz="2400" b="1" u="sng" dirty="0" err="1"/>
              <a:t>Naturzustand</a:t>
            </a:r>
            <a:endParaRPr lang="fr-BE" sz="2400" b="1" u="sng" dirty="0"/>
          </a:p>
        </p:txBody>
      </p:sp>
      <p:sp>
        <p:nvSpPr>
          <p:cNvPr id="8" name="TextBox 4"/>
          <p:cNvSpPr txBox="1"/>
          <p:nvPr/>
        </p:nvSpPr>
        <p:spPr>
          <a:xfrm>
            <a:off x="370494" y="984215"/>
            <a:ext cx="8420792" cy="923330"/>
          </a:xfrm>
          <a:prstGeom prst="rect">
            <a:avLst/>
          </a:prstGeom>
          <a:solidFill>
            <a:schemeClr val="bg1">
              <a:lumMod val="75000"/>
            </a:schemeClr>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t>Es liegen in der menschlichen Natur drei hauptsächliche Konfliktursachen: </a:t>
            </a:r>
            <a:r>
              <a:rPr lang="de-CH" b="1" u="sng" dirty="0"/>
              <a:t>Erstens </a:t>
            </a:r>
            <a:r>
              <a:rPr lang="de-CH" b="1" i="1" u="sng" dirty="0"/>
              <a:t>Konkurrenz</a:t>
            </a:r>
            <a:r>
              <a:rPr lang="de-CH" b="1" u="sng" dirty="0"/>
              <a:t>, zweitens </a:t>
            </a:r>
            <a:r>
              <a:rPr lang="de-CH" b="1" i="1" u="sng" dirty="0"/>
              <a:t>Misstrauen</a:t>
            </a:r>
            <a:r>
              <a:rPr lang="de-CH" b="1" u="sng" dirty="0"/>
              <a:t>, drittens </a:t>
            </a:r>
            <a:r>
              <a:rPr lang="de-CH" b="1" i="1" u="sng" dirty="0"/>
              <a:t>Ruhmsucht</a:t>
            </a:r>
            <a:r>
              <a:rPr lang="de-CH" dirty="0"/>
              <a:t>. […] Das menschliche Leben ist </a:t>
            </a:r>
            <a:r>
              <a:rPr lang="de-CH" i="1" dirty="0"/>
              <a:t>einsam</a:t>
            </a:r>
            <a:r>
              <a:rPr lang="de-CH" dirty="0"/>
              <a:t>, </a:t>
            </a:r>
            <a:r>
              <a:rPr lang="de-CH" i="1" dirty="0"/>
              <a:t>armselig</a:t>
            </a:r>
            <a:r>
              <a:rPr lang="de-CH" dirty="0"/>
              <a:t>, </a:t>
            </a:r>
            <a:r>
              <a:rPr lang="de-CH" i="1" dirty="0"/>
              <a:t>ekelhaft</a:t>
            </a:r>
            <a:r>
              <a:rPr lang="de-CH" dirty="0"/>
              <a:t>, </a:t>
            </a:r>
            <a:r>
              <a:rPr lang="de-CH" i="1" dirty="0"/>
              <a:t>tierisch </a:t>
            </a:r>
            <a:r>
              <a:rPr lang="de-CH" dirty="0"/>
              <a:t>und </a:t>
            </a:r>
            <a:r>
              <a:rPr lang="de-CH" i="1" dirty="0"/>
              <a:t>kurz</a:t>
            </a:r>
            <a:r>
              <a:rPr lang="de-CH" dirty="0"/>
              <a:t>. </a:t>
            </a:r>
            <a:endParaRPr lang="de-LU" i="1" dirty="0"/>
          </a:p>
        </p:txBody>
      </p:sp>
      <p:sp>
        <p:nvSpPr>
          <p:cNvPr id="11" name="TextBox 5"/>
          <p:cNvSpPr txBox="1"/>
          <p:nvPr/>
        </p:nvSpPr>
        <p:spPr>
          <a:xfrm>
            <a:off x="3325091" y="2174307"/>
            <a:ext cx="5466195" cy="2308324"/>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de-DE" dirty="0"/>
              <a:t>Hobbes Befürchtung über die menschliche Gesellschaft war, dass </a:t>
            </a:r>
            <a:r>
              <a:rPr lang="de-DE" b="1" u="sng" dirty="0"/>
              <a:t>alle Menschen von Natur aus böse sein könnten</a:t>
            </a:r>
            <a:r>
              <a:rPr lang="de-DE" dirty="0"/>
              <a:t>. </a:t>
            </a:r>
          </a:p>
          <a:p>
            <a:pPr marL="285750" indent="-285750" algn="just">
              <a:buFont typeface="Arial" panose="020B0604020202020204" pitchFamily="34" charset="0"/>
              <a:buChar char="•"/>
            </a:pPr>
            <a:endParaRPr lang="de-DE" dirty="0"/>
          </a:p>
          <a:p>
            <a:pPr marL="285750" indent="-285750" algn="just">
              <a:buFont typeface="Arial" panose="020B0604020202020204" pitchFamily="34" charset="0"/>
              <a:buChar char="•"/>
            </a:pPr>
            <a:r>
              <a:rPr lang="de-DE" dirty="0"/>
              <a:t>Demnach ist der Mensch nur ein </a:t>
            </a:r>
            <a:r>
              <a:rPr lang="de-DE" b="1" dirty="0"/>
              <a:t>Egoist</a:t>
            </a:r>
            <a:r>
              <a:rPr lang="de-DE" dirty="0"/>
              <a:t>, der überwiegend nach </a:t>
            </a:r>
            <a:r>
              <a:rPr lang="de-DE" b="1" dirty="0"/>
              <a:t>seinem eigenen Vorteil </a:t>
            </a:r>
            <a:r>
              <a:rPr lang="de-DE" dirty="0"/>
              <a:t>strebt, nach </a:t>
            </a:r>
            <a:r>
              <a:rPr lang="de-DE" b="1" dirty="0"/>
              <a:t>Erhaltung seiner Existenz </a:t>
            </a:r>
            <a:r>
              <a:rPr lang="de-DE" dirty="0"/>
              <a:t>und nach </a:t>
            </a:r>
            <a:r>
              <a:rPr lang="de-DE" b="1" dirty="0"/>
              <a:t>dem Besitz möglichst vieler materieller Güter</a:t>
            </a:r>
            <a:r>
              <a:rPr lang="de-DE" dirty="0"/>
              <a:t>. </a:t>
            </a:r>
            <a:endParaRPr lang="de-LU" u="sng" dirty="0"/>
          </a:p>
        </p:txBody>
      </p:sp>
      <p:sp>
        <p:nvSpPr>
          <p:cNvPr id="5" name="TextBox 4"/>
          <p:cNvSpPr txBox="1"/>
          <p:nvPr/>
        </p:nvSpPr>
        <p:spPr>
          <a:xfrm>
            <a:off x="370494" y="4749393"/>
            <a:ext cx="8420792" cy="1754326"/>
          </a:xfrm>
          <a:prstGeom prst="rect">
            <a:avLst/>
          </a:prstGeom>
          <a:noFill/>
        </p:spPr>
        <p:txBody>
          <a:bodyPr wrap="square" rtlCol="0">
            <a:spAutoFit/>
          </a:bodyPr>
          <a:lstStyle/>
          <a:p>
            <a:r>
              <a:rPr lang="de-DE" b="1" dirty="0">
                <a:sym typeface="Wingdings" panose="05000000000000000000" pitchFamily="2" charset="2"/>
              </a:rPr>
              <a:t>Realist oder Misanthrop?</a:t>
            </a:r>
          </a:p>
          <a:p>
            <a:endParaRPr lang="de-DE" dirty="0">
              <a:sym typeface="Wingdings" panose="05000000000000000000" pitchFamily="2" charset="2"/>
            </a:endParaRPr>
          </a:p>
          <a:p>
            <a:r>
              <a:rPr lang="de-DE" dirty="0">
                <a:sym typeface="Wingdings" panose="05000000000000000000" pitchFamily="2" charset="2"/>
              </a:rPr>
              <a:t> </a:t>
            </a:r>
            <a:r>
              <a:rPr lang="de-DE" dirty="0"/>
              <a:t>Kritiker werfen Thomas Hobbes gerne vor, er sei ein </a:t>
            </a:r>
            <a:r>
              <a:rPr lang="de-DE" b="1" u="sng" dirty="0"/>
              <a:t>Misanthrop</a:t>
            </a:r>
            <a:r>
              <a:rPr lang="de-DE" dirty="0"/>
              <a:t> gewesen, also ein Menschenfeind. </a:t>
            </a:r>
          </a:p>
          <a:p>
            <a:endParaRPr lang="de-DE" dirty="0"/>
          </a:p>
          <a:p>
            <a:r>
              <a:rPr lang="de-DE" dirty="0">
                <a:sym typeface="Wingdings" panose="05000000000000000000" pitchFamily="2" charset="2"/>
              </a:rPr>
              <a:t> </a:t>
            </a:r>
            <a:r>
              <a:rPr lang="de-DE" dirty="0"/>
              <a:t>Wohlgesonnene Kritiker erwidern darauf, er sei einfach nur </a:t>
            </a:r>
            <a:r>
              <a:rPr lang="de-DE" b="1" u="sng" dirty="0"/>
              <a:t>realistisch</a:t>
            </a:r>
            <a:r>
              <a:rPr lang="de-DE" dirty="0"/>
              <a:t> gewesen.</a:t>
            </a:r>
            <a:endParaRPr lang="de-LU" b="1" dirty="0"/>
          </a:p>
        </p:txBody>
      </p:sp>
      <p:pic>
        <p:nvPicPr>
          <p:cNvPr id="2" name="Picture 1"/>
          <p:cNvPicPr>
            <a:picLocks noChangeAspect="1"/>
          </p:cNvPicPr>
          <p:nvPr/>
        </p:nvPicPr>
        <p:blipFill>
          <a:blip r:embed="rId2"/>
          <a:stretch>
            <a:fillRect/>
          </a:stretch>
        </p:blipFill>
        <p:spPr>
          <a:xfrm>
            <a:off x="370494" y="2191122"/>
            <a:ext cx="2844733" cy="2006805"/>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06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47</TotalTime>
  <Words>5185</Words>
  <Application>Microsoft Office PowerPoint</Application>
  <PresentationFormat>On-screen Show (4:3)</PresentationFormat>
  <Paragraphs>420</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Adobe Fangsong Std R</vt:lpstr>
      <vt:lpstr>Adobe Caslon Pro Bold</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 B.</cp:lastModifiedBy>
  <cp:revision>120</cp:revision>
  <dcterms:created xsi:type="dcterms:W3CDTF">2015-09-13T15:49:08Z</dcterms:created>
  <dcterms:modified xsi:type="dcterms:W3CDTF">2024-01-19T00:07:11Z</dcterms:modified>
</cp:coreProperties>
</file>