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9" r:id="rId8"/>
    <p:sldId id="263" r:id="rId9"/>
    <p:sldId id="264" r:id="rId10"/>
    <p:sldId id="265" r:id="rId11"/>
    <p:sldId id="266"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324" r:id="rId30"/>
    <p:sldId id="325" r:id="rId31"/>
    <p:sldId id="327" r:id="rId32"/>
    <p:sldId id="328" r:id="rId33"/>
    <p:sldId id="329" r:id="rId34"/>
    <p:sldId id="333" r:id="rId35"/>
    <p:sldId id="334" r:id="rId36"/>
    <p:sldId id="335" r:id="rId37"/>
    <p:sldId id="330" r:id="rId38"/>
    <p:sldId id="331" r:id="rId39"/>
    <p:sldId id="332" r:id="rId40"/>
    <p:sldId id="336" r:id="rId41"/>
    <p:sldId id="337" r:id="rId42"/>
    <p:sldId id="309" r:id="rId43"/>
    <p:sldId id="311" r:id="rId44"/>
    <p:sldId id="312" r:id="rId45"/>
    <p:sldId id="313" r:id="rId46"/>
    <p:sldId id="314" r:id="rId47"/>
    <p:sldId id="315" r:id="rId48"/>
    <p:sldId id="317" r:id="rId49"/>
    <p:sldId id="316" r:id="rId50"/>
    <p:sldId id="319" r:id="rId51"/>
    <p:sldId id="318" r:id="rId52"/>
    <p:sldId id="320" r:id="rId53"/>
    <p:sldId id="338" r:id="rId54"/>
    <p:sldId id="339" r:id="rId55"/>
    <p:sldId id="340" r:id="rId56"/>
    <p:sldId id="341" r:id="rId57"/>
    <p:sldId id="345" r:id="rId58"/>
    <p:sldId id="354" r:id="rId59"/>
    <p:sldId id="346" r:id="rId60"/>
    <p:sldId id="355" r:id="rId61"/>
    <p:sldId id="347" r:id="rId62"/>
    <p:sldId id="356" r:id="rId63"/>
    <p:sldId id="357" r:id="rId64"/>
    <p:sldId id="358" r:id="rId65"/>
    <p:sldId id="353"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2C648F-5C2B-405A-BB09-F48AE84F33F1}" v="2" dt="2024-01-18T23:32:24.404"/>
    <p1510:client id="{DE5DC60C-BF05-4429-9B12-CDE336DE0CDE}" v="2" dt="2024-01-18T23:35:39.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p:cViewPr varScale="1">
        <p:scale>
          <a:sx n="162" d="100"/>
          <a:sy n="162" d="100"/>
        </p:scale>
        <p:origin x="1732"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ÜCHER Patrick" userId="fbc39f09-5e92-4ac6-9cbf-d5575c4486dc" providerId="ADAL" clId="{DE5DC60C-BF05-4429-9B12-CDE336DE0CDE}"/>
    <pc:docChg chg="addSld modSld">
      <pc:chgData name="BRÜCHER Patrick" userId="fbc39f09-5e92-4ac6-9cbf-d5575c4486dc" providerId="ADAL" clId="{DE5DC60C-BF05-4429-9B12-CDE336DE0CDE}" dt="2024-01-18T23:35:39.438" v="1"/>
      <pc:docMkLst>
        <pc:docMk/>
      </pc:docMkLst>
      <pc:sldChg chg="add setBg">
        <pc:chgData name="BRÜCHER Patrick" userId="fbc39f09-5e92-4ac6-9cbf-d5575c4486dc" providerId="ADAL" clId="{DE5DC60C-BF05-4429-9B12-CDE336DE0CDE}" dt="2024-01-18T23:35:18.148" v="0"/>
        <pc:sldMkLst>
          <pc:docMk/>
          <pc:sldMk cId="34151657" sldId="324"/>
        </pc:sldMkLst>
      </pc:sldChg>
      <pc:sldChg chg="add setBg">
        <pc:chgData name="BRÜCHER Patrick" userId="fbc39f09-5e92-4ac6-9cbf-d5575c4486dc" providerId="ADAL" clId="{DE5DC60C-BF05-4429-9B12-CDE336DE0CDE}" dt="2024-01-18T23:35:18.148" v="0"/>
        <pc:sldMkLst>
          <pc:docMk/>
          <pc:sldMk cId="1558256107" sldId="325"/>
        </pc:sldMkLst>
      </pc:sldChg>
      <pc:sldChg chg="add setBg">
        <pc:chgData name="BRÜCHER Patrick" userId="fbc39f09-5e92-4ac6-9cbf-d5575c4486dc" providerId="ADAL" clId="{DE5DC60C-BF05-4429-9B12-CDE336DE0CDE}" dt="2024-01-18T23:35:18.148" v="0"/>
        <pc:sldMkLst>
          <pc:docMk/>
          <pc:sldMk cId="2366605071" sldId="327"/>
        </pc:sldMkLst>
      </pc:sldChg>
      <pc:sldChg chg="add setBg">
        <pc:chgData name="BRÜCHER Patrick" userId="fbc39f09-5e92-4ac6-9cbf-d5575c4486dc" providerId="ADAL" clId="{DE5DC60C-BF05-4429-9B12-CDE336DE0CDE}" dt="2024-01-18T23:35:18.148" v="0"/>
        <pc:sldMkLst>
          <pc:docMk/>
          <pc:sldMk cId="2470943892" sldId="328"/>
        </pc:sldMkLst>
      </pc:sldChg>
      <pc:sldChg chg="add setBg">
        <pc:chgData name="BRÜCHER Patrick" userId="fbc39f09-5e92-4ac6-9cbf-d5575c4486dc" providerId="ADAL" clId="{DE5DC60C-BF05-4429-9B12-CDE336DE0CDE}" dt="2024-01-18T23:35:18.148" v="0"/>
        <pc:sldMkLst>
          <pc:docMk/>
          <pc:sldMk cId="4265412146" sldId="329"/>
        </pc:sldMkLst>
      </pc:sldChg>
      <pc:sldChg chg="add setBg">
        <pc:chgData name="BRÜCHER Patrick" userId="fbc39f09-5e92-4ac6-9cbf-d5575c4486dc" providerId="ADAL" clId="{DE5DC60C-BF05-4429-9B12-CDE336DE0CDE}" dt="2024-01-18T23:35:18.148" v="0"/>
        <pc:sldMkLst>
          <pc:docMk/>
          <pc:sldMk cId="853842213" sldId="330"/>
        </pc:sldMkLst>
      </pc:sldChg>
      <pc:sldChg chg="add setBg">
        <pc:chgData name="BRÜCHER Patrick" userId="fbc39f09-5e92-4ac6-9cbf-d5575c4486dc" providerId="ADAL" clId="{DE5DC60C-BF05-4429-9B12-CDE336DE0CDE}" dt="2024-01-18T23:35:18.148" v="0"/>
        <pc:sldMkLst>
          <pc:docMk/>
          <pc:sldMk cId="1524511239" sldId="331"/>
        </pc:sldMkLst>
      </pc:sldChg>
      <pc:sldChg chg="add setBg">
        <pc:chgData name="BRÜCHER Patrick" userId="fbc39f09-5e92-4ac6-9cbf-d5575c4486dc" providerId="ADAL" clId="{DE5DC60C-BF05-4429-9B12-CDE336DE0CDE}" dt="2024-01-18T23:35:18.148" v="0"/>
        <pc:sldMkLst>
          <pc:docMk/>
          <pc:sldMk cId="1211580234" sldId="332"/>
        </pc:sldMkLst>
      </pc:sldChg>
      <pc:sldChg chg="add">
        <pc:chgData name="BRÜCHER Patrick" userId="fbc39f09-5e92-4ac6-9cbf-d5575c4486dc" providerId="ADAL" clId="{DE5DC60C-BF05-4429-9B12-CDE336DE0CDE}" dt="2024-01-18T23:35:18.148" v="0"/>
        <pc:sldMkLst>
          <pc:docMk/>
          <pc:sldMk cId="3174162278" sldId="333"/>
        </pc:sldMkLst>
      </pc:sldChg>
      <pc:sldChg chg="add setBg">
        <pc:chgData name="BRÜCHER Patrick" userId="fbc39f09-5e92-4ac6-9cbf-d5575c4486dc" providerId="ADAL" clId="{DE5DC60C-BF05-4429-9B12-CDE336DE0CDE}" dt="2024-01-18T23:35:18.148" v="0"/>
        <pc:sldMkLst>
          <pc:docMk/>
          <pc:sldMk cId="3703355759" sldId="334"/>
        </pc:sldMkLst>
      </pc:sldChg>
      <pc:sldChg chg="add setBg">
        <pc:chgData name="BRÜCHER Patrick" userId="fbc39f09-5e92-4ac6-9cbf-d5575c4486dc" providerId="ADAL" clId="{DE5DC60C-BF05-4429-9B12-CDE336DE0CDE}" dt="2024-01-18T23:35:18.148" v="0"/>
        <pc:sldMkLst>
          <pc:docMk/>
          <pc:sldMk cId="3789279310" sldId="335"/>
        </pc:sldMkLst>
      </pc:sldChg>
      <pc:sldChg chg="add setBg">
        <pc:chgData name="BRÜCHER Patrick" userId="fbc39f09-5e92-4ac6-9cbf-d5575c4486dc" providerId="ADAL" clId="{DE5DC60C-BF05-4429-9B12-CDE336DE0CDE}" dt="2024-01-18T23:35:18.148" v="0"/>
        <pc:sldMkLst>
          <pc:docMk/>
          <pc:sldMk cId="3225243810" sldId="336"/>
        </pc:sldMkLst>
      </pc:sldChg>
      <pc:sldChg chg="add setBg">
        <pc:chgData name="BRÜCHER Patrick" userId="fbc39f09-5e92-4ac6-9cbf-d5575c4486dc" providerId="ADAL" clId="{DE5DC60C-BF05-4429-9B12-CDE336DE0CDE}" dt="2024-01-18T23:35:18.148" v="0"/>
        <pc:sldMkLst>
          <pc:docMk/>
          <pc:sldMk cId="795134419" sldId="337"/>
        </pc:sldMkLst>
      </pc:sldChg>
      <pc:sldChg chg="add setBg">
        <pc:chgData name="BRÜCHER Patrick" userId="fbc39f09-5e92-4ac6-9cbf-d5575c4486dc" providerId="ADAL" clId="{DE5DC60C-BF05-4429-9B12-CDE336DE0CDE}" dt="2024-01-18T23:35:39.438" v="1"/>
        <pc:sldMkLst>
          <pc:docMk/>
          <pc:sldMk cId="2433956343" sldId="338"/>
        </pc:sldMkLst>
      </pc:sldChg>
      <pc:sldChg chg="add setBg">
        <pc:chgData name="BRÜCHER Patrick" userId="fbc39f09-5e92-4ac6-9cbf-d5575c4486dc" providerId="ADAL" clId="{DE5DC60C-BF05-4429-9B12-CDE336DE0CDE}" dt="2024-01-18T23:35:39.438" v="1"/>
        <pc:sldMkLst>
          <pc:docMk/>
          <pc:sldMk cId="2016315426" sldId="339"/>
        </pc:sldMkLst>
      </pc:sldChg>
      <pc:sldChg chg="add setBg">
        <pc:chgData name="BRÜCHER Patrick" userId="fbc39f09-5e92-4ac6-9cbf-d5575c4486dc" providerId="ADAL" clId="{DE5DC60C-BF05-4429-9B12-CDE336DE0CDE}" dt="2024-01-18T23:35:39.438" v="1"/>
        <pc:sldMkLst>
          <pc:docMk/>
          <pc:sldMk cId="4173322448" sldId="340"/>
        </pc:sldMkLst>
      </pc:sldChg>
      <pc:sldChg chg="add setBg">
        <pc:chgData name="BRÜCHER Patrick" userId="fbc39f09-5e92-4ac6-9cbf-d5575c4486dc" providerId="ADAL" clId="{DE5DC60C-BF05-4429-9B12-CDE336DE0CDE}" dt="2024-01-18T23:35:39.438" v="1"/>
        <pc:sldMkLst>
          <pc:docMk/>
          <pc:sldMk cId="586466199" sldId="341"/>
        </pc:sldMkLst>
      </pc:sldChg>
      <pc:sldChg chg="add setBg">
        <pc:chgData name="BRÜCHER Patrick" userId="fbc39f09-5e92-4ac6-9cbf-d5575c4486dc" providerId="ADAL" clId="{DE5DC60C-BF05-4429-9B12-CDE336DE0CDE}" dt="2024-01-18T23:35:39.438" v="1"/>
        <pc:sldMkLst>
          <pc:docMk/>
          <pc:sldMk cId="514066879" sldId="345"/>
        </pc:sldMkLst>
      </pc:sldChg>
      <pc:sldChg chg="add setBg">
        <pc:chgData name="BRÜCHER Patrick" userId="fbc39f09-5e92-4ac6-9cbf-d5575c4486dc" providerId="ADAL" clId="{DE5DC60C-BF05-4429-9B12-CDE336DE0CDE}" dt="2024-01-18T23:35:39.438" v="1"/>
        <pc:sldMkLst>
          <pc:docMk/>
          <pc:sldMk cId="2787838214" sldId="346"/>
        </pc:sldMkLst>
      </pc:sldChg>
      <pc:sldChg chg="add setBg">
        <pc:chgData name="BRÜCHER Patrick" userId="fbc39f09-5e92-4ac6-9cbf-d5575c4486dc" providerId="ADAL" clId="{DE5DC60C-BF05-4429-9B12-CDE336DE0CDE}" dt="2024-01-18T23:35:39.438" v="1"/>
        <pc:sldMkLst>
          <pc:docMk/>
          <pc:sldMk cId="3308392500" sldId="347"/>
        </pc:sldMkLst>
      </pc:sldChg>
      <pc:sldChg chg="add setBg">
        <pc:chgData name="BRÜCHER Patrick" userId="fbc39f09-5e92-4ac6-9cbf-d5575c4486dc" providerId="ADAL" clId="{DE5DC60C-BF05-4429-9B12-CDE336DE0CDE}" dt="2024-01-18T23:35:39.438" v="1"/>
        <pc:sldMkLst>
          <pc:docMk/>
          <pc:sldMk cId="59666072" sldId="353"/>
        </pc:sldMkLst>
      </pc:sldChg>
      <pc:sldChg chg="add setBg">
        <pc:chgData name="BRÜCHER Patrick" userId="fbc39f09-5e92-4ac6-9cbf-d5575c4486dc" providerId="ADAL" clId="{DE5DC60C-BF05-4429-9B12-CDE336DE0CDE}" dt="2024-01-18T23:35:39.438" v="1"/>
        <pc:sldMkLst>
          <pc:docMk/>
          <pc:sldMk cId="1870143291" sldId="354"/>
        </pc:sldMkLst>
      </pc:sldChg>
      <pc:sldChg chg="add setBg">
        <pc:chgData name="BRÜCHER Patrick" userId="fbc39f09-5e92-4ac6-9cbf-d5575c4486dc" providerId="ADAL" clId="{DE5DC60C-BF05-4429-9B12-CDE336DE0CDE}" dt="2024-01-18T23:35:39.438" v="1"/>
        <pc:sldMkLst>
          <pc:docMk/>
          <pc:sldMk cId="1275680459" sldId="355"/>
        </pc:sldMkLst>
      </pc:sldChg>
      <pc:sldChg chg="add setBg">
        <pc:chgData name="BRÜCHER Patrick" userId="fbc39f09-5e92-4ac6-9cbf-d5575c4486dc" providerId="ADAL" clId="{DE5DC60C-BF05-4429-9B12-CDE336DE0CDE}" dt="2024-01-18T23:35:39.438" v="1"/>
        <pc:sldMkLst>
          <pc:docMk/>
          <pc:sldMk cId="1094920308" sldId="356"/>
        </pc:sldMkLst>
      </pc:sldChg>
      <pc:sldChg chg="add setBg">
        <pc:chgData name="BRÜCHER Patrick" userId="fbc39f09-5e92-4ac6-9cbf-d5575c4486dc" providerId="ADAL" clId="{DE5DC60C-BF05-4429-9B12-CDE336DE0CDE}" dt="2024-01-18T23:35:39.438" v="1"/>
        <pc:sldMkLst>
          <pc:docMk/>
          <pc:sldMk cId="2264841917" sldId="357"/>
        </pc:sldMkLst>
      </pc:sldChg>
      <pc:sldChg chg="add setBg">
        <pc:chgData name="BRÜCHER Patrick" userId="fbc39f09-5e92-4ac6-9cbf-d5575c4486dc" providerId="ADAL" clId="{DE5DC60C-BF05-4429-9B12-CDE336DE0CDE}" dt="2024-01-18T23:35:39.438" v="1"/>
        <pc:sldMkLst>
          <pc:docMk/>
          <pc:sldMk cId="2144451161" sldId="35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18FFEB-C914-40D7-A8CD-DF8EA7A6D001}"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2458142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18FFEB-C914-40D7-A8CD-DF8EA7A6D001}"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2474779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18FFEB-C914-40D7-A8CD-DF8EA7A6D001}"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299413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18FFEB-C914-40D7-A8CD-DF8EA7A6D001}"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578127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E18FFEB-C914-40D7-A8CD-DF8EA7A6D001}" type="datetimeFigureOut">
              <a:rPr lang="lb-LU" smtClean="0"/>
              <a:t>19.01.24</a:t>
            </a:fld>
            <a:endParaRPr lang="lb-LU"/>
          </a:p>
        </p:txBody>
      </p:sp>
      <p:sp>
        <p:nvSpPr>
          <p:cNvPr id="5" name="Footer Placeholder 4"/>
          <p:cNvSpPr>
            <a:spLocks noGrp="1"/>
          </p:cNvSpPr>
          <p:nvPr>
            <p:ph type="ftr" sz="quarter" idx="11"/>
          </p:nvPr>
        </p:nvSpPr>
        <p:spPr/>
        <p:txBody>
          <a:bodyPr/>
          <a:lstStyle/>
          <a:p>
            <a:endParaRPr lang="lb-LU"/>
          </a:p>
        </p:txBody>
      </p:sp>
      <p:sp>
        <p:nvSpPr>
          <p:cNvPr id="6" name="Slide Number Placeholder 5"/>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3833148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18FFEB-C914-40D7-A8CD-DF8EA7A6D001}" type="datetimeFigureOut">
              <a:rPr lang="lb-LU" smtClean="0"/>
              <a:t>19.01.24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3860152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18FFEB-C914-40D7-A8CD-DF8EA7A6D001}" type="datetimeFigureOut">
              <a:rPr lang="lb-LU" smtClean="0"/>
              <a:t>19.01.24</a:t>
            </a:fld>
            <a:endParaRPr lang="lb-LU"/>
          </a:p>
        </p:txBody>
      </p:sp>
      <p:sp>
        <p:nvSpPr>
          <p:cNvPr id="8" name="Footer Placeholder 7"/>
          <p:cNvSpPr>
            <a:spLocks noGrp="1"/>
          </p:cNvSpPr>
          <p:nvPr>
            <p:ph type="ftr" sz="quarter" idx="11"/>
          </p:nvPr>
        </p:nvSpPr>
        <p:spPr/>
        <p:txBody>
          <a:bodyPr/>
          <a:lstStyle/>
          <a:p>
            <a:endParaRPr lang="lb-LU"/>
          </a:p>
        </p:txBody>
      </p:sp>
      <p:sp>
        <p:nvSpPr>
          <p:cNvPr id="9" name="Slide Number Placeholder 8"/>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353946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18FFEB-C914-40D7-A8CD-DF8EA7A6D001}" type="datetimeFigureOut">
              <a:rPr lang="lb-LU" smtClean="0"/>
              <a:t>19.01.24</a:t>
            </a:fld>
            <a:endParaRPr lang="lb-LU"/>
          </a:p>
        </p:txBody>
      </p:sp>
      <p:sp>
        <p:nvSpPr>
          <p:cNvPr id="4" name="Footer Placeholder 3"/>
          <p:cNvSpPr>
            <a:spLocks noGrp="1"/>
          </p:cNvSpPr>
          <p:nvPr>
            <p:ph type="ftr" sz="quarter" idx="11"/>
          </p:nvPr>
        </p:nvSpPr>
        <p:spPr/>
        <p:txBody>
          <a:bodyPr/>
          <a:lstStyle/>
          <a:p>
            <a:endParaRPr lang="lb-LU"/>
          </a:p>
        </p:txBody>
      </p:sp>
      <p:sp>
        <p:nvSpPr>
          <p:cNvPr id="5" name="Slide Number Placeholder 4"/>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4134531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8FFEB-C914-40D7-A8CD-DF8EA7A6D001}" type="datetimeFigureOut">
              <a:rPr lang="lb-LU" smtClean="0"/>
              <a:t>19.01.24</a:t>
            </a:fld>
            <a:endParaRPr lang="lb-LU"/>
          </a:p>
        </p:txBody>
      </p:sp>
      <p:sp>
        <p:nvSpPr>
          <p:cNvPr id="3" name="Footer Placeholder 2"/>
          <p:cNvSpPr>
            <a:spLocks noGrp="1"/>
          </p:cNvSpPr>
          <p:nvPr>
            <p:ph type="ftr" sz="quarter" idx="11"/>
          </p:nvPr>
        </p:nvSpPr>
        <p:spPr/>
        <p:txBody>
          <a:bodyPr/>
          <a:lstStyle/>
          <a:p>
            <a:endParaRPr lang="lb-LU"/>
          </a:p>
        </p:txBody>
      </p:sp>
      <p:sp>
        <p:nvSpPr>
          <p:cNvPr id="4" name="Slide Number Placeholder 3"/>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189734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18FFEB-C914-40D7-A8CD-DF8EA7A6D001}" type="datetimeFigureOut">
              <a:rPr lang="lb-LU" smtClean="0"/>
              <a:t>19.01.24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277693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18FFEB-C914-40D7-A8CD-DF8EA7A6D001}" type="datetimeFigureOut">
              <a:rPr lang="lb-LU" smtClean="0"/>
              <a:t>19.01.24</a:t>
            </a:fld>
            <a:endParaRPr lang="lb-LU"/>
          </a:p>
        </p:txBody>
      </p:sp>
      <p:sp>
        <p:nvSpPr>
          <p:cNvPr id="6" name="Footer Placeholder 5"/>
          <p:cNvSpPr>
            <a:spLocks noGrp="1"/>
          </p:cNvSpPr>
          <p:nvPr>
            <p:ph type="ftr" sz="quarter" idx="11"/>
          </p:nvPr>
        </p:nvSpPr>
        <p:spPr/>
        <p:txBody>
          <a:bodyPr/>
          <a:lstStyle/>
          <a:p>
            <a:endParaRPr lang="lb-LU"/>
          </a:p>
        </p:txBody>
      </p:sp>
      <p:sp>
        <p:nvSpPr>
          <p:cNvPr id="7" name="Slide Number Placeholder 6"/>
          <p:cNvSpPr>
            <a:spLocks noGrp="1"/>
          </p:cNvSpPr>
          <p:nvPr>
            <p:ph type="sldNum" sz="quarter" idx="12"/>
          </p:nvPr>
        </p:nvSpPr>
        <p:spPr/>
        <p:txBody>
          <a:bodyPr/>
          <a:lstStyle/>
          <a:p>
            <a:fld id="{3B3B17C9-0FB7-4749-BDD7-16A821BBC7D2}" type="slidenum">
              <a:rPr lang="lb-LU" smtClean="0"/>
              <a:t>‹#›</a:t>
            </a:fld>
            <a:endParaRPr lang="lb-LU"/>
          </a:p>
        </p:txBody>
      </p:sp>
    </p:spTree>
    <p:extLst>
      <p:ext uri="{BB962C8B-B14F-4D97-AF65-F5344CB8AC3E}">
        <p14:creationId xmlns:p14="http://schemas.microsoft.com/office/powerpoint/2010/main" val="32841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8FFEB-C914-40D7-A8CD-DF8EA7A6D001}" type="datetimeFigureOut">
              <a:rPr lang="lb-LU" smtClean="0"/>
              <a:t>19.01.24</a:t>
            </a:fld>
            <a:endParaRPr lang="lb-L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b-L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B17C9-0FB7-4749-BDD7-16A821BBC7D2}" type="slidenum">
              <a:rPr lang="lb-LU" smtClean="0"/>
              <a:t>‹#›</a:t>
            </a:fld>
            <a:endParaRPr lang="lb-LU"/>
          </a:p>
        </p:txBody>
      </p:sp>
    </p:spTree>
    <p:extLst>
      <p:ext uri="{BB962C8B-B14F-4D97-AF65-F5344CB8AC3E}">
        <p14:creationId xmlns:p14="http://schemas.microsoft.com/office/powerpoint/2010/main" val="1420384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moralmachine.net/hl/de"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video" Target="https://www.youtube.com/embed/Wytg70jOh2A?feature=oembed"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p:cNvSpPr txBox="1"/>
          <p:nvPr/>
        </p:nvSpPr>
        <p:spPr>
          <a:xfrm>
            <a:off x="3462080" y="663547"/>
            <a:ext cx="2630848" cy="584775"/>
          </a:xfrm>
          <a:prstGeom prst="rect">
            <a:avLst/>
          </a:prstGeom>
          <a:noFill/>
        </p:spPr>
        <p:txBody>
          <a:bodyPr wrap="none" rtlCol="0">
            <a:spAutoFit/>
          </a:bodyPr>
          <a:lstStyle/>
          <a:p>
            <a:r>
              <a:rPr lang="en-GB" sz="3200" b="1" dirty="0"/>
              <a:t>Schopenhauer</a:t>
            </a:r>
            <a:endParaRPr lang="lb-LU" sz="3200" b="1" dirty="0"/>
          </a:p>
        </p:txBody>
      </p:sp>
      <p:sp>
        <p:nvSpPr>
          <p:cNvPr id="6" name="TextBox 5"/>
          <p:cNvSpPr txBox="1"/>
          <p:nvPr/>
        </p:nvSpPr>
        <p:spPr>
          <a:xfrm>
            <a:off x="3226246" y="5684320"/>
            <a:ext cx="3102516" cy="584775"/>
          </a:xfrm>
          <a:prstGeom prst="rect">
            <a:avLst/>
          </a:prstGeom>
          <a:noFill/>
        </p:spPr>
        <p:txBody>
          <a:bodyPr wrap="none" rtlCol="0">
            <a:spAutoFit/>
          </a:bodyPr>
          <a:lstStyle/>
          <a:p>
            <a:r>
              <a:rPr lang="en-GB" sz="3200" b="1" dirty="0"/>
              <a:t>Die </a:t>
            </a:r>
            <a:r>
              <a:rPr lang="en-GB" sz="3200" b="1" dirty="0" err="1"/>
              <a:t>Mitleidsethik</a:t>
            </a:r>
            <a:endParaRPr lang="lb-LU" sz="32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023" y="1587066"/>
            <a:ext cx="2693074" cy="37180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82555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2976264" cy="461665"/>
          </a:xfrm>
          <a:prstGeom prst="rect">
            <a:avLst/>
          </a:prstGeom>
          <a:noFill/>
        </p:spPr>
        <p:txBody>
          <a:bodyPr wrap="none" rtlCol="0">
            <a:spAutoFit/>
          </a:bodyPr>
          <a:lstStyle/>
          <a:p>
            <a:r>
              <a:rPr lang="fr-BE" sz="2400" b="1" dirty="0"/>
              <a:t>7. </a:t>
            </a:r>
            <a:r>
              <a:rPr lang="lb-LU" b="1" dirty="0" err="1"/>
              <a:t>Mitleid</a:t>
            </a:r>
            <a:r>
              <a:rPr lang="lb-LU" b="1" dirty="0"/>
              <a:t> </a:t>
            </a:r>
            <a:r>
              <a:rPr lang="lb-LU" b="1" dirty="0" err="1"/>
              <a:t>ist</a:t>
            </a:r>
            <a:r>
              <a:rPr lang="lb-LU" b="1" dirty="0"/>
              <a:t> nicht </a:t>
            </a:r>
            <a:r>
              <a:rPr lang="lb-LU" b="1" dirty="0" err="1"/>
              <a:t>Mitgefühl</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6" name="Rectangle 2"/>
          <p:cNvSpPr>
            <a:spLocks noChangeArrowheads="1"/>
          </p:cNvSpPr>
          <p:nvPr/>
        </p:nvSpPr>
        <p:spPr bwMode="auto">
          <a:xfrm>
            <a:off x="3892268" y="1697489"/>
            <a:ext cx="4612461"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LU" altLang="lb-LU"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de-LU" altLang="lb-LU" sz="1400" b="0" i="1" u="none" strike="noStrike" cap="none" normalizeH="0" baseline="0" dirty="0">
                <a:ln>
                  <a:noFill/>
                </a:ln>
                <a:solidFill>
                  <a:schemeClr val="tx1"/>
                </a:solidFill>
                <a:effectLst/>
                <a:latin typeface="Bookman Old Style" panose="02050604050505020204" pitchFamily="18" charset="0"/>
                <a:ea typeface="Calibri" panose="020F0502020204030204" pitchFamily="34" charset="0"/>
                <a:cs typeface="Times New Roman" panose="02020603050405020304" pitchFamily="18" charset="0"/>
              </a:rPr>
              <a:t>Dies aber setzt notwendig voraus, dass ich bei seinem Wehe als solchem geradezu mitleide, sein Wehe f</a:t>
            </a:r>
            <a:r>
              <a:rPr kumimoji="0" lang="de-LU" altLang="lb-LU"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ü</a:t>
            </a:r>
            <a:r>
              <a:rPr kumimoji="0" lang="de-LU" altLang="lb-LU" sz="1400" b="0" i="1" u="none" strike="noStrike" cap="none" normalizeH="0" baseline="0" dirty="0">
                <a:ln>
                  <a:noFill/>
                </a:ln>
                <a:solidFill>
                  <a:schemeClr val="tx1"/>
                </a:solidFill>
                <a:effectLst/>
                <a:latin typeface="Bookman Old Style" panose="02050604050505020204" pitchFamily="18" charset="0"/>
                <a:ea typeface="Calibri" panose="020F0502020204030204" pitchFamily="34" charset="0"/>
                <a:cs typeface="Times New Roman" panose="02020603050405020304" pitchFamily="18" charset="0"/>
              </a:rPr>
              <a:t>hle, wie sonst nur meines, und deshalb sein Wohl unmittelbar will, wie sonst nur meines.</a:t>
            </a:r>
            <a:r>
              <a:rPr kumimoji="0" lang="de-LU" altLang="lb-LU" sz="14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de-LU" altLang="lb-LU" sz="3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LU" altLang="lb-LU" sz="1800" b="0" i="0" u="none" strike="noStrike" cap="none" normalizeH="0" baseline="0" dirty="0">
              <a:ln>
                <a:noFill/>
              </a:ln>
              <a:solidFill>
                <a:schemeClr val="tx1"/>
              </a:solidFill>
              <a:effectLst/>
              <a:latin typeface="Arial" panose="020B0604020202020204" pitchFamily="34" charset="0"/>
            </a:endParaRPr>
          </a:p>
        </p:txBody>
      </p:sp>
      <p:pic>
        <p:nvPicPr>
          <p:cNvPr id="2049" name="Picture 6"/>
          <p:cNvPicPr>
            <a:picLocks noChangeAspect="1" noChangeArrowheads="1"/>
          </p:cNvPicPr>
          <p:nvPr/>
        </p:nvPicPr>
        <p:blipFill>
          <a:blip r:embed="rId2">
            <a:extLst>
              <a:ext uri="{28A0092B-C50C-407E-A947-70E740481C1C}">
                <a14:useLocalDpi xmlns:a14="http://schemas.microsoft.com/office/drawing/2010/main" val="0"/>
              </a:ext>
            </a:extLst>
          </a:blip>
          <a:srcRect l="4324" t="5330" r="4195" b="5896"/>
          <a:stretch>
            <a:fillRect/>
          </a:stretch>
        </p:blipFill>
        <p:spPr bwMode="auto">
          <a:xfrm>
            <a:off x="539222" y="967884"/>
            <a:ext cx="3065780" cy="23250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465513" y="3422268"/>
            <a:ext cx="805381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de-LU" altLang="lb-LU"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 diesem Textabschnitt wird deutlich, dass der Begriff Mitleid im Sinne der Ethik von Arthur Schopenhauer nicht, wie es heute weithin üblich ist, durch das Wort Mitgefühl ersetzt werden darf:</a:t>
            </a:r>
          </a:p>
          <a:p>
            <a:pPr marL="0" marR="0" lvl="0" indent="0" algn="just" defTabSz="914400" rtl="0" eaLnBrk="0" fontAlgn="base" latinLnBrk="0" hangingPunct="0">
              <a:lnSpc>
                <a:spcPct val="100000"/>
              </a:lnSpc>
              <a:spcBef>
                <a:spcPct val="0"/>
              </a:spcBef>
              <a:spcAft>
                <a:spcPct val="0"/>
              </a:spcAft>
              <a:buClrTx/>
              <a:buSzTx/>
              <a:buFontTx/>
              <a:buNone/>
              <a:tabLst/>
            </a:pPr>
            <a:endParaRPr lang="de-LU" altLang="lb-LU" sz="1600" dirty="0">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LU" altLang="lb-LU"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denn </a:t>
            </a:r>
            <a:r>
              <a:rPr kumimoji="0" lang="de-LU" altLang="lb-LU"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Mitgefühl kann sich nicht nur als Mitleid, sondern z. B. auch als Mitfreude äußern</a:t>
            </a:r>
            <a:r>
              <a:rPr kumimoji="0" lang="de-LU" altLang="lb-LU"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LU" altLang="lb-LU" sz="1600" b="0" i="0" u="none" strike="noStrike" cap="none" normalizeH="0" baseline="0" dirty="0">
              <a:ln>
                <a:noFill/>
              </a:ln>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LU" altLang="lb-LU" sz="1600" b="0" i="0" u="none" strike="noStrike" cap="none" normalizeH="0" baseline="0" dirty="0">
                <a:ln>
                  <a:noFill/>
                </a:ln>
                <a:solidFill>
                  <a:srgbClr val="111111"/>
                </a:solidFill>
                <a:effectLst/>
                <a:latin typeface="Calibri" panose="020F0502020204030204" pitchFamily="34" charset="0"/>
                <a:ea typeface="Calibri" panose="020F0502020204030204" pitchFamily="34" charset="0"/>
                <a:cs typeface="Calibri" panose="020F0502020204030204" pitchFamily="34" charset="0"/>
              </a:rPr>
              <a:t>Mitleid bezieht sich </a:t>
            </a:r>
            <a:r>
              <a:rPr kumimoji="0" lang="de-LU" altLang="lb-LU" sz="1600" b="1" i="0" u="none" strike="noStrike" cap="none" normalizeH="0" baseline="0" dirty="0">
                <a:ln>
                  <a:noFill/>
                </a:ln>
                <a:solidFill>
                  <a:srgbClr val="111111"/>
                </a:solidFill>
                <a:effectLst/>
                <a:latin typeface="Calibri" panose="020F0502020204030204" pitchFamily="34" charset="0"/>
                <a:ea typeface="Calibri" panose="020F0502020204030204" pitchFamily="34" charset="0"/>
                <a:cs typeface="Calibri" panose="020F0502020204030204" pitchFamily="34" charset="0"/>
              </a:rPr>
              <a:t>eindeutiger als Mitgefühl auf das Leid</a:t>
            </a:r>
            <a:r>
              <a:rPr kumimoji="0" lang="de-LU" altLang="lb-LU" sz="1600" b="0" i="0" u="none" strike="noStrike" cap="none" normalizeH="0" baseline="0" dirty="0">
                <a:ln>
                  <a:noFill/>
                </a:ln>
                <a:solidFill>
                  <a:srgbClr val="111111"/>
                </a:solidFill>
                <a:effectLst/>
                <a:latin typeface="Calibri" panose="020F0502020204030204" pitchFamily="34" charset="0"/>
                <a:ea typeface="Calibri" panose="020F0502020204030204" pitchFamily="34" charset="0"/>
                <a:cs typeface="Calibri" panose="020F0502020204030204" pitchFamily="34" charset="0"/>
              </a:rPr>
              <a:t>, dem Menschen, Tiere und wahrscheinlich auch Pflanzen</a:t>
            </a:r>
          </a:p>
          <a:p>
            <a:pPr marL="0" marR="0" lvl="0" indent="0" algn="just" defTabSz="914400" rtl="0" eaLnBrk="0" fontAlgn="base" latinLnBrk="0" hangingPunct="0">
              <a:lnSpc>
                <a:spcPct val="100000"/>
              </a:lnSpc>
              <a:spcBef>
                <a:spcPct val="0"/>
              </a:spcBef>
              <a:spcAft>
                <a:spcPct val="0"/>
              </a:spcAft>
              <a:buClrTx/>
              <a:buSzTx/>
              <a:buFontTx/>
              <a:buNone/>
              <a:tabLst/>
            </a:pPr>
            <a:endParaRPr lang="de-LU" altLang="lb-LU" sz="1600"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de-LU" altLang="lb-LU"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de-LU" altLang="lb-LU"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Mitleid</a:t>
            </a:r>
            <a:r>
              <a:rPr kumimoji="0" lang="de-LU" altLang="lb-LU"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bedeutet im Sinne der</a:t>
            </a:r>
            <a:r>
              <a:rPr kumimoji="0" lang="de-LU" altLang="lb-LU"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Empathie</a:t>
            </a:r>
            <a:r>
              <a:rPr kumimoji="0" lang="de-LU" altLang="lb-LU"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die unmittelbare Anteilnahe am Schmerz des anderen, während </a:t>
            </a:r>
            <a:r>
              <a:rPr kumimoji="0" lang="de-LU" altLang="lb-LU"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Mitgefühl</a:t>
            </a:r>
            <a:r>
              <a:rPr kumimoji="0" lang="de-LU" altLang="lb-LU"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im Sinne der </a:t>
            </a:r>
            <a:r>
              <a:rPr kumimoji="0" lang="de-LU" altLang="lb-LU"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Sympathie</a:t>
            </a:r>
            <a:r>
              <a:rPr kumimoji="0" lang="de-LU" altLang="lb-LU"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eine gefühlsbezogene Kenntnisnahme des </a:t>
            </a:r>
            <a:r>
              <a:rPr kumimoji="0" lang="de-LU" altLang="lb-LU"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Leidens oder der Freude</a:t>
            </a:r>
            <a:r>
              <a:rPr kumimoji="0" lang="de-LU" altLang="lb-LU"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bezeichnet.</a:t>
            </a:r>
            <a:endParaRPr kumimoji="0" lang="de-LU" altLang="lb-LU"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73346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2561663" cy="461665"/>
          </a:xfrm>
          <a:prstGeom prst="rect">
            <a:avLst/>
          </a:prstGeom>
          <a:noFill/>
        </p:spPr>
        <p:txBody>
          <a:bodyPr wrap="none" rtlCol="0">
            <a:spAutoFit/>
          </a:bodyPr>
          <a:lstStyle/>
          <a:p>
            <a:r>
              <a:rPr lang="fr-BE" sz="2400" b="1" dirty="0"/>
              <a:t>8. </a:t>
            </a:r>
            <a:r>
              <a:rPr lang="lb-LU" b="1" dirty="0"/>
              <a:t>Die </a:t>
            </a:r>
            <a:r>
              <a:rPr lang="lb-LU" b="1" dirty="0" err="1"/>
              <a:t>Kardinaltugenden</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Box 2"/>
          <p:cNvSpPr txBox="1"/>
          <p:nvPr/>
        </p:nvSpPr>
        <p:spPr>
          <a:xfrm>
            <a:off x="539218" y="2504515"/>
            <a:ext cx="8253985" cy="646331"/>
          </a:xfrm>
          <a:prstGeom prst="rect">
            <a:avLst/>
          </a:prstGeom>
          <a:noFill/>
        </p:spPr>
        <p:txBody>
          <a:bodyPr wrap="square" rtlCol="0">
            <a:spAutoFit/>
          </a:bodyPr>
          <a:lstStyle/>
          <a:p>
            <a:r>
              <a:rPr lang="de-LU" dirty="0"/>
              <a:t>Als Kardinaltugenden betrachtet man gewöhnlich </a:t>
            </a:r>
            <a:r>
              <a:rPr lang="de-LU" b="1" u="sng" dirty="0"/>
              <a:t>Grundtugenden</a:t>
            </a:r>
            <a:r>
              <a:rPr lang="de-LU" dirty="0"/>
              <a:t> aus denen alle anderen Tugenden (Tauglichkeit, Tüchtigkeit einer Person) hervorgehen. </a:t>
            </a:r>
            <a:endParaRPr lang="lb-LU" dirty="0"/>
          </a:p>
        </p:txBody>
      </p:sp>
      <p:sp>
        <p:nvSpPr>
          <p:cNvPr id="6" name="TextBox 5"/>
          <p:cNvSpPr txBox="1"/>
          <p:nvPr/>
        </p:nvSpPr>
        <p:spPr>
          <a:xfrm>
            <a:off x="539217" y="3254992"/>
            <a:ext cx="8253986" cy="1200329"/>
          </a:xfrm>
          <a:prstGeom prst="rect">
            <a:avLst/>
          </a:prstGeom>
          <a:solidFill>
            <a:schemeClr val="bg1">
              <a:lumMod val="85000"/>
            </a:schemeClr>
          </a:solidFill>
        </p:spPr>
        <p:txBody>
          <a:bodyPr wrap="square" rtlCol="0">
            <a:spAutoFit/>
          </a:bodyPr>
          <a:lstStyle/>
          <a:p>
            <a:pPr lvl="0" algn="just"/>
            <a:r>
              <a:rPr lang="de-LU" dirty="0"/>
              <a:t>In der Antike unterschied man zwischen den vier Kardinaltugenden:</a:t>
            </a:r>
          </a:p>
          <a:p>
            <a:pPr lvl="0" algn="ctr"/>
            <a:r>
              <a:rPr lang="de-LU" i="1" dirty="0"/>
              <a:t>Weisheit/Klugheit, Gerechtigkeit, Tapferkeit und Mäßigung</a:t>
            </a:r>
            <a:endParaRPr lang="de-LU" dirty="0"/>
          </a:p>
          <a:p>
            <a:pPr lvl="0" algn="ctr"/>
            <a:endParaRPr lang="de-LU" dirty="0"/>
          </a:p>
          <a:p>
            <a:pPr lvl="0" algn="just"/>
            <a:r>
              <a:rPr lang="de-LU" dirty="0"/>
              <a:t>Dies sind sogenannte weltliche Tugenden.</a:t>
            </a:r>
            <a:endParaRPr lang="fr-BE" dirty="0"/>
          </a:p>
        </p:txBody>
      </p:sp>
      <p:sp>
        <p:nvSpPr>
          <p:cNvPr id="9" name="TextBox 8"/>
          <p:cNvSpPr txBox="1"/>
          <p:nvPr/>
        </p:nvSpPr>
        <p:spPr>
          <a:xfrm>
            <a:off x="539217" y="4602107"/>
            <a:ext cx="8253985" cy="1200329"/>
          </a:xfrm>
          <a:prstGeom prst="rect">
            <a:avLst/>
          </a:prstGeom>
          <a:solidFill>
            <a:schemeClr val="bg1">
              <a:lumMod val="85000"/>
            </a:schemeClr>
          </a:solidFill>
        </p:spPr>
        <p:txBody>
          <a:bodyPr wrap="square" rtlCol="0">
            <a:spAutoFit/>
          </a:bodyPr>
          <a:lstStyle/>
          <a:p>
            <a:pPr lvl="0" algn="just"/>
            <a:r>
              <a:rPr lang="de-LU" dirty="0"/>
              <a:t>Im Mittelalter kamen dem noch drei weitere Grundtugenden hinzu: </a:t>
            </a:r>
          </a:p>
          <a:p>
            <a:pPr lvl="0" algn="ctr"/>
            <a:r>
              <a:rPr lang="de-LU" i="1" dirty="0"/>
              <a:t>der Glaube, die Liebe und die Hoffnung</a:t>
            </a:r>
          </a:p>
          <a:p>
            <a:pPr lvl="0" algn="just"/>
            <a:endParaRPr lang="de-LU" dirty="0"/>
          </a:p>
          <a:p>
            <a:pPr lvl="0" algn="just"/>
            <a:r>
              <a:rPr lang="de-LU" dirty="0"/>
              <a:t>Dies sind die sogenannten christlichen Tugenden.</a:t>
            </a:r>
            <a:endParaRPr lang="fr-BE"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7689"/>
          <a:stretch/>
        </p:blipFill>
        <p:spPr>
          <a:xfrm>
            <a:off x="539219" y="873593"/>
            <a:ext cx="8253985" cy="1538699"/>
          </a:xfrm>
          <a:prstGeom prst="rect">
            <a:avLst/>
          </a:prstGeom>
        </p:spPr>
      </p:pic>
      <p:sp>
        <p:nvSpPr>
          <p:cNvPr id="7" name="TextBox 6"/>
          <p:cNvSpPr txBox="1"/>
          <p:nvPr/>
        </p:nvSpPr>
        <p:spPr>
          <a:xfrm>
            <a:off x="465513" y="5949222"/>
            <a:ext cx="8327689" cy="646331"/>
          </a:xfrm>
          <a:prstGeom prst="rect">
            <a:avLst/>
          </a:prstGeom>
          <a:noFill/>
        </p:spPr>
        <p:txBody>
          <a:bodyPr wrap="square" rtlCol="0">
            <a:spAutoFit/>
          </a:bodyPr>
          <a:lstStyle/>
          <a:p>
            <a:pPr marL="285750" indent="-285750">
              <a:buFont typeface="Wingdings" panose="05000000000000000000" pitchFamily="2" charset="2"/>
              <a:buChar char="è"/>
            </a:pPr>
            <a:r>
              <a:rPr lang="de-LU" dirty="0"/>
              <a:t>Schopenhauer nennt zwei Kardinaltugenden: </a:t>
            </a:r>
          </a:p>
          <a:p>
            <a:pPr algn="ctr"/>
            <a:r>
              <a:rPr lang="de-LU" b="1" u="sng" dirty="0"/>
              <a:t>die Gerechtigkeit und die Menschenliebe</a:t>
            </a:r>
            <a:endParaRPr lang="lb-LU" dirty="0"/>
          </a:p>
        </p:txBody>
      </p:sp>
    </p:spTree>
    <p:extLst>
      <p:ext uri="{BB962C8B-B14F-4D97-AF65-F5344CB8AC3E}">
        <p14:creationId xmlns:p14="http://schemas.microsoft.com/office/powerpoint/2010/main" val="23157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2374624" cy="461665"/>
          </a:xfrm>
          <a:prstGeom prst="rect">
            <a:avLst/>
          </a:prstGeom>
          <a:noFill/>
        </p:spPr>
        <p:txBody>
          <a:bodyPr wrap="none" rtlCol="0">
            <a:spAutoFit/>
          </a:bodyPr>
          <a:lstStyle/>
          <a:p>
            <a:r>
              <a:rPr lang="fr-BE" sz="2400" b="1" dirty="0"/>
              <a:t>8.1. </a:t>
            </a:r>
            <a:r>
              <a:rPr lang="lb-LU" b="1" dirty="0"/>
              <a:t>Die </a:t>
            </a:r>
            <a:r>
              <a:rPr lang="lb-LU" b="1" dirty="0" err="1"/>
              <a:t>Gerechtigkeit</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Box 2"/>
          <p:cNvSpPr txBox="1"/>
          <p:nvPr/>
        </p:nvSpPr>
        <p:spPr>
          <a:xfrm>
            <a:off x="3471483" y="2081067"/>
            <a:ext cx="5372845" cy="1754326"/>
          </a:xfrm>
          <a:prstGeom prst="rect">
            <a:avLst/>
          </a:prstGeom>
          <a:noFill/>
        </p:spPr>
        <p:txBody>
          <a:bodyPr wrap="square" rtlCol="0">
            <a:spAutoFit/>
          </a:bodyPr>
          <a:lstStyle/>
          <a:p>
            <a:pPr algn="just"/>
            <a:r>
              <a:rPr lang="de-LU" b="1" dirty="0"/>
              <a:t>Erster Grad des Mitleids</a:t>
            </a:r>
            <a:r>
              <a:rPr lang="de-LU" dirty="0"/>
              <a:t> </a:t>
            </a:r>
          </a:p>
          <a:p>
            <a:pPr algn="just"/>
            <a:endParaRPr lang="de-LU" dirty="0"/>
          </a:p>
          <a:p>
            <a:pPr marL="285750" indent="-285750" algn="just">
              <a:buFont typeface="Wingdings 3" panose="05040102010807070707" pitchFamily="18" charset="2"/>
              <a:buChar char="9"/>
            </a:pPr>
            <a:r>
              <a:rPr lang="de-LU" dirty="0"/>
              <a:t>wirkt dem Egoismus entgegen, in dem sie einen davon </a:t>
            </a:r>
            <a:r>
              <a:rPr lang="de-LU" b="1" dirty="0"/>
              <a:t>abhält jemand anderem Leid zu zufügen</a:t>
            </a:r>
            <a:r>
              <a:rPr lang="de-LU" dirty="0"/>
              <a:t>.</a:t>
            </a:r>
          </a:p>
          <a:p>
            <a:pPr algn="just"/>
            <a:r>
              <a:rPr lang="de-LU" dirty="0"/>
              <a:t> </a:t>
            </a:r>
          </a:p>
          <a:p>
            <a:pPr marL="285750" indent="-285750" algn="just">
              <a:buFont typeface="Wingdings 3" panose="05040102010807070707" pitchFamily="18" charset="2"/>
              <a:buChar char="9"/>
            </a:pPr>
            <a:r>
              <a:rPr lang="de-LU" dirty="0"/>
              <a:t>Aus diesem Grund wird sie </a:t>
            </a:r>
            <a:r>
              <a:rPr lang="de-LU" u="sng" dirty="0"/>
              <a:t>negativ</a:t>
            </a:r>
            <a:r>
              <a:rPr lang="de-LU" dirty="0"/>
              <a:t> bestimmt.</a:t>
            </a:r>
            <a:endParaRPr lang="lb-LU" dirty="0"/>
          </a:p>
        </p:txBody>
      </p:sp>
      <p:sp>
        <p:nvSpPr>
          <p:cNvPr id="2" name="TextBox 1"/>
          <p:cNvSpPr txBox="1"/>
          <p:nvPr/>
        </p:nvSpPr>
        <p:spPr>
          <a:xfrm>
            <a:off x="2072562" y="1063103"/>
            <a:ext cx="5164715" cy="461665"/>
          </a:xfrm>
          <a:prstGeom prst="rect">
            <a:avLst/>
          </a:prstGeom>
          <a:solidFill>
            <a:schemeClr val="accent1">
              <a:lumMod val="40000"/>
              <a:lumOff val="60000"/>
            </a:schemeClr>
          </a:solidFill>
        </p:spPr>
        <p:txBody>
          <a:bodyPr wrap="square" rtlCol="0">
            <a:spAutoFit/>
          </a:bodyPr>
          <a:lstStyle/>
          <a:p>
            <a:pPr algn="ctr"/>
            <a:r>
              <a:rPr lang="de-LU" sz="2400" b="1" dirty="0"/>
              <a:t>„</a:t>
            </a:r>
            <a:r>
              <a:rPr lang="de-LU" sz="2400" b="1" i="1" dirty="0"/>
              <a:t>Verletze niemanden!</a:t>
            </a:r>
            <a:r>
              <a:rPr lang="de-LU" sz="2400" b="1" dirty="0"/>
              <a:t>“</a:t>
            </a:r>
            <a:endParaRPr lang="lb-LU" sz="2400" b="1" dirty="0"/>
          </a:p>
        </p:txBody>
      </p:sp>
      <p:sp>
        <p:nvSpPr>
          <p:cNvPr id="8" name="TextBox 7"/>
          <p:cNvSpPr txBox="1"/>
          <p:nvPr/>
        </p:nvSpPr>
        <p:spPr>
          <a:xfrm>
            <a:off x="465511" y="4114694"/>
            <a:ext cx="8378815" cy="2308324"/>
          </a:xfrm>
          <a:prstGeom prst="rect">
            <a:avLst/>
          </a:prstGeom>
          <a:noFill/>
        </p:spPr>
        <p:txBody>
          <a:bodyPr wrap="square" rtlCol="0">
            <a:spAutoFit/>
          </a:bodyPr>
          <a:lstStyle/>
          <a:p>
            <a:r>
              <a:rPr lang="de-LU" b="1" dirty="0"/>
              <a:t>Schopenhauer nennt einige Beispiele für Gerechtigkeit: </a:t>
            </a:r>
          </a:p>
          <a:p>
            <a:endParaRPr lang="lb-LU" dirty="0"/>
          </a:p>
          <a:p>
            <a:pPr marL="285750" lvl="0" indent="-285750">
              <a:lnSpc>
                <a:spcPct val="150000"/>
              </a:lnSpc>
              <a:buFont typeface="Wingdings 3" panose="05040102010807070707" pitchFamily="18" charset="2"/>
              <a:buChar char="Ê"/>
            </a:pPr>
            <a:r>
              <a:rPr lang="de-LU" dirty="0"/>
              <a:t>Sie hält einen davon ab das Eigentum oder die Person des Anderen anzugreifen. </a:t>
            </a:r>
            <a:endParaRPr lang="lb-LU" dirty="0"/>
          </a:p>
          <a:p>
            <a:pPr marL="285750" lvl="0" indent="-285750">
              <a:lnSpc>
                <a:spcPct val="150000"/>
              </a:lnSpc>
              <a:buFont typeface="Wingdings 3" panose="05040102010807070707" pitchFamily="18" charset="2"/>
              <a:buChar char="Ê"/>
            </a:pPr>
            <a:r>
              <a:rPr lang="de-LU" dirty="0"/>
              <a:t>Sie hält einen davon ab jemand anderen zu beleidigen, ängstigen oder verleumden. </a:t>
            </a:r>
            <a:endParaRPr lang="lb-LU" dirty="0"/>
          </a:p>
          <a:p>
            <a:pPr marL="285750" indent="-285750">
              <a:lnSpc>
                <a:spcPct val="150000"/>
              </a:lnSpc>
              <a:buFont typeface="Wingdings 3" panose="05040102010807070707" pitchFamily="18" charset="2"/>
              <a:buChar char="Ê"/>
            </a:pPr>
            <a:r>
              <a:rPr lang="de-LU" dirty="0"/>
              <a:t>Sie hält einen davon ab seine Lüste auf Kosten von Frauen oder Kindern zu befriedigen.</a:t>
            </a:r>
            <a:endParaRPr lang="lb-LU"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104" y="1641482"/>
            <a:ext cx="1869072" cy="2193911"/>
          </a:xfrm>
          <a:prstGeom prst="rect">
            <a:avLst/>
          </a:prstGeom>
        </p:spPr>
      </p:pic>
    </p:spTree>
    <p:extLst>
      <p:ext uri="{BB962C8B-B14F-4D97-AF65-F5344CB8AC3E}">
        <p14:creationId xmlns:p14="http://schemas.microsoft.com/office/powerpoint/2010/main" val="386105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1" y="338028"/>
            <a:ext cx="2555508" cy="461665"/>
          </a:xfrm>
          <a:prstGeom prst="rect">
            <a:avLst/>
          </a:prstGeom>
          <a:noFill/>
        </p:spPr>
        <p:txBody>
          <a:bodyPr wrap="none" rtlCol="0">
            <a:spAutoFit/>
          </a:bodyPr>
          <a:lstStyle/>
          <a:p>
            <a:r>
              <a:rPr lang="fr-BE" sz="2400" b="1" dirty="0"/>
              <a:t>8.2. </a:t>
            </a:r>
            <a:r>
              <a:rPr lang="lb-LU" b="1" dirty="0"/>
              <a:t>Die </a:t>
            </a:r>
            <a:r>
              <a:rPr lang="lb-LU" b="1" dirty="0" err="1"/>
              <a:t>Menschenliebe</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Box 2"/>
          <p:cNvSpPr txBox="1"/>
          <p:nvPr/>
        </p:nvSpPr>
        <p:spPr>
          <a:xfrm>
            <a:off x="4450619" y="2081067"/>
            <a:ext cx="4393709" cy="1754326"/>
          </a:xfrm>
          <a:prstGeom prst="rect">
            <a:avLst/>
          </a:prstGeom>
          <a:noFill/>
        </p:spPr>
        <p:txBody>
          <a:bodyPr wrap="square" rtlCol="0">
            <a:spAutoFit/>
          </a:bodyPr>
          <a:lstStyle/>
          <a:p>
            <a:pPr algn="just"/>
            <a:r>
              <a:rPr lang="de-LU" b="1" dirty="0"/>
              <a:t>Zweiter Grad des Mitleids</a:t>
            </a:r>
            <a:r>
              <a:rPr lang="de-LU" dirty="0"/>
              <a:t> </a:t>
            </a:r>
          </a:p>
          <a:p>
            <a:pPr algn="just"/>
            <a:endParaRPr lang="de-LU" dirty="0"/>
          </a:p>
          <a:p>
            <a:pPr marL="285750" indent="-285750" algn="just">
              <a:buFont typeface="Wingdings 3" panose="05040102010807070707" pitchFamily="18" charset="2"/>
              <a:buChar char="9"/>
            </a:pPr>
            <a:r>
              <a:rPr lang="de-LU" b="1" dirty="0"/>
              <a:t>Treibt dazu an, jemandem zu helfen.</a:t>
            </a:r>
          </a:p>
          <a:p>
            <a:pPr marL="285750" indent="-285750" algn="just">
              <a:buFont typeface="Wingdings 3" panose="05040102010807070707" pitchFamily="18" charset="2"/>
              <a:buChar char="9"/>
            </a:pPr>
            <a:endParaRPr lang="de-LU" b="1" dirty="0"/>
          </a:p>
          <a:p>
            <a:pPr marL="285750" indent="-285750" algn="just">
              <a:buFont typeface="Wingdings 3" panose="05040102010807070707" pitchFamily="18" charset="2"/>
              <a:buChar char="9"/>
            </a:pPr>
            <a:r>
              <a:rPr lang="de-LU" dirty="0"/>
              <a:t>Aus diesem Grund wird sie </a:t>
            </a:r>
            <a:r>
              <a:rPr lang="de-LU" u="sng" dirty="0"/>
              <a:t>positiv</a:t>
            </a:r>
            <a:r>
              <a:rPr lang="de-LU" dirty="0"/>
              <a:t> bestimmt.</a:t>
            </a:r>
            <a:endParaRPr lang="lb-LU" dirty="0"/>
          </a:p>
        </p:txBody>
      </p:sp>
      <p:sp>
        <p:nvSpPr>
          <p:cNvPr id="2" name="TextBox 1"/>
          <p:cNvSpPr txBox="1"/>
          <p:nvPr/>
        </p:nvSpPr>
        <p:spPr>
          <a:xfrm>
            <a:off x="2072562" y="1063103"/>
            <a:ext cx="5164715" cy="369332"/>
          </a:xfrm>
          <a:prstGeom prst="rect">
            <a:avLst/>
          </a:prstGeom>
          <a:solidFill>
            <a:schemeClr val="accent1">
              <a:lumMod val="40000"/>
              <a:lumOff val="60000"/>
            </a:schemeClr>
          </a:solidFill>
        </p:spPr>
        <p:txBody>
          <a:bodyPr wrap="square" rtlCol="0">
            <a:spAutoFit/>
          </a:bodyPr>
          <a:lstStyle/>
          <a:p>
            <a:pPr algn="ctr"/>
            <a:r>
              <a:rPr lang="de-LU" b="1" dirty="0"/>
              <a:t>“</a:t>
            </a:r>
            <a:r>
              <a:rPr lang="de-LU" b="1" i="1" dirty="0"/>
              <a:t>Hilf allen, soviel du kannst!</a:t>
            </a:r>
            <a:r>
              <a:rPr lang="de-LU" b="1" dirty="0"/>
              <a:t>“</a:t>
            </a:r>
            <a:endParaRPr lang="lb-LU" b="1" dirty="0"/>
          </a:p>
        </p:txBody>
      </p:sp>
      <p:sp>
        <p:nvSpPr>
          <p:cNvPr id="8" name="TextBox 7"/>
          <p:cNvSpPr txBox="1"/>
          <p:nvPr/>
        </p:nvSpPr>
        <p:spPr>
          <a:xfrm>
            <a:off x="465511" y="4114694"/>
            <a:ext cx="8378815" cy="2031325"/>
          </a:xfrm>
          <a:prstGeom prst="rect">
            <a:avLst/>
          </a:prstGeom>
          <a:noFill/>
        </p:spPr>
        <p:txBody>
          <a:bodyPr wrap="square" rtlCol="0">
            <a:spAutoFit/>
          </a:bodyPr>
          <a:lstStyle/>
          <a:p>
            <a:r>
              <a:rPr lang="de-LU" b="1" dirty="0"/>
              <a:t>Schopenhauer nennt ein Beispiel für Menschenliebe: </a:t>
            </a:r>
          </a:p>
          <a:p>
            <a:endParaRPr lang="lb-LU" dirty="0"/>
          </a:p>
          <a:p>
            <a:pPr marL="285750" indent="-285750">
              <a:buFont typeface="Wingdings 3" panose="05040102010807070707" pitchFamily="18" charset="2"/>
              <a:buChar char="Ê"/>
            </a:pPr>
            <a:r>
              <a:rPr lang="de-LU" dirty="0"/>
              <a:t>eine wohltätige Handlung, wie die </a:t>
            </a:r>
            <a:r>
              <a:rPr lang="de-LU" b="1" u="sng" dirty="0"/>
              <a:t>Vergabe von Almosen</a:t>
            </a:r>
            <a:r>
              <a:rPr lang="de-LU" dirty="0"/>
              <a:t>. Steckt jedoch irgendein anderes Motiv dahinter, als die reine Menschenliebe, so kann dies wiederum nur der Egoismus sein. </a:t>
            </a:r>
          </a:p>
          <a:p>
            <a:pPr marL="285750" indent="-285750">
              <a:buFont typeface="Wingdings 3" panose="05040102010807070707" pitchFamily="18" charset="2"/>
              <a:buChar char="Ê"/>
            </a:pPr>
            <a:r>
              <a:rPr lang="de-LU" dirty="0"/>
              <a:t>Auch noch Altruismus (selbstlose Denk- und Handlungsweise; Uneigennützigkeit) genannt</a:t>
            </a:r>
            <a:endParaRPr lang="lb-LU"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22" y="1775942"/>
            <a:ext cx="3766715" cy="2087577"/>
          </a:xfrm>
          <a:prstGeom prst="rect">
            <a:avLst/>
          </a:prstGeom>
        </p:spPr>
      </p:pic>
    </p:spTree>
    <p:extLst>
      <p:ext uri="{BB962C8B-B14F-4D97-AF65-F5344CB8AC3E}">
        <p14:creationId xmlns:p14="http://schemas.microsoft.com/office/powerpoint/2010/main" val="194049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1" y="338028"/>
            <a:ext cx="999697" cy="461665"/>
          </a:xfrm>
          <a:prstGeom prst="rect">
            <a:avLst/>
          </a:prstGeom>
          <a:noFill/>
        </p:spPr>
        <p:txBody>
          <a:bodyPr wrap="none" rtlCol="0">
            <a:spAutoFit/>
          </a:bodyPr>
          <a:lstStyle/>
          <a:p>
            <a:r>
              <a:rPr lang="fr-BE" sz="2400" b="1" dirty="0"/>
              <a:t>9. </a:t>
            </a:r>
            <a:r>
              <a:rPr lang="lb-LU" b="1" dirty="0"/>
              <a:t>Kritik</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Box 2"/>
          <p:cNvSpPr txBox="1"/>
          <p:nvPr/>
        </p:nvSpPr>
        <p:spPr>
          <a:xfrm>
            <a:off x="3151848" y="1211173"/>
            <a:ext cx="5587549" cy="1477328"/>
          </a:xfrm>
          <a:prstGeom prst="rect">
            <a:avLst/>
          </a:prstGeom>
          <a:noFill/>
        </p:spPr>
        <p:txBody>
          <a:bodyPr wrap="square" rtlCol="0">
            <a:spAutoFit/>
          </a:bodyPr>
          <a:lstStyle/>
          <a:p>
            <a:pPr algn="just"/>
            <a:r>
              <a:rPr lang="de-LU" i="1" dirty="0">
                <a:latin typeface="Bookman Old Style" panose="02050604050505020204" pitchFamily="18" charset="0"/>
              </a:rPr>
              <a:t>„Mitleid setzt Betroffenheit durch unmittelbare Anschauung von fremdem Leid voraus. Fehlt diese unmittelbare Anschauung, so kann ein Handeln aus Mitleid nicht zustande kommen.“ </a:t>
            </a:r>
          </a:p>
          <a:p>
            <a:pPr algn="r"/>
            <a:r>
              <a:rPr lang="de-LU" dirty="0">
                <a:latin typeface="Bookman Old Style" panose="02050604050505020204" pitchFamily="18" charset="0"/>
              </a:rPr>
              <a:t>– Karl-Otto Apel</a:t>
            </a:r>
            <a:endParaRPr lang="lb-LU" dirty="0">
              <a:latin typeface="Bookman Old Style" panose="02050604050505020204" pitchFamily="18" charset="0"/>
            </a:endParaRPr>
          </a:p>
        </p:txBody>
      </p:sp>
      <p:sp>
        <p:nvSpPr>
          <p:cNvPr id="8" name="TextBox 7"/>
          <p:cNvSpPr txBox="1"/>
          <p:nvPr/>
        </p:nvSpPr>
        <p:spPr>
          <a:xfrm>
            <a:off x="539223" y="2763324"/>
            <a:ext cx="8200176" cy="646331"/>
          </a:xfrm>
          <a:prstGeom prst="rect">
            <a:avLst/>
          </a:prstGeom>
          <a:noFill/>
        </p:spPr>
        <p:txBody>
          <a:bodyPr wrap="square" rtlCol="0">
            <a:spAutoFit/>
          </a:bodyPr>
          <a:lstStyle/>
          <a:p>
            <a:pPr marL="285750" indent="-285750" algn="just">
              <a:buFont typeface="Wingdings 3" panose="05040102010807070707" pitchFamily="18" charset="2"/>
              <a:buChar char="Ê"/>
            </a:pPr>
            <a:r>
              <a:rPr lang="en-GB" b="1" dirty="0" err="1"/>
              <a:t>Mitleid</a:t>
            </a:r>
            <a:r>
              <a:rPr lang="en-GB" b="1" dirty="0"/>
              <a:t> </a:t>
            </a:r>
            <a:r>
              <a:rPr lang="en-GB" b="1" dirty="0" err="1"/>
              <a:t>ist</a:t>
            </a:r>
            <a:r>
              <a:rPr lang="en-GB" b="1" dirty="0"/>
              <a:t> </a:t>
            </a:r>
            <a:r>
              <a:rPr lang="en-GB" b="1" dirty="0" err="1"/>
              <a:t>eine</a:t>
            </a:r>
            <a:r>
              <a:rPr lang="en-GB" b="1" dirty="0"/>
              <a:t> </a:t>
            </a:r>
            <a:r>
              <a:rPr lang="en-GB" b="1" dirty="0" err="1"/>
              <a:t>Nahtugend</a:t>
            </a:r>
            <a:r>
              <a:rPr lang="en-GB" b="1" dirty="0"/>
              <a:t>, </a:t>
            </a:r>
            <a:r>
              <a:rPr lang="en-GB" dirty="0" err="1"/>
              <a:t>d.h</a:t>
            </a:r>
            <a:r>
              <a:rPr lang="en-GB" dirty="0"/>
              <a:t>. </a:t>
            </a:r>
            <a:r>
              <a:rPr lang="en-GB" dirty="0" err="1"/>
              <a:t>es</a:t>
            </a:r>
            <a:r>
              <a:rPr lang="en-GB" dirty="0"/>
              <a:t> </a:t>
            </a:r>
            <a:r>
              <a:rPr lang="en-GB" dirty="0" err="1"/>
              <a:t>ist</a:t>
            </a:r>
            <a:r>
              <a:rPr lang="en-GB" dirty="0"/>
              <a:t> </a:t>
            </a:r>
            <a:r>
              <a:rPr lang="de-DE" dirty="0"/>
              <a:t>auf </a:t>
            </a:r>
            <a:r>
              <a:rPr lang="de-DE" u="sng" dirty="0"/>
              <a:t>unmittelbare Leidwahrnehmung </a:t>
            </a:r>
            <a:r>
              <a:rPr lang="de-DE" dirty="0"/>
              <a:t>angewiesen sei, um handlungswirksam zu werden</a:t>
            </a:r>
            <a:endParaRPr lang="lb-LU" dirty="0"/>
          </a:p>
        </p:txBody>
      </p:sp>
      <p:sp>
        <p:nvSpPr>
          <p:cNvPr id="9" name="TextBox 8"/>
          <p:cNvSpPr txBox="1"/>
          <p:nvPr/>
        </p:nvSpPr>
        <p:spPr>
          <a:xfrm>
            <a:off x="539222" y="3761477"/>
            <a:ext cx="8200176" cy="646331"/>
          </a:xfrm>
          <a:prstGeom prst="rect">
            <a:avLst/>
          </a:prstGeom>
          <a:noFill/>
        </p:spPr>
        <p:txBody>
          <a:bodyPr wrap="square" rtlCol="0">
            <a:spAutoFit/>
          </a:bodyPr>
          <a:lstStyle/>
          <a:p>
            <a:pPr marL="285750" indent="-285750" algn="just">
              <a:buFont typeface="Wingdings 3" panose="05040102010807070707" pitchFamily="18" charset="2"/>
              <a:buChar char="Ê"/>
            </a:pPr>
            <a:r>
              <a:rPr lang="en-GB" b="1" dirty="0" err="1"/>
              <a:t>Aus</a:t>
            </a:r>
            <a:r>
              <a:rPr lang="en-GB" b="1" dirty="0"/>
              <a:t> </a:t>
            </a:r>
            <a:r>
              <a:rPr lang="en-GB" b="1" dirty="0" err="1"/>
              <a:t>Mitleid</a:t>
            </a:r>
            <a:r>
              <a:rPr lang="en-GB" b="1" dirty="0"/>
              <a:t> </a:t>
            </a:r>
            <a:r>
              <a:rPr lang="en-GB" b="1" dirty="0" err="1"/>
              <a:t>kann</a:t>
            </a:r>
            <a:r>
              <a:rPr lang="en-GB" b="1" dirty="0"/>
              <a:t> man </a:t>
            </a:r>
            <a:r>
              <a:rPr lang="en-GB" b="1" dirty="0" err="1"/>
              <a:t>auch</a:t>
            </a:r>
            <a:r>
              <a:rPr lang="en-GB" b="1" dirty="0"/>
              <a:t> </a:t>
            </a:r>
            <a:r>
              <a:rPr lang="en-GB" b="1" dirty="0" err="1"/>
              <a:t>unvernünftig</a:t>
            </a:r>
            <a:r>
              <a:rPr lang="en-GB" b="1" dirty="0"/>
              <a:t> </a:t>
            </a:r>
            <a:r>
              <a:rPr lang="en-GB" b="1" dirty="0" err="1"/>
              <a:t>handeln</a:t>
            </a:r>
            <a:r>
              <a:rPr lang="en-GB" b="1" dirty="0"/>
              <a:t>, </a:t>
            </a:r>
            <a:r>
              <a:rPr lang="en-GB" dirty="0" err="1"/>
              <a:t>es</a:t>
            </a:r>
            <a:r>
              <a:rPr lang="en-GB" dirty="0"/>
              <a:t> </a:t>
            </a:r>
            <a:r>
              <a:rPr lang="en-GB" dirty="0" err="1"/>
              <a:t>beruht</a:t>
            </a:r>
            <a:r>
              <a:rPr lang="en-GB" dirty="0"/>
              <a:t> auf </a:t>
            </a:r>
            <a:r>
              <a:rPr lang="en-GB" dirty="0" err="1"/>
              <a:t>einer</a:t>
            </a:r>
            <a:r>
              <a:rPr lang="en-GB" dirty="0"/>
              <a:t> </a:t>
            </a:r>
            <a:r>
              <a:rPr lang="en-GB" dirty="0" err="1"/>
              <a:t>unvernünftigen</a:t>
            </a:r>
            <a:r>
              <a:rPr lang="en-GB" dirty="0"/>
              <a:t> </a:t>
            </a:r>
            <a:r>
              <a:rPr lang="en-GB" dirty="0" err="1"/>
              <a:t>Gefühlsregung</a:t>
            </a:r>
            <a:endParaRPr lang="lb-LU" dirty="0"/>
          </a:p>
        </p:txBody>
      </p:sp>
      <p:sp>
        <p:nvSpPr>
          <p:cNvPr id="7" name="TextBox 6"/>
          <p:cNvSpPr txBox="1"/>
          <p:nvPr/>
        </p:nvSpPr>
        <p:spPr>
          <a:xfrm>
            <a:off x="3581639" y="4929563"/>
            <a:ext cx="5157759" cy="369332"/>
          </a:xfrm>
          <a:prstGeom prst="rect">
            <a:avLst/>
          </a:prstGeom>
          <a:noFill/>
        </p:spPr>
        <p:txBody>
          <a:bodyPr wrap="none" rtlCol="0">
            <a:spAutoFit/>
          </a:bodyPr>
          <a:lstStyle/>
          <a:p>
            <a:r>
              <a:rPr lang="en-GB" dirty="0" err="1"/>
              <a:t>z.B</a:t>
            </a:r>
            <a:r>
              <a:rPr lang="en-GB" dirty="0"/>
              <a:t>. </a:t>
            </a:r>
            <a:r>
              <a:rPr lang="en-GB" dirty="0" err="1"/>
              <a:t>Einem</a:t>
            </a:r>
            <a:r>
              <a:rPr lang="en-GB" dirty="0"/>
              <a:t> </a:t>
            </a:r>
            <a:r>
              <a:rPr lang="en-GB" dirty="0" err="1"/>
              <a:t>verzweifelten</a:t>
            </a:r>
            <a:r>
              <a:rPr lang="en-GB" dirty="0"/>
              <a:t> </a:t>
            </a:r>
            <a:r>
              <a:rPr lang="en-GB" dirty="0" err="1"/>
              <a:t>Schüler</a:t>
            </a:r>
            <a:r>
              <a:rPr lang="en-GB" dirty="0"/>
              <a:t> </a:t>
            </a:r>
            <a:r>
              <a:rPr lang="en-GB" dirty="0" err="1"/>
              <a:t>beim</a:t>
            </a:r>
            <a:r>
              <a:rPr lang="en-GB" dirty="0"/>
              <a:t> </a:t>
            </a:r>
            <a:r>
              <a:rPr lang="en-GB" dirty="0" err="1"/>
              <a:t>Spicken</a:t>
            </a:r>
            <a:r>
              <a:rPr lang="en-GB" dirty="0"/>
              <a:t> </a:t>
            </a:r>
            <a:r>
              <a:rPr lang="en-GB" dirty="0" err="1"/>
              <a:t>helfen</a:t>
            </a:r>
            <a:endParaRPr lang="lb-LU"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22" y="4677197"/>
            <a:ext cx="2876719" cy="1797949"/>
          </a:xfrm>
          <a:prstGeom prst="rect">
            <a:avLst/>
          </a:prstGeom>
        </p:spPr>
      </p:pic>
      <p:pic>
        <p:nvPicPr>
          <p:cNvPr id="11" name="Picture 10"/>
          <p:cNvPicPr>
            <a:picLocks noChangeAspect="1"/>
          </p:cNvPicPr>
          <p:nvPr/>
        </p:nvPicPr>
        <p:blipFill>
          <a:blip r:embed="rId3"/>
          <a:stretch>
            <a:fillRect/>
          </a:stretch>
        </p:blipFill>
        <p:spPr>
          <a:xfrm>
            <a:off x="539222" y="1308030"/>
            <a:ext cx="2481287" cy="1103472"/>
          </a:xfrm>
          <a:prstGeom prst="rect">
            <a:avLst/>
          </a:prstGeom>
        </p:spPr>
      </p:pic>
    </p:spTree>
    <p:extLst>
      <p:ext uri="{BB962C8B-B14F-4D97-AF65-F5344CB8AC3E}">
        <p14:creationId xmlns:p14="http://schemas.microsoft.com/office/powerpoint/2010/main" val="325201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36848" y="730155"/>
            <a:ext cx="2876108" cy="584775"/>
          </a:xfrm>
          <a:prstGeom prst="rect">
            <a:avLst/>
          </a:prstGeom>
          <a:noFill/>
        </p:spPr>
        <p:txBody>
          <a:bodyPr wrap="none" rtlCol="0">
            <a:spAutoFit/>
          </a:bodyPr>
          <a:lstStyle/>
          <a:p>
            <a:r>
              <a:rPr lang="de-LU" sz="3200" b="1" dirty="0"/>
              <a:t>John Stuart Mill</a:t>
            </a:r>
            <a:endParaRPr lang="lb-LU" sz="3200" b="1" dirty="0"/>
          </a:p>
        </p:txBody>
      </p:sp>
      <p:sp>
        <p:nvSpPr>
          <p:cNvPr id="6" name="TextBox 5"/>
          <p:cNvSpPr txBox="1"/>
          <p:nvPr/>
        </p:nvSpPr>
        <p:spPr>
          <a:xfrm>
            <a:off x="3436848" y="5411678"/>
            <a:ext cx="3069238" cy="584775"/>
          </a:xfrm>
          <a:prstGeom prst="rect">
            <a:avLst/>
          </a:prstGeom>
          <a:noFill/>
        </p:spPr>
        <p:txBody>
          <a:bodyPr wrap="none" rtlCol="0">
            <a:spAutoFit/>
          </a:bodyPr>
          <a:lstStyle/>
          <a:p>
            <a:r>
              <a:rPr lang="en-GB" sz="3200" b="1" dirty="0"/>
              <a:t>Der </a:t>
            </a:r>
            <a:r>
              <a:rPr lang="en-GB" sz="3200" b="1" dirty="0" err="1"/>
              <a:t>Utilitarismus</a:t>
            </a:r>
            <a:endParaRPr lang="lb-LU" sz="3200" b="1" dirty="0"/>
          </a:p>
        </p:txBody>
      </p:sp>
      <p:pic>
        <p:nvPicPr>
          <p:cNvPr id="3" name="Picture 2"/>
          <p:cNvPicPr>
            <a:picLocks noChangeAspect="1"/>
          </p:cNvPicPr>
          <p:nvPr/>
        </p:nvPicPr>
        <p:blipFill>
          <a:blip r:embed="rId2"/>
          <a:stretch>
            <a:fillRect/>
          </a:stretch>
        </p:blipFill>
        <p:spPr>
          <a:xfrm>
            <a:off x="3454080" y="1818774"/>
            <a:ext cx="2892107" cy="308906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9523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2900153" cy="369332"/>
          </a:xfrm>
          <a:prstGeom prst="rect">
            <a:avLst/>
          </a:prstGeom>
          <a:noFill/>
        </p:spPr>
        <p:txBody>
          <a:bodyPr wrap="none" rtlCol="0">
            <a:spAutoFit/>
          </a:bodyPr>
          <a:lstStyle/>
          <a:p>
            <a:r>
              <a:rPr lang="de-LU" b="1" dirty="0"/>
              <a:t>John Stuart Mill (1806-1873)</a:t>
            </a:r>
            <a:endParaRPr lang="lb-LU" dirty="0"/>
          </a:p>
        </p:txBody>
      </p:sp>
      <p:cxnSp>
        <p:nvCxnSpPr>
          <p:cNvPr id="5" name="Straight Connector 4"/>
          <p:cNvCxnSpPr/>
          <p:nvPr/>
        </p:nvCxnSpPr>
        <p:spPr>
          <a:xfrm>
            <a:off x="2784762" y="1097280"/>
            <a:ext cx="16627" cy="5569527"/>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3067392" y="1097280"/>
            <a:ext cx="5810596" cy="503535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de-LU" dirty="0"/>
              <a:t>John Stuart Mill wurde 1806 in London geboren. </a:t>
            </a:r>
            <a:endParaRPr lang="lb-LU" dirty="0"/>
          </a:p>
          <a:p>
            <a:pPr marL="285750" lvl="0" indent="-285750">
              <a:lnSpc>
                <a:spcPct val="150000"/>
              </a:lnSpc>
              <a:buFont typeface="Arial" panose="020B0604020202020204" pitchFamily="34" charset="0"/>
              <a:buChar char="•"/>
            </a:pPr>
            <a:r>
              <a:rPr lang="de-LU" dirty="0"/>
              <a:t>Er war ein überdurchschnittlich begabtes Kind und wurde von seinem Vater zuhause unterrichtet.</a:t>
            </a:r>
            <a:endParaRPr lang="lb-LU" dirty="0"/>
          </a:p>
          <a:p>
            <a:pPr marL="285750" lvl="0" indent="-285750">
              <a:lnSpc>
                <a:spcPct val="150000"/>
              </a:lnSpc>
              <a:buFont typeface="Arial" panose="020B0604020202020204" pitchFamily="34" charset="0"/>
              <a:buChar char="•"/>
            </a:pPr>
            <a:r>
              <a:rPr lang="de-LU" dirty="0"/>
              <a:t>Mit 17 Jahren schließt er sich der ostindischen Kompanie an.</a:t>
            </a:r>
            <a:endParaRPr lang="lb-LU" dirty="0"/>
          </a:p>
          <a:p>
            <a:pPr marL="285750" lvl="0" indent="-285750">
              <a:lnSpc>
                <a:spcPct val="150000"/>
              </a:lnSpc>
              <a:buFont typeface="Arial" panose="020B0604020202020204" pitchFamily="34" charset="0"/>
              <a:buChar char="•"/>
            </a:pPr>
            <a:r>
              <a:rPr lang="de-LU" dirty="0"/>
              <a:t>Mit 20 Jahren litt er unter schweren Depressionen.</a:t>
            </a:r>
            <a:endParaRPr lang="lb-LU" dirty="0"/>
          </a:p>
          <a:p>
            <a:pPr marL="285750" lvl="0" indent="-285750">
              <a:lnSpc>
                <a:spcPct val="150000"/>
              </a:lnSpc>
              <a:buFont typeface="Arial" panose="020B0604020202020204" pitchFamily="34" charset="0"/>
              <a:buChar char="•"/>
            </a:pPr>
            <a:r>
              <a:rPr lang="de-LU" dirty="0"/>
              <a:t>1861 veröffentlicht er sein Werk “</a:t>
            </a:r>
            <a:r>
              <a:rPr lang="de-LU" dirty="0" err="1"/>
              <a:t>Utilitarianism</a:t>
            </a:r>
            <a:r>
              <a:rPr lang="de-LU" dirty="0"/>
              <a:t>”</a:t>
            </a:r>
            <a:endParaRPr lang="lb-LU" dirty="0"/>
          </a:p>
          <a:p>
            <a:pPr marL="285750" lvl="0" indent="-285750">
              <a:lnSpc>
                <a:spcPct val="150000"/>
              </a:lnSpc>
              <a:buFont typeface="Arial" panose="020B0604020202020204" pitchFamily="34" charset="0"/>
              <a:buChar char="•"/>
            </a:pPr>
            <a:r>
              <a:rPr lang="de-LU" dirty="0"/>
              <a:t>Ab Ende 1850 arbeitet er als Journalist.</a:t>
            </a:r>
            <a:endParaRPr lang="lb-LU" dirty="0"/>
          </a:p>
          <a:p>
            <a:pPr marL="285750" lvl="0" indent="-285750">
              <a:lnSpc>
                <a:spcPct val="150000"/>
              </a:lnSpc>
              <a:buFont typeface="Arial" panose="020B0604020202020204" pitchFamily="34" charset="0"/>
              <a:buChar char="•"/>
            </a:pPr>
            <a:r>
              <a:rPr lang="de-LU" dirty="0"/>
              <a:t>Mitte der 1860er Jahre setzte er sich als Parlamentsmitglied unter anderem für das Frauenwahlrecht ein.</a:t>
            </a:r>
            <a:endParaRPr lang="lb-LU" dirty="0"/>
          </a:p>
          <a:p>
            <a:pPr marL="285750" indent="-285750">
              <a:lnSpc>
                <a:spcPct val="150000"/>
              </a:lnSpc>
              <a:buFont typeface="Arial" panose="020B0604020202020204" pitchFamily="34" charset="0"/>
              <a:buChar char="•"/>
            </a:pPr>
            <a:r>
              <a:rPr lang="de-LU" dirty="0"/>
              <a:t>Er starb 1873 in Avignon.</a:t>
            </a:r>
            <a:endParaRPr lang="lb-LU" dirty="0"/>
          </a:p>
        </p:txBody>
      </p:sp>
      <p:sp>
        <p:nvSpPr>
          <p:cNvPr id="7" name="TextBox 6"/>
          <p:cNvSpPr txBox="1"/>
          <p:nvPr/>
        </p:nvSpPr>
        <p:spPr>
          <a:xfrm>
            <a:off x="42723" y="3980385"/>
            <a:ext cx="2635133" cy="1692771"/>
          </a:xfrm>
          <a:prstGeom prst="rect">
            <a:avLst/>
          </a:prstGeom>
          <a:noFill/>
        </p:spPr>
        <p:txBody>
          <a:bodyPr wrap="square" rtlCol="0">
            <a:spAutoFit/>
          </a:bodyPr>
          <a:lstStyle/>
          <a:p>
            <a:pPr algn="ctr"/>
            <a:r>
              <a:rPr lang="fr-FR" sz="3200" b="1" i="1" dirty="0">
                <a:latin typeface="Bookman Old Style" panose="02050604050505020204" pitchFamily="18" charset="0"/>
              </a:rPr>
              <a:t>“</a:t>
            </a:r>
            <a:r>
              <a:rPr lang="de-DE" dirty="0">
                <a:latin typeface="Bookman Old Style" panose="02050604050505020204" pitchFamily="18" charset="0"/>
              </a:rPr>
              <a:t>Eine Handlung ist dann als sittlich und moralisch gut zu beurteilen, wenn diese nützlich ist</a:t>
            </a:r>
            <a:endParaRPr lang="fr-BE" sz="2000" b="1" i="1" dirty="0">
              <a:latin typeface="Bookman Old Style" panose="020506040505050202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51" y="1047925"/>
            <a:ext cx="2043999" cy="25670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6890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4755469" cy="461665"/>
          </a:xfrm>
          <a:prstGeom prst="rect">
            <a:avLst/>
          </a:prstGeom>
          <a:noFill/>
        </p:spPr>
        <p:txBody>
          <a:bodyPr wrap="none" rtlCol="0">
            <a:spAutoFit/>
          </a:bodyPr>
          <a:lstStyle/>
          <a:p>
            <a:r>
              <a:rPr lang="fr-BE" sz="2400" b="1" dirty="0"/>
              <a:t>1. </a:t>
            </a:r>
            <a:r>
              <a:rPr lang="de-DE" b="1" dirty="0"/>
              <a:t>Jeremy Bentham: Die Messbarkeit der Moral</a:t>
            </a:r>
            <a:endParaRPr lang="lb-LU" b="1"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127331" y="976913"/>
            <a:ext cx="5429995" cy="507831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de-DE" dirty="0"/>
              <a:t>Für Bentham </a:t>
            </a:r>
            <a:r>
              <a:rPr lang="de-DE" b="1" dirty="0"/>
              <a:t>fehlen</a:t>
            </a:r>
            <a:r>
              <a:rPr lang="de-DE" dirty="0"/>
              <a:t> Gesetzen und moralischen Prinzipien, die sich auf das persönlichen Gewissen berufen, </a:t>
            </a:r>
            <a:r>
              <a:rPr lang="de-DE" b="1" dirty="0"/>
              <a:t>jede logische oder wissenschaftliche Begründung</a:t>
            </a:r>
            <a:r>
              <a:rPr lang="de-DE" dirty="0"/>
              <a:t>. </a:t>
            </a:r>
          </a:p>
          <a:p>
            <a:pPr marL="285750" indent="-285750" algn="just">
              <a:lnSpc>
                <a:spcPct val="150000"/>
              </a:lnSpc>
              <a:buFont typeface="Arial" panose="020B0604020202020204" pitchFamily="34" charset="0"/>
              <a:buChar char="•"/>
            </a:pPr>
            <a:endParaRPr lang="de-DE" dirty="0"/>
          </a:p>
          <a:p>
            <a:pPr marL="285750" indent="-285750" algn="just">
              <a:lnSpc>
                <a:spcPct val="150000"/>
              </a:lnSpc>
              <a:buFont typeface="Arial" panose="020B0604020202020204" pitchFamily="34" charset="0"/>
              <a:buChar char="•"/>
            </a:pPr>
            <a:r>
              <a:rPr lang="de-DE" dirty="0"/>
              <a:t>Er versteht den Menschen als </a:t>
            </a:r>
            <a:r>
              <a:rPr lang="de-DE" b="1" dirty="0"/>
              <a:t>Lust-Schmerz-Organismus</a:t>
            </a:r>
            <a:r>
              <a:rPr lang="de-DE" dirty="0"/>
              <a:t>.</a:t>
            </a:r>
          </a:p>
          <a:p>
            <a:pPr marL="285750" indent="-285750" algn="just">
              <a:lnSpc>
                <a:spcPct val="150000"/>
              </a:lnSpc>
              <a:buFont typeface="Arial" panose="020B0604020202020204" pitchFamily="34" charset="0"/>
              <a:buChar char="•"/>
            </a:pPr>
            <a:endParaRPr lang="de-DE" dirty="0"/>
          </a:p>
          <a:p>
            <a:pPr marL="285750" indent="-285750" algn="just">
              <a:lnSpc>
                <a:spcPct val="150000"/>
              </a:lnSpc>
              <a:buFont typeface="Arial" panose="020B0604020202020204" pitchFamily="34" charset="0"/>
              <a:buChar char="•"/>
            </a:pPr>
            <a:r>
              <a:rPr lang="de-DE" dirty="0"/>
              <a:t>Es wird also damit begonnen </a:t>
            </a:r>
            <a:r>
              <a:rPr lang="de-DE" b="1" dirty="0"/>
              <a:t>„Glückssummen“ </a:t>
            </a:r>
            <a:r>
              <a:rPr lang="de-DE" dirty="0"/>
              <a:t>zu ermitteln, d.h. es wird gefragt wie intensiv, wie lange, wie wahrscheinlich und mit welchen unerwünschten Nebenwirkungen das Glück auftritt. </a:t>
            </a:r>
          </a:p>
        </p:txBody>
      </p:sp>
      <p:sp>
        <p:nvSpPr>
          <p:cNvPr id="6" name="TextBox 5"/>
          <p:cNvSpPr txBox="1"/>
          <p:nvPr/>
        </p:nvSpPr>
        <p:spPr>
          <a:xfrm>
            <a:off x="582627" y="4836454"/>
            <a:ext cx="2387150" cy="738664"/>
          </a:xfrm>
          <a:prstGeom prst="rect">
            <a:avLst/>
          </a:prstGeom>
          <a:noFill/>
        </p:spPr>
        <p:txBody>
          <a:bodyPr wrap="square" rtlCol="0">
            <a:spAutoFit/>
          </a:bodyPr>
          <a:lstStyle/>
          <a:p>
            <a:pPr algn="just"/>
            <a:r>
              <a:rPr lang="lb-LU" sz="1400" dirty="0">
                <a:sym typeface="Wingdings 3" panose="05040102010807070707" pitchFamily="18" charset="2"/>
              </a:rPr>
              <a:t></a:t>
            </a:r>
            <a:r>
              <a:rPr lang="de-LU" sz="1400" dirty="0">
                <a:sym typeface="Wingdings 3" panose="05040102010807070707" pitchFamily="18" charset="2"/>
              </a:rPr>
              <a:t>Die ausgestopfte und konservierte Leiche Benthams im London College</a:t>
            </a:r>
            <a:endParaRPr lang="de-LU" sz="14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27" y="1202671"/>
            <a:ext cx="2251849" cy="31805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0883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985" y="357449"/>
            <a:ext cx="2335448" cy="461665"/>
          </a:xfrm>
          <a:prstGeom prst="rect">
            <a:avLst/>
          </a:prstGeom>
          <a:noFill/>
        </p:spPr>
        <p:txBody>
          <a:bodyPr wrap="none" rtlCol="0">
            <a:spAutoFit/>
          </a:bodyPr>
          <a:lstStyle/>
          <a:p>
            <a:r>
              <a:rPr lang="fr-BE" sz="2400" b="1" dirty="0"/>
              <a:t>1.1. </a:t>
            </a:r>
            <a:r>
              <a:rPr lang="de-DE" dirty="0"/>
              <a:t>Ein Praxisbeispiel</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831696" y="1241938"/>
            <a:ext cx="5000759" cy="1754326"/>
          </a:xfrm>
          <a:prstGeom prst="rect">
            <a:avLst/>
          </a:prstGeom>
          <a:noFill/>
        </p:spPr>
        <p:txBody>
          <a:bodyPr wrap="square" rtlCol="0">
            <a:spAutoFit/>
          </a:bodyPr>
          <a:lstStyle/>
          <a:p>
            <a:pPr algn="just"/>
            <a:r>
              <a:rPr lang="de-DE" dirty="0"/>
              <a:t>Die Regierung möchte ein </a:t>
            </a:r>
            <a:r>
              <a:rPr lang="de-DE" b="1" dirty="0"/>
              <a:t>Gesetz zur Abtreibung </a:t>
            </a:r>
            <a:r>
              <a:rPr lang="de-DE" dirty="0"/>
              <a:t>erarbeiten. </a:t>
            </a:r>
          </a:p>
          <a:p>
            <a:pPr algn="just"/>
            <a:endParaRPr lang="de-DE" dirty="0"/>
          </a:p>
          <a:p>
            <a:pPr algn="just"/>
            <a:r>
              <a:rPr lang="de-DE" dirty="0"/>
              <a:t>Die Öffentlichkeit wird nach ihrer Meinung gefragt, </a:t>
            </a:r>
            <a:r>
              <a:rPr lang="de-DE" b="1" dirty="0"/>
              <a:t>Summen werden berechnet </a:t>
            </a:r>
            <a:r>
              <a:rPr lang="de-DE" dirty="0"/>
              <a:t>und die Gesetze richten sich danach.</a:t>
            </a:r>
          </a:p>
        </p:txBody>
      </p:sp>
      <p:sp>
        <p:nvSpPr>
          <p:cNvPr id="3" name="TextBox 2"/>
          <p:cNvSpPr txBox="1"/>
          <p:nvPr/>
        </p:nvSpPr>
        <p:spPr>
          <a:xfrm>
            <a:off x="4742141" y="3438508"/>
            <a:ext cx="3990798" cy="2308324"/>
          </a:xfrm>
          <a:prstGeom prst="rect">
            <a:avLst/>
          </a:prstGeom>
          <a:noFill/>
        </p:spPr>
        <p:txBody>
          <a:bodyPr wrap="square" rtlCol="0">
            <a:spAutoFit/>
          </a:bodyPr>
          <a:lstStyle/>
          <a:p>
            <a:pPr algn="just"/>
            <a:r>
              <a:rPr lang="de-DE" dirty="0">
                <a:sym typeface="Wingdings" panose="05000000000000000000" pitchFamily="2" charset="2"/>
              </a:rPr>
              <a:t> </a:t>
            </a:r>
            <a:r>
              <a:rPr lang="de-DE" dirty="0"/>
              <a:t>Wenn die Umfrageergebnisse </a:t>
            </a:r>
            <a:r>
              <a:rPr lang="de-DE" b="1" dirty="0"/>
              <a:t>-3,5mio. H-Glückseinheiten, aber +5mio. H-Glückeinheiten </a:t>
            </a:r>
            <a:r>
              <a:rPr lang="de-DE" dirty="0"/>
              <a:t>ergeben, wird die Abtreibung legalisiert und gilt als „gute Sache“. </a:t>
            </a:r>
          </a:p>
          <a:p>
            <a:pPr algn="just"/>
            <a:endParaRPr lang="de-DE" dirty="0"/>
          </a:p>
          <a:p>
            <a:pPr algn="just"/>
            <a:r>
              <a:rPr lang="de-DE" dirty="0"/>
              <a:t>Die </a:t>
            </a:r>
            <a:r>
              <a:rPr lang="de-DE" b="1" dirty="0"/>
              <a:t>Mehrheit bekommt, was sie will</a:t>
            </a:r>
            <a:r>
              <a:rPr lang="de-DE" dirty="0"/>
              <a:t>, denn Utilitarismus ist </a:t>
            </a:r>
            <a:r>
              <a:rPr lang="de-DE" b="1" dirty="0"/>
              <a:t>demokratisch</a:t>
            </a:r>
            <a:r>
              <a:rPr lang="de-DE" dirty="0"/>
              <a:t>.</a:t>
            </a:r>
          </a:p>
        </p:txBody>
      </p:sp>
      <p:pic>
        <p:nvPicPr>
          <p:cNvPr id="6" name="Picture 5"/>
          <p:cNvPicPr>
            <a:picLocks noChangeAspect="1"/>
          </p:cNvPicPr>
          <p:nvPr/>
        </p:nvPicPr>
        <p:blipFill>
          <a:blip r:embed="rId2"/>
          <a:stretch>
            <a:fillRect/>
          </a:stretch>
        </p:blipFill>
        <p:spPr>
          <a:xfrm>
            <a:off x="467916" y="1241938"/>
            <a:ext cx="3655802" cy="3460825"/>
          </a:xfrm>
          <a:prstGeom prst="rect">
            <a:avLst/>
          </a:prstGeom>
        </p:spPr>
      </p:pic>
    </p:spTree>
    <p:extLst>
      <p:ext uri="{BB962C8B-B14F-4D97-AF65-F5344CB8AC3E}">
        <p14:creationId xmlns:p14="http://schemas.microsoft.com/office/powerpoint/2010/main" val="340752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3195"/>
            <a:ext cx="3471848" cy="461665"/>
          </a:xfrm>
          <a:prstGeom prst="rect">
            <a:avLst/>
          </a:prstGeom>
          <a:noFill/>
        </p:spPr>
        <p:txBody>
          <a:bodyPr wrap="none" rtlCol="0">
            <a:spAutoFit/>
          </a:bodyPr>
          <a:lstStyle/>
          <a:p>
            <a:r>
              <a:rPr lang="fr-BE" sz="2400" b="1" dirty="0"/>
              <a:t>1.2. </a:t>
            </a:r>
            <a:r>
              <a:rPr lang="de-DE" dirty="0"/>
              <a:t>Konsequenz nicht Motivation</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 name="TextBox 1"/>
          <p:cNvSpPr txBox="1"/>
          <p:nvPr/>
        </p:nvSpPr>
        <p:spPr>
          <a:xfrm>
            <a:off x="539221" y="3523523"/>
            <a:ext cx="4148356" cy="3139321"/>
          </a:xfrm>
          <a:prstGeom prst="rect">
            <a:avLst/>
          </a:prstGeom>
          <a:noFill/>
        </p:spPr>
        <p:txBody>
          <a:bodyPr wrap="square" rtlCol="0">
            <a:spAutoFit/>
          </a:bodyPr>
          <a:lstStyle/>
          <a:p>
            <a:pPr algn="just"/>
            <a:r>
              <a:rPr lang="de-DE" dirty="0"/>
              <a:t>Für Utilitaristen zählen </a:t>
            </a:r>
            <a:r>
              <a:rPr lang="de-DE" b="1" dirty="0"/>
              <a:t>nicht die Motive, sondern nur die Folgen</a:t>
            </a:r>
            <a:r>
              <a:rPr lang="de-DE" dirty="0"/>
              <a:t>. </a:t>
            </a:r>
          </a:p>
          <a:p>
            <a:pPr algn="just"/>
            <a:endParaRPr lang="de-DE" dirty="0"/>
          </a:p>
          <a:p>
            <a:pPr marL="285750" indent="-285750" algn="just">
              <a:buFont typeface="Wingdings" panose="05000000000000000000" pitchFamily="2" charset="2"/>
              <a:buChar char="§"/>
            </a:pPr>
            <a:r>
              <a:rPr lang="de-DE" dirty="0"/>
              <a:t>Bentham und Mill behaupten, </a:t>
            </a:r>
            <a:r>
              <a:rPr lang="de-DE" b="1" dirty="0"/>
              <a:t>menschliche Motive seien nicht sichtbar oder messbar</a:t>
            </a:r>
            <a:r>
              <a:rPr lang="de-DE" dirty="0"/>
              <a:t>, </a:t>
            </a:r>
            <a:r>
              <a:rPr lang="de-DE" b="1" dirty="0"/>
              <a:t>die Folgen jedoch schon</a:t>
            </a:r>
            <a:r>
              <a:rPr lang="de-DE" dirty="0"/>
              <a:t>. </a:t>
            </a:r>
          </a:p>
          <a:p>
            <a:pPr marL="285750" indent="-285750" algn="just">
              <a:buFont typeface="Wingdings" panose="05000000000000000000" pitchFamily="2" charset="2"/>
              <a:buChar char="§"/>
            </a:pPr>
            <a:endParaRPr lang="de-DE" dirty="0"/>
          </a:p>
          <a:p>
            <a:pPr marL="285750" indent="-285750" algn="just">
              <a:buFont typeface="Wingdings" panose="05000000000000000000" pitchFamily="2" charset="2"/>
              <a:buChar char="§"/>
            </a:pPr>
            <a:r>
              <a:rPr lang="de-DE" dirty="0"/>
              <a:t>Daher wird der Utilitarismus manchmal auch als „</a:t>
            </a:r>
            <a:r>
              <a:rPr lang="de-DE" b="1" dirty="0"/>
              <a:t>Konsequenzialismu</a:t>
            </a:r>
            <a:r>
              <a:rPr lang="de-DE" dirty="0"/>
              <a:t>s“ bezeichnet.</a:t>
            </a:r>
          </a:p>
        </p:txBody>
      </p:sp>
      <p:sp>
        <p:nvSpPr>
          <p:cNvPr id="6" name="TextBox 5"/>
          <p:cNvSpPr txBox="1"/>
          <p:nvPr/>
        </p:nvSpPr>
        <p:spPr>
          <a:xfrm>
            <a:off x="4840446" y="3523522"/>
            <a:ext cx="3555976" cy="3139321"/>
          </a:xfrm>
          <a:prstGeom prst="rect">
            <a:avLst/>
          </a:prstGeom>
          <a:noFill/>
        </p:spPr>
        <p:txBody>
          <a:bodyPr wrap="square" rtlCol="0">
            <a:spAutoFit/>
          </a:bodyPr>
          <a:lstStyle/>
          <a:p>
            <a:pPr algn="just"/>
            <a:r>
              <a:rPr lang="de-DE" b="1" dirty="0"/>
              <a:t>Z.B.: </a:t>
            </a:r>
            <a:r>
              <a:rPr lang="de-DE" dirty="0"/>
              <a:t>Ein </a:t>
            </a:r>
            <a:r>
              <a:rPr lang="de-DE" b="1" dirty="0"/>
              <a:t>Hirnchirurg und ein Bettler </a:t>
            </a:r>
            <a:r>
              <a:rPr lang="de-DE" dirty="0"/>
              <a:t>treiben nach einem Schiffsunglück auf einem vollgesogenen Floß, das </a:t>
            </a:r>
            <a:r>
              <a:rPr lang="de-DE" b="1" dirty="0"/>
              <a:t>nur eine Person </a:t>
            </a:r>
            <a:r>
              <a:rPr lang="de-DE" dirty="0"/>
              <a:t>tragen kann… </a:t>
            </a:r>
          </a:p>
          <a:p>
            <a:pPr algn="just"/>
            <a:endParaRPr lang="de-DE" dirty="0"/>
          </a:p>
          <a:p>
            <a:pPr algn="just"/>
            <a:r>
              <a:rPr lang="de-DE" dirty="0"/>
              <a:t>Indem der Hirnchirurg sein Leben rettet und damit auch seine medizinischen Fähigkeiten, </a:t>
            </a:r>
            <a:r>
              <a:rPr lang="de-DE" b="1" dirty="0"/>
              <a:t>kann er für eine größere Zahl mehr Glück bringen</a:t>
            </a:r>
            <a:r>
              <a:rPr lang="de-DE" dirty="0"/>
              <a:t>, als der Bettler in seinem zukünftigen Leben es je könnte.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21" y="930650"/>
            <a:ext cx="7857201" cy="2477083"/>
          </a:xfrm>
          <a:prstGeom prst="rect">
            <a:avLst/>
          </a:prstGeom>
        </p:spPr>
      </p:pic>
    </p:spTree>
    <p:extLst>
      <p:ext uri="{BB962C8B-B14F-4D97-AF65-F5344CB8AC3E}">
        <p14:creationId xmlns:p14="http://schemas.microsoft.com/office/powerpoint/2010/main" val="2870800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3549370" cy="369332"/>
          </a:xfrm>
          <a:prstGeom prst="rect">
            <a:avLst/>
          </a:prstGeom>
          <a:noFill/>
        </p:spPr>
        <p:txBody>
          <a:bodyPr wrap="none" rtlCol="0">
            <a:spAutoFit/>
          </a:bodyPr>
          <a:lstStyle/>
          <a:p>
            <a:r>
              <a:rPr lang="lb-LU" b="1" dirty="0"/>
              <a:t>Arthur </a:t>
            </a:r>
            <a:r>
              <a:rPr lang="lb-LU" b="1" dirty="0" err="1"/>
              <a:t>Schopenhauer</a:t>
            </a:r>
            <a:r>
              <a:rPr lang="lb-LU" b="1" dirty="0"/>
              <a:t> (1788 - 1860)</a:t>
            </a:r>
            <a:endParaRPr lang="lb-LU" dirty="0"/>
          </a:p>
        </p:txBody>
      </p:sp>
      <p:cxnSp>
        <p:nvCxnSpPr>
          <p:cNvPr id="5" name="Straight Connector 4"/>
          <p:cNvCxnSpPr/>
          <p:nvPr/>
        </p:nvCxnSpPr>
        <p:spPr>
          <a:xfrm>
            <a:off x="2784762" y="1097280"/>
            <a:ext cx="16627" cy="5569527"/>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3067392" y="1097280"/>
            <a:ext cx="5810596" cy="4446730"/>
          </a:xfrm>
          <a:prstGeom prst="rect">
            <a:avLst/>
          </a:prstGeom>
          <a:noFill/>
        </p:spPr>
        <p:txBody>
          <a:bodyPr wrap="square" rtlCol="0">
            <a:spAutoFit/>
          </a:bodyPr>
          <a:lstStyle/>
          <a:p>
            <a:pPr marL="285750" lvl="0" indent="-285750">
              <a:lnSpc>
                <a:spcPct val="200000"/>
              </a:lnSpc>
              <a:buFont typeface="Arial" panose="020B0604020202020204" pitchFamily="34" charset="0"/>
              <a:buChar char="•"/>
            </a:pPr>
            <a:r>
              <a:rPr lang="de-LU" dirty="0"/>
              <a:t>Geboren am 22. Februar 1788 in Danzig (Polen) </a:t>
            </a:r>
            <a:endParaRPr lang="lb-LU" dirty="0"/>
          </a:p>
          <a:p>
            <a:pPr marL="285750" lvl="0" indent="-285750">
              <a:lnSpc>
                <a:spcPct val="200000"/>
              </a:lnSpc>
              <a:buFont typeface="Arial" panose="020B0604020202020204" pitchFamily="34" charset="0"/>
              <a:buChar char="•"/>
            </a:pPr>
            <a:r>
              <a:rPr lang="de-LU" dirty="0"/>
              <a:t>1793 siedelte die Familie nach Hamburg um </a:t>
            </a:r>
            <a:endParaRPr lang="lb-LU" dirty="0"/>
          </a:p>
          <a:p>
            <a:pPr marL="285750" lvl="0" indent="-285750">
              <a:lnSpc>
                <a:spcPct val="200000"/>
              </a:lnSpc>
              <a:buFont typeface="Arial" panose="020B0604020202020204" pitchFamily="34" charset="0"/>
              <a:buChar char="•"/>
            </a:pPr>
            <a:r>
              <a:rPr lang="de-LU" dirty="0"/>
              <a:t>Ab 1811 studierte er Philosophie in Berlin </a:t>
            </a:r>
            <a:endParaRPr lang="lb-LU" dirty="0"/>
          </a:p>
          <a:p>
            <a:pPr marL="285750" lvl="0" indent="-285750">
              <a:lnSpc>
                <a:spcPct val="200000"/>
              </a:lnSpc>
              <a:buFont typeface="Arial" panose="020B0604020202020204" pitchFamily="34" charset="0"/>
              <a:buChar char="•"/>
            </a:pPr>
            <a:r>
              <a:rPr lang="de-LU" dirty="0"/>
              <a:t>Ab 1831 arbeitete er als Privatlehrer in Frankfurt </a:t>
            </a:r>
            <a:endParaRPr lang="lb-LU" dirty="0"/>
          </a:p>
          <a:p>
            <a:pPr marL="285750" lvl="0" indent="-285750">
              <a:lnSpc>
                <a:spcPct val="200000"/>
              </a:lnSpc>
              <a:buFont typeface="Arial" panose="020B0604020202020204" pitchFamily="34" charset="0"/>
              <a:buChar char="•"/>
            </a:pPr>
            <a:r>
              <a:rPr lang="de-LU" dirty="0"/>
              <a:t>Während seines Lebens durchreiste er ganz Europa (Deutschland, Niederlande, England, Belgien, Frankreich, Schweiz, Österreich, Italien) </a:t>
            </a:r>
            <a:endParaRPr lang="lb-LU" dirty="0"/>
          </a:p>
          <a:p>
            <a:pPr marL="285750" indent="-285750">
              <a:lnSpc>
                <a:spcPct val="200000"/>
              </a:lnSpc>
              <a:buFont typeface="Arial" panose="020B0604020202020204" pitchFamily="34" charset="0"/>
              <a:buChar char="•"/>
            </a:pPr>
            <a:r>
              <a:rPr lang="de-LU" dirty="0"/>
              <a:t>Er starb am 21. September 1860 in Frankfurt </a:t>
            </a:r>
            <a:endParaRPr lang="lb-LU" dirty="0"/>
          </a:p>
        </p:txBody>
      </p:sp>
      <p:sp>
        <p:nvSpPr>
          <p:cNvPr id="7" name="TextBox 6"/>
          <p:cNvSpPr txBox="1"/>
          <p:nvPr/>
        </p:nvSpPr>
        <p:spPr>
          <a:xfrm>
            <a:off x="73945" y="3636436"/>
            <a:ext cx="2635133" cy="2800767"/>
          </a:xfrm>
          <a:prstGeom prst="rect">
            <a:avLst/>
          </a:prstGeom>
          <a:noFill/>
        </p:spPr>
        <p:txBody>
          <a:bodyPr wrap="square" rtlCol="0">
            <a:spAutoFit/>
          </a:bodyPr>
          <a:lstStyle/>
          <a:p>
            <a:pPr algn="ctr"/>
            <a:r>
              <a:rPr lang="fr-FR" sz="3200" b="1" i="1" dirty="0">
                <a:latin typeface="Bookman Old Style" panose="02050604050505020204" pitchFamily="18" charset="0"/>
              </a:rPr>
              <a:t>“</a:t>
            </a:r>
            <a:r>
              <a:rPr lang="de-DE" i="1" dirty="0">
                <a:latin typeface="Bookman Old Style" panose="02050604050505020204" pitchFamily="18" charset="0"/>
              </a:rPr>
              <a:t>Hingegen hat jeder gewisse angeborene konkrete Grundsätze, die ihm in Blut und Saft stecken, indem sie das Resultat alles seines Denkens, Fühlens und Wollens sind</a:t>
            </a:r>
            <a:endParaRPr lang="fr-BE" sz="2000" b="1" i="1" dirty="0">
              <a:latin typeface="Bookman Old Style" panose="020506040505050202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43" y="1238082"/>
            <a:ext cx="2659582" cy="199468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5926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2068580" cy="461665"/>
          </a:xfrm>
          <a:prstGeom prst="rect">
            <a:avLst/>
          </a:prstGeom>
          <a:noFill/>
        </p:spPr>
        <p:txBody>
          <a:bodyPr wrap="none" rtlCol="0">
            <a:spAutoFit/>
          </a:bodyPr>
          <a:lstStyle/>
          <a:p>
            <a:r>
              <a:rPr lang="fr-BE" sz="2400" b="1" dirty="0"/>
              <a:t>2. </a:t>
            </a:r>
            <a:r>
              <a:rPr lang="de-DE" dirty="0"/>
              <a:t>Der Utilitarismus</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854741" y="993135"/>
            <a:ext cx="4939963" cy="5262979"/>
          </a:xfrm>
          <a:prstGeom prst="rect">
            <a:avLst/>
          </a:prstGeom>
          <a:noFill/>
        </p:spPr>
        <p:txBody>
          <a:bodyPr wrap="square" rtlCol="0">
            <a:spAutoFit/>
          </a:bodyPr>
          <a:lstStyle/>
          <a:p>
            <a:r>
              <a:rPr lang="de-DE" sz="1600" dirty="0"/>
              <a:t>John Stuart Mill ist einer der Begründer des Utilitarismus (lat.: </a:t>
            </a:r>
            <a:r>
              <a:rPr lang="de-DE" sz="1600" dirty="0" err="1"/>
              <a:t>utilis</a:t>
            </a:r>
            <a:r>
              <a:rPr lang="de-DE" sz="1600" dirty="0"/>
              <a:t> = nützlich). </a:t>
            </a:r>
          </a:p>
          <a:p>
            <a:endParaRPr lang="de-DE" sz="1600" dirty="0"/>
          </a:p>
          <a:p>
            <a:pPr marL="285750" indent="-285750" algn="just">
              <a:buFont typeface="Wingdings" panose="05000000000000000000" pitchFamily="2" charset="2"/>
              <a:buChar char="§"/>
            </a:pPr>
            <a:r>
              <a:rPr lang="de-DE" sz="1600" dirty="0"/>
              <a:t>Diese Lehre beruht auf dem sogenannten </a:t>
            </a:r>
            <a:r>
              <a:rPr lang="de-DE" sz="1600" b="1" dirty="0"/>
              <a:t>Prinzip der Nützlichkeit</a:t>
            </a:r>
            <a:r>
              <a:rPr lang="de-DE" sz="1600" dirty="0"/>
              <a:t>. </a:t>
            </a:r>
          </a:p>
          <a:p>
            <a:pPr marL="285750" indent="-285750" algn="just">
              <a:buFont typeface="Wingdings" panose="05000000000000000000" pitchFamily="2" charset="2"/>
              <a:buChar char="§"/>
            </a:pPr>
            <a:endParaRPr lang="de-DE" sz="1600" dirty="0"/>
          </a:p>
          <a:p>
            <a:pPr marL="285750" indent="-285750" algn="just">
              <a:buFont typeface="Wingdings" panose="05000000000000000000" pitchFamily="2" charset="2"/>
              <a:buChar char="§"/>
            </a:pPr>
            <a:r>
              <a:rPr lang="de-DE" sz="1600" dirty="0"/>
              <a:t>Der Utilitarismus will die Wege bestimmen, wie ein </a:t>
            </a:r>
            <a:r>
              <a:rPr lang="de-DE" sz="1600" b="1" dirty="0"/>
              <a:t>Maximum an Glück für die größtmögliche Anzahl an Personen </a:t>
            </a:r>
            <a:r>
              <a:rPr lang="de-DE" sz="1600" dirty="0"/>
              <a:t>erreicht werden kann (= Sozialutilitarismus). </a:t>
            </a:r>
          </a:p>
          <a:p>
            <a:pPr marL="285750" indent="-285750" algn="just">
              <a:buFont typeface="Wingdings" panose="05000000000000000000" pitchFamily="2" charset="2"/>
              <a:buChar char="§"/>
            </a:pPr>
            <a:endParaRPr lang="de-DE" sz="1600" dirty="0"/>
          </a:p>
          <a:p>
            <a:pPr marL="285750" indent="-285750" algn="just">
              <a:buFont typeface="Wingdings" panose="05000000000000000000" pitchFamily="2" charset="2"/>
              <a:buChar char="§"/>
            </a:pPr>
            <a:r>
              <a:rPr lang="de-DE" sz="1600" dirty="0"/>
              <a:t>Der I</a:t>
            </a:r>
            <a:r>
              <a:rPr lang="de-DE" sz="1600" b="1" dirty="0"/>
              <a:t>ndividualutilitarismus</a:t>
            </a:r>
            <a:r>
              <a:rPr lang="de-DE" sz="1600" dirty="0"/>
              <a:t> versucht herauszufinden, wie das größtmögliche Glück für das </a:t>
            </a:r>
            <a:r>
              <a:rPr lang="de-DE" sz="1600" b="1" dirty="0"/>
              <a:t>individuelle Glück </a:t>
            </a:r>
            <a:r>
              <a:rPr lang="de-DE" sz="1600" dirty="0"/>
              <a:t>möglich ist. </a:t>
            </a:r>
          </a:p>
          <a:p>
            <a:pPr marL="285750" indent="-285750" algn="just">
              <a:buFont typeface="Wingdings" panose="05000000000000000000" pitchFamily="2" charset="2"/>
              <a:buChar char="§"/>
            </a:pPr>
            <a:endParaRPr lang="de-DE" sz="1600" dirty="0"/>
          </a:p>
          <a:p>
            <a:pPr marL="285750" indent="-285750" algn="just">
              <a:buFont typeface="Wingdings" panose="05000000000000000000" pitchFamily="2" charset="2"/>
              <a:buChar char="§"/>
            </a:pPr>
            <a:r>
              <a:rPr lang="de-DE" sz="1600" dirty="0"/>
              <a:t>John Stuart Mill betont, der Utilitarismus würde sich nicht nach dem Glück des einzelnen richten, </a:t>
            </a:r>
            <a:r>
              <a:rPr lang="de-DE" sz="1600" b="1" dirty="0"/>
              <a:t>sondern nach dem Glück für die ganze Gesellschaft</a:t>
            </a:r>
            <a:r>
              <a:rPr lang="de-DE" sz="1600" dirty="0"/>
              <a:t>.</a:t>
            </a:r>
          </a:p>
          <a:p>
            <a:pPr marL="285750" indent="-285750" algn="just">
              <a:buFont typeface="Wingdings" panose="05000000000000000000" pitchFamily="2" charset="2"/>
              <a:buChar char="§"/>
            </a:pPr>
            <a:endParaRPr lang="de-DE" sz="1600" dirty="0"/>
          </a:p>
          <a:p>
            <a:pPr marL="285750" indent="-285750" algn="just">
              <a:buFont typeface="Wingdings" panose="05000000000000000000" pitchFamily="2" charset="2"/>
              <a:buChar char="§"/>
            </a:pPr>
            <a:r>
              <a:rPr lang="de-DE" sz="1600" dirty="0"/>
              <a:t>Er unterscheidet zwischen </a:t>
            </a:r>
            <a:r>
              <a:rPr lang="de-DE" sz="1600" b="1" dirty="0"/>
              <a:t>geringeren oder körperlichen Vergnügen und höhergestellten, intellektuellen Vergnügen</a:t>
            </a:r>
            <a:r>
              <a:rPr lang="de-DE" sz="1600" dirty="0"/>
              <a:t>.</a:t>
            </a:r>
            <a:endParaRPr lang="fr-BE" sz="1600" dirty="0"/>
          </a:p>
        </p:txBody>
      </p:sp>
      <p:pic>
        <p:nvPicPr>
          <p:cNvPr id="2" name="Picture 1"/>
          <p:cNvPicPr>
            <a:picLocks noChangeAspect="1"/>
          </p:cNvPicPr>
          <p:nvPr/>
        </p:nvPicPr>
        <p:blipFill>
          <a:blip r:embed="rId2"/>
          <a:stretch>
            <a:fillRect/>
          </a:stretch>
        </p:blipFill>
        <p:spPr>
          <a:xfrm>
            <a:off x="499069" y="1241938"/>
            <a:ext cx="3120901" cy="34475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028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2476960" cy="461665"/>
          </a:xfrm>
          <a:prstGeom prst="rect">
            <a:avLst/>
          </a:prstGeom>
          <a:noFill/>
        </p:spPr>
        <p:txBody>
          <a:bodyPr wrap="none" rtlCol="0">
            <a:spAutoFit/>
          </a:bodyPr>
          <a:lstStyle/>
          <a:p>
            <a:r>
              <a:rPr lang="fr-BE" sz="2400" b="1" dirty="0"/>
              <a:t>3.1. </a:t>
            </a:r>
            <a:r>
              <a:rPr lang="de-DE" dirty="0"/>
              <a:t>Glück und Unglück</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2705450" y="896662"/>
            <a:ext cx="6127006" cy="6001643"/>
          </a:xfrm>
          <a:prstGeom prst="rect">
            <a:avLst/>
          </a:prstGeom>
          <a:noFill/>
        </p:spPr>
        <p:txBody>
          <a:bodyPr wrap="square" rtlCol="0">
            <a:spAutoFit/>
          </a:bodyPr>
          <a:lstStyle/>
          <a:p>
            <a:pPr>
              <a:lnSpc>
                <a:spcPct val="150000"/>
              </a:lnSpc>
            </a:pPr>
            <a:r>
              <a:rPr lang="de-DE" sz="1600" dirty="0"/>
              <a:t>Für Mill liegt das Fundament der Moral im </a:t>
            </a:r>
            <a:r>
              <a:rPr lang="de-DE" sz="1600" b="1" dirty="0"/>
              <a:t>Prinzip des größten Glücks</a:t>
            </a:r>
            <a:endParaRPr lang="de-DE" sz="1600" dirty="0"/>
          </a:p>
          <a:p>
            <a:pPr marL="742950" lvl="1" indent="-285750">
              <a:lnSpc>
                <a:spcPct val="150000"/>
              </a:lnSpc>
              <a:buFont typeface="Wingdings 3" panose="05040102010807070707" pitchFamily="18" charset="2"/>
              <a:buChar char="Ê"/>
            </a:pPr>
            <a:r>
              <a:rPr lang="de-DE" sz="1600" dirty="0"/>
              <a:t>Eine Handlung wird als </a:t>
            </a:r>
            <a:r>
              <a:rPr lang="de-DE" sz="1600" b="1" dirty="0"/>
              <a:t>moralisch richtig </a:t>
            </a:r>
            <a:r>
              <a:rPr lang="de-DE" sz="1600" dirty="0"/>
              <a:t>(engl.: </a:t>
            </a:r>
            <a:r>
              <a:rPr lang="de-DE" sz="1600" dirty="0" err="1"/>
              <a:t>right</a:t>
            </a:r>
            <a:r>
              <a:rPr lang="de-DE" sz="1600" dirty="0"/>
              <a:t>) angesehen, </a:t>
            </a:r>
            <a:r>
              <a:rPr lang="de-DE" sz="1600" b="1" dirty="0"/>
              <a:t>wenn sie das Glück fördert</a:t>
            </a:r>
            <a:r>
              <a:rPr lang="de-DE" sz="1600" dirty="0"/>
              <a:t>. </a:t>
            </a:r>
          </a:p>
          <a:p>
            <a:pPr marL="742950" lvl="1" indent="-285750">
              <a:lnSpc>
                <a:spcPct val="150000"/>
              </a:lnSpc>
              <a:buFont typeface="Wingdings 3" panose="05040102010807070707" pitchFamily="18" charset="2"/>
              <a:buChar char="Ê"/>
            </a:pPr>
            <a:endParaRPr lang="de-DE" sz="1600" dirty="0"/>
          </a:p>
          <a:p>
            <a:pPr marL="285750" indent="-285750">
              <a:lnSpc>
                <a:spcPct val="150000"/>
              </a:lnSpc>
              <a:buFont typeface="Arial" panose="020B0604020202020204" pitchFamily="34" charset="0"/>
              <a:buChar char="•"/>
            </a:pPr>
            <a:r>
              <a:rPr lang="de-DE" sz="1600" dirty="0"/>
              <a:t>Unter </a:t>
            </a:r>
            <a:r>
              <a:rPr lang="de-DE" sz="1600" b="1" dirty="0"/>
              <a:t>Glück</a:t>
            </a:r>
            <a:r>
              <a:rPr lang="de-DE" sz="1600" dirty="0"/>
              <a:t> (engl.: </a:t>
            </a:r>
            <a:r>
              <a:rPr lang="de-DE" sz="1600" dirty="0" err="1"/>
              <a:t>Happiness</a:t>
            </a:r>
            <a:r>
              <a:rPr lang="de-DE" sz="1600" dirty="0"/>
              <a:t>) versteht Mill „</a:t>
            </a:r>
            <a:r>
              <a:rPr lang="de-DE" sz="1600" b="1" dirty="0"/>
              <a:t>Lust und das Fehlen von Schmerz</a:t>
            </a:r>
            <a:r>
              <a:rPr lang="de-DE" sz="1600" dirty="0"/>
              <a:t>“. </a:t>
            </a:r>
          </a:p>
          <a:p>
            <a:pPr marL="285750" indent="-285750">
              <a:lnSpc>
                <a:spcPct val="150000"/>
              </a:lnSpc>
              <a:buFont typeface="Arial" panose="020B0604020202020204" pitchFamily="34" charset="0"/>
              <a:buChar char="•"/>
            </a:pPr>
            <a:r>
              <a:rPr lang="de-DE" sz="1600" dirty="0"/>
              <a:t>Unter </a:t>
            </a:r>
            <a:r>
              <a:rPr lang="de-DE" sz="1600" b="1" dirty="0"/>
              <a:t>Unglück</a:t>
            </a:r>
            <a:r>
              <a:rPr lang="de-DE" sz="1600" dirty="0"/>
              <a:t> (engl.: </a:t>
            </a:r>
            <a:r>
              <a:rPr lang="de-DE" sz="1600" dirty="0" err="1"/>
              <a:t>unhappiness</a:t>
            </a:r>
            <a:r>
              <a:rPr lang="de-DE" sz="1600" dirty="0"/>
              <a:t>) versteht er „</a:t>
            </a:r>
            <a:r>
              <a:rPr lang="de-DE" sz="1600" b="1" dirty="0"/>
              <a:t>Schmerz und die Verhinderung von Lust</a:t>
            </a:r>
            <a:r>
              <a:rPr lang="de-DE" sz="1600" dirty="0"/>
              <a:t>“.</a:t>
            </a:r>
          </a:p>
          <a:p>
            <a:pPr marL="285750" indent="-285750">
              <a:lnSpc>
                <a:spcPct val="150000"/>
              </a:lnSpc>
              <a:buFont typeface="Arial" panose="020B0604020202020204" pitchFamily="34" charset="0"/>
              <a:buChar char="•"/>
            </a:pPr>
            <a:endParaRPr lang="de-DE" sz="1600" dirty="0"/>
          </a:p>
          <a:p>
            <a:pPr>
              <a:lnSpc>
                <a:spcPct val="150000"/>
              </a:lnSpc>
            </a:pPr>
            <a:r>
              <a:rPr lang="de-DE" sz="1600" dirty="0"/>
              <a:t>In Bezug auf das Vergnügen können </a:t>
            </a:r>
            <a:r>
              <a:rPr lang="de-DE" sz="1600" b="1" dirty="0"/>
              <a:t>zwei Fälle</a:t>
            </a:r>
            <a:r>
              <a:rPr lang="de-DE" sz="1600" dirty="0"/>
              <a:t> unterschieden werden:</a:t>
            </a:r>
          </a:p>
          <a:p>
            <a:pPr marL="800100" lvl="1" indent="-342900">
              <a:lnSpc>
                <a:spcPct val="150000"/>
              </a:lnSpc>
              <a:buFont typeface="+mj-lt"/>
              <a:buAutoNum type="arabicPeriod"/>
            </a:pPr>
            <a:r>
              <a:rPr lang="de-DE" sz="1600" dirty="0"/>
              <a:t>Etwas bereitet auf </a:t>
            </a:r>
            <a:r>
              <a:rPr lang="de-DE" sz="1600" b="1" dirty="0"/>
              <a:t>direktem Weg </a:t>
            </a:r>
            <a:r>
              <a:rPr lang="de-DE" sz="1600" dirty="0"/>
              <a:t>Vergnügen (z. B. die Gesundheit).</a:t>
            </a:r>
          </a:p>
          <a:p>
            <a:pPr marL="800100" lvl="1" indent="-342900">
              <a:lnSpc>
                <a:spcPct val="150000"/>
              </a:lnSpc>
              <a:buFont typeface="+mj-lt"/>
              <a:buAutoNum type="arabicPeriod"/>
            </a:pPr>
            <a:r>
              <a:rPr lang="de-DE" sz="1600" dirty="0"/>
              <a:t>Etwas dient als </a:t>
            </a:r>
            <a:r>
              <a:rPr lang="de-DE" sz="1600" b="1" dirty="0"/>
              <a:t>Mittel zum Zweck</a:t>
            </a:r>
            <a:r>
              <a:rPr lang="de-DE" sz="1600" dirty="0"/>
              <a:t>, um an etwas Anderes heranzukommen (z. B. Medikamente)</a:t>
            </a:r>
          </a:p>
          <a:p>
            <a:pPr>
              <a:lnSpc>
                <a:spcPct val="150000"/>
              </a:lnSpc>
            </a:pPr>
            <a:r>
              <a:rPr lang="de-DE" sz="1600" dirty="0">
                <a:sym typeface="Wingdings" panose="05000000000000000000" pitchFamily="2" charset="2"/>
              </a:rPr>
              <a:t></a:t>
            </a:r>
            <a:r>
              <a:rPr lang="de-DE" sz="1600" dirty="0"/>
              <a:t>	Alle menschlichen Handlungen haben das Ziel, das Vergnügen zu erreichen.</a:t>
            </a:r>
          </a:p>
        </p:txBody>
      </p:sp>
      <p:pic>
        <p:nvPicPr>
          <p:cNvPr id="2" name="Picture 1"/>
          <p:cNvPicPr>
            <a:picLocks noChangeAspect="1"/>
          </p:cNvPicPr>
          <p:nvPr/>
        </p:nvPicPr>
        <p:blipFill rotWithShape="1">
          <a:blip r:embed="rId2"/>
          <a:srcRect r="66046"/>
          <a:stretch/>
        </p:blipFill>
        <p:spPr>
          <a:xfrm>
            <a:off x="539222" y="1261358"/>
            <a:ext cx="1943726" cy="3511600"/>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5651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1923412" cy="461665"/>
          </a:xfrm>
          <a:prstGeom prst="rect">
            <a:avLst/>
          </a:prstGeom>
          <a:noFill/>
        </p:spPr>
        <p:txBody>
          <a:bodyPr wrap="none" rtlCol="0">
            <a:spAutoFit/>
          </a:bodyPr>
          <a:lstStyle/>
          <a:p>
            <a:r>
              <a:rPr lang="fr-BE" sz="2400" b="1" dirty="0"/>
              <a:t>4. </a:t>
            </a:r>
            <a:r>
              <a:rPr lang="de-DE" dirty="0"/>
              <a:t>Glück statt Lust</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452069" y="819114"/>
            <a:ext cx="5418137" cy="6001643"/>
          </a:xfrm>
          <a:prstGeom prst="rect">
            <a:avLst/>
          </a:prstGeom>
          <a:noFill/>
        </p:spPr>
        <p:txBody>
          <a:bodyPr wrap="square" rtlCol="0">
            <a:spAutoFit/>
          </a:bodyPr>
          <a:lstStyle/>
          <a:p>
            <a:pPr>
              <a:lnSpc>
                <a:spcPct val="150000"/>
              </a:lnSpc>
            </a:pPr>
            <a:r>
              <a:rPr lang="de-DE" sz="1600" b="1" dirty="0"/>
              <a:t>Kritik</a:t>
            </a:r>
            <a:r>
              <a:rPr lang="de-DE" sz="1600" dirty="0"/>
              <a:t> an der utilitaristischen These: </a:t>
            </a:r>
          </a:p>
          <a:p>
            <a:pPr algn="ctr">
              <a:lnSpc>
                <a:spcPct val="150000"/>
              </a:lnSpc>
            </a:pPr>
            <a:r>
              <a:rPr lang="de-DE" sz="1600" b="1" dirty="0"/>
              <a:t>die Lust (oder das Vergnügen) sei kein edles Ziel</a:t>
            </a:r>
          </a:p>
          <a:p>
            <a:pPr>
              <a:lnSpc>
                <a:spcPct val="150000"/>
              </a:lnSpc>
            </a:pPr>
            <a:endParaRPr lang="de-DE" sz="1600" dirty="0"/>
          </a:p>
          <a:p>
            <a:pPr algn="just">
              <a:lnSpc>
                <a:spcPct val="150000"/>
              </a:lnSpc>
            </a:pPr>
            <a:r>
              <a:rPr lang="de-DE" sz="1600" dirty="0"/>
              <a:t>Die Kritiker bezeichnen die Utilitaristen </a:t>
            </a:r>
            <a:r>
              <a:rPr lang="de-DE" sz="1600" b="1" dirty="0"/>
              <a:t>als Schweine</a:t>
            </a:r>
            <a:r>
              <a:rPr lang="de-DE" sz="1600" dirty="0"/>
              <a:t>, das heißt, ihre Ethik würde sich nur auf die körperliche Lust beziehen.</a:t>
            </a:r>
          </a:p>
          <a:p>
            <a:pPr>
              <a:lnSpc>
                <a:spcPct val="150000"/>
              </a:lnSpc>
            </a:pPr>
            <a:endParaRPr lang="de-DE" sz="1600" dirty="0"/>
          </a:p>
          <a:p>
            <a:pPr marL="285750" indent="-285750" algn="just">
              <a:lnSpc>
                <a:spcPct val="150000"/>
              </a:lnSpc>
              <a:buFont typeface="Arial" panose="020B0604020202020204" pitchFamily="34" charset="0"/>
              <a:buChar char="•"/>
            </a:pPr>
            <a:r>
              <a:rPr lang="de-DE" sz="1600" dirty="0"/>
              <a:t>Schon die Epikureer sind in der Antike zu Unrecht als </a:t>
            </a:r>
            <a:r>
              <a:rPr lang="de-DE" sz="1600" b="1" dirty="0"/>
              <a:t>Hedonisten </a:t>
            </a:r>
            <a:r>
              <a:rPr lang="de-DE" sz="1600" dirty="0"/>
              <a:t> beschimpft worden. Für Epikur aber, beruht das Glück hauptsächlich in der </a:t>
            </a:r>
            <a:r>
              <a:rPr lang="de-DE" sz="1600" b="1" dirty="0"/>
              <a:t>Seelenruhe</a:t>
            </a:r>
            <a:r>
              <a:rPr lang="de-DE" sz="1600" dirty="0"/>
              <a:t>. </a:t>
            </a:r>
          </a:p>
          <a:p>
            <a:pPr marL="285750" indent="-285750" algn="just">
              <a:lnSpc>
                <a:spcPct val="150000"/>
              </a:lnSpc>
              <a:buFont typeface="Arial" panose="020B0604020202020204" pitchFamily="34" charset="0"/>
              <a:buChar char="•"/>
            </a:pPr>
            <a:r>
              <a:rPr lang="de-DE" sz="1600" dirty="0"/>
              <a:t>In dieser Hinsicht stimmte Mill nicht mit Bentham überein. Er hatte </a:t>
            </a:r>
            <a:r>
              <a:rPr lang="de-DE" sz="1600" b="1" dirty="0"/>
              <a:t>Bedenken wegen Benthams eher vulgärer Haltung und sprach lieber von „Glück“ statt von „Lust“</a:t>
            </a:r>
            <a:r>
              <a:rPr lang="de-DE" sz="1600" dirty="0"/>
              <a:t>. </a:t>
            </a:r>
          </a:p>
          <a:p>
            <a:pPr marL="285750" indent="-285750" algn="just">
              <a:lnSpc>
                <a:spcPct val="150000"/>
              </a:lnSpc>
              <a:buFont typeface="Arial" panose="020B0604020202020204" pitchFamily="34" charset="0"/>
              <a:buChar char="•"/>
            </a:pPr>
            <a:r>
              <a:rPr lang="de-DE" sz="1600" dirty="0"/>
              <a:t>Die Menschen benehmen sich nicht wie Schweine, sie besitzen </a:t>
            </a:r>
            <a:r>
              <a:rPr lang="de-DE" sz="1600" b="1" dirty="0"/>
              <a:t>edlere Fähigkeiten</a:t>
            </a:r>
            <a:r>
              <a:rPr lang="de-DE" sz="1600" dirty="0"/>
              <a:t>, wie </a:t>
            </a:r>
            <a:r>
              <a:rPr lang="de-DE" sz="1600" b="1" dirty="0"/>
              <a:t>intellektuelle oder moralische </a:t>
            </a:r>
            <a:r>
              <a:rPr lang="de-DE" sz="1600" dirty="0"/>
              <a:t>Fähigkeiten.</a:t>
            </a:r>
          </a:p>
        </p:txBody>
      </p:sp>
      <p:pic>
        <p:nvPicPr>
          <p:cNvPr id="3" name="Picture 2"/>
          <p:cNvPicPr>
            <a:picLocks noChangeAspect="1"/>
          </p:cNvPicPr>
          <p:nvPr/>
        </p:nvPicPr>
        <p:blipFill>
          <a:blip r:embed="rId2"/>
          <a:stretch>
            <a:fillRect/>
          </a:stretch>
        </p:blipFill>
        <p:spPr>
          <a:xfrm>
            <a:off x="539222" y="1381502"/>
            <a:ext cx="2768443" cy="3274388"/>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04514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2918363" cy="461665"/>
          </a:xfrm>
          <a:prstGeom prst="rect">
            <a:avLst/>
          </a:prstGeom>
          <a:noFill/>
        </p:spPr>
        <p:txBody>
          <a:bodyPr wrap="none" rtlCol="0">
            <a:spAutoFit/>
          </a:bodyPr>
          <a:lstStyle/>
          <a:p>
            <a:r>
              <a:rPr lang="fr-BE" sz="2400" b="1" dirty="0"/>
              <a:t>5. </a:t>
            </a:r>
            <a:r>
              <a:rPr lang="de-DE" b="1" dirty="0"/>
              <a:t>Die seelischen Vergnügen</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439486" y="1200813"/>
            <a:ext cx="5418137" cy="5070875"/>
          </a:xfrm>
          <a:prstGeom prst="rect">
            <a:avLst/>
          </a:prstGeom>
          <a:noFill/>
        </p:spPr>
        <p:txBody>
          <a:bodyPr wrap="square" rtlCol="0">
            <a:spAutoFit/>
          </a:bodyPr>
          <a:lstStyle/>
          <a:p>
            <a:pPr>
              <a:lnSpc>
                <a:spcPct val="150000"/>
              </a:lnSpc>
            </a:pPr>
            <a:r>
              <a:rPr lang="de-DE" sz="1600" b="1" dirty="0"/>
              <a:t> </a:t>
            </a:r>
            <a:r>
              <a:rPr lang="de-DE" sz="1600" dirty="0"/>
              <a:t>Mill hebt vier Vergnügen hervor, welche </a:t>
            </a:r>
            <a:r>
              <a:rPr lang="de-DE" sz="1600" b="1" dirty="0"/>
              <a:t>nur dem Menschen eigen sind </a:t>
            </a:r>
            <a:r>
              <a:rPr lang="de-DE" sz="1600" dirty="0"/>
              <a:t>und ihn somit vom Tier unterscheiden:</a:t>
            </a:r>
          </a:p>
          <a:p>
            <a:pPr>
              <a:lnSpc>
                <a:spcPct val="150000"/>
              </a:lnSpc>
            </a:pPr>
            <a:endParaRPr lang="de-DE" sz="1600" dirty="0"/>
          </a:p>
          <a:p>
            <a:pPr marL="342900" indent="-342900">
              <a:lnSpc>
                <a:spcPct val="200000"/>
              </a:lnSpc>
              <a:buFont typeface="+mj-lt"/>
              <a:buAutoNum type="alphaLcParenR"/>
            </a:pPr>
            <a:r>
              <a:rPr lang="de-DE" sz="1600" b="1" dirty="0"/>
              <a:t>Intellektuelle Vergnügen </a:t>
            </a:r>
            <a:r>
              <a:rPr lang="de-DE" sz="1600" dirty="0"/>
              <a:t>(z. B.: ein anspruchsvolles Buch lesen oder ein mathematisches Problem lösen)</a:t>
            </a:r>
          </a:p>
          <a:p>
            <a:pPr marL="342900" indent="-342900">
              <a:lnSpc>
                <a:spcPct val="200000"/>
              </a:lnSpc>
              <a:buFont typeface="+mj-lt"/>
              <a:buAutoNum type="alphaLcParenR"/>
            </a:pPr>
            <a:r>
              <a:rPr lang="de-DE" sz="1600" b="1" dirty="0"/>
              <a:t>Vergnügen der Empfindsamkeit </a:t>
            </a:r>
            <a:r>
              <a:rPr lang="de-DE" sz="1600" dirty="0"/>
              <a:t>(z. B.: klassische Musik hören oder ein Kunstwerk aufmerksam betrachten)</a:t>
            </a:r>
          </a:p>
          <a:p>
            <a:pPr marL="342900" indent="-342900">
              <a:lnSpc>
                <a:spcPct val="200000"/>
              </a:lnSpc>
              <a:buFont typeface="+mj-lt"/>
              <a:buAutoNum type="alphaLcParenR"/>
            </a:pPr>
            <a:r>
              <a:rPr lang="de-DE" sz="1600" b="1" dirty="0"/>
              <a:t>Vergnügen der Vorstellungskraft </a:t>
            </a:r>
            <a:r>
              <a:rPr lang="de-DE" sz="1600" dirty="0"/>
              <a:t>(z. B. sich vorstellen, das Abitur schon abgeschlossen zu haben)</a:t>
            </a:r>
          </a:p>
          <a:p>
            <a:pPr marL="342900" indent="-342900">
              <a:lnSpc>
                <a:spcPct val="200000"/>
              </a:lnSpc>
              <a:buFont typeface="+mj-lt"/>
              <a:buAutoNum type="alphaLcParenR"/>
            </a:pPr>
            <a:r>
              <a:rPr lang="de-DE" sz="1600" b="1" dirty="0"/>
              <a:t>Moralische Vergnügen </a:t>
            </a:r>
            <a:r>
              <a:rPr lang="de-DE" sz="1600" dirty="0"/>
              <a:t>(z. B. glücklich darüber zu sein, jemandem geholfen zu haben)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13" y="1171452"/>
            <a:ext cx="2594296" cy="324287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05" y="4766660"/>
            <a:ext cx="2940692" cy="16056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51739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513" y="357449"/>
            <a:ext cx="3522375" cy="461665"/>
          </a:xfrm>
          <a:prstGeom prst="rect">
            <a:avLst/>
          </a:prstGeom>
          <a:noFill/>
        </p:spPr>
        <p:txBody>
          <a:bodyPr wrap="none" rtlCol="0">
            <a:spAutoFit/>
          </a:bodyPr>
          <a:lstStyle/>
          <a:p>
            <a:r>
              <a:rPr lang="fr-BE" sz="2400" b="1" dirty="0"/>
              <a:t>5.1. </a:t>
            </a:r>
            <a:r>
              <a:rPr lang="de-DE" b="1" dirty="0"/>
              <a:t>Die Hierarchie der Vergnügen</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439486" y="1200813"/>
            <a:ext cx="5418137" cy="5262979"/>
          </a:xfrm>
          <a:prstGeom prst="rect">
            <a:avLst/>
          </a:prstGeom>
          <a:noFill/>
        </p:spPr>
        <p:txBody>
          <a:bodyPr wrap="square" rtlCol="0">
            <a:spAutoFit/>
          </a:bodyPr>
          <a:lstStyle/>
          <a:p>
            <a:pPr algn="just">
              <a:lnSpc>
                <a:spcPct val="150000"/>
              </a:lnSpc>
            </a:pPr>
            <a:r>
              <a:rPr lang="de-DE" sz="1600" dirty="0"/>
              <a:t>Mill führt eine </a:t>
            </a:r>
            <a:r>
              <a:rPr lang="de-DE" sz="1600" b="1" dirty="0"/>
              <a:t>Hierarchie der Vergnügen </a:t>
            </a:r>
            <a:r>
              <a:rPr lang="de-DE" sz="1600" dirty="0"/>
              <a:t>ein, weil einige Vergnügen viel wertvoller sind als andere. </a:t>
            </a:r>
          </a:p>
          <a:p>
            <a:pPr algn="just">
              <a:lnSpc>
                <a:spcPct val="150000"/>
              </a:lnSpc>
            </a:pPr>
            <a:endParaRPr lang="de-DE" sz="1600" dirty="0"/>
          </a:p>
          <a:p>
            <a:pPr marL="742950" lvl="1" indent="-285750" algn="just">
              <a:lnSpc>
                <a:spcPct val="150000"/>
              </a:lnSpc>
              <a:buFont typeface="Arial" panose="020B0604020202020204" pitchFamily="34" charset="0"/>
              <a:buChar char="•"/>
            </a:pPr>
            <a:r>
              <a:rPr lang="de-DE" sz="1600" dirty="0"/>
              <a:t>In dem </a:t>
            </a:r>
            <a:r>
              <a:rPr lang="de-DE" sz="1600" b="1" dirty="0"/>
              <a:t>unterschiedliche Arten von Vergnügen </a:t>
            </a:r>
            <a:r>
              <a:rPr lang="de-DE" sz="1600" dirty="0"/>
              <a:t>unterschieden werden (z. B. der Intellekt, die Empfindsamkeit, die Vorstellungskraft oder auch die Moral).</a:t>
            </a:r>
          </a:p>
          <a:p>
            <a:pPr marL="742950" lvl="1" indent="-285750" algn="just">
              <a:lnSpc>
                <a:spcPct val="150000"/>
              </a:lnSpc>
              <a:buFont typeface="Arial" panose="020B0604020202020204" pitchFamily="34" charset="0"/>
              <a:buChar char="•"/>
            </a:pPr>
            <a:endParaRPr lang="de-DE" sz="1600" dirty="0"/>
          </a:p>
          <a:p>
            <a:pPr marL="742950" lvl="1" indent="-285750" algn="just">
              <a:lnSpc>
                <a:spcPct val="150000"/>
              </a:lnSpc>
              <a:buFont typeface="Arial" panose="020B0604020202020204" pitchFamily="34" charset="0"/>
              <a:buChar char="•"/>
            </a:pPr>
            <a:r>
              <a:rPr lang="de-DE" sz="1600" dirty="0"/>
              <a:t>Indem nicht nur die </a:t>
            </a:r>
            <a:r>
              <a:rPr lang="de-DE" sz="1600" b="1" dirty="0"/>
              <a:t>Quantität, sondern auch die Qualität</a:t>
            </a:r>
            <a:r>
              <a:rPr lang="de-DE" sz="1600" dirty="0"/>
              <a:t> der Vergnügen berücksichtigt wird.</a:t>
            </a:r>
          </a:p>
          <a:p>
            <a:pPr algn="just">
              <a:lnSpc>
                <a:spcPct val="150000"/>
              </a:lnSpc>
            </a:pPr>
            <a:endParaRPr lang="de-DE" sz="1600" dirty="0"/>
          </a:p>
          <a:p>
            <a:pPr algn="just">
              <a:lnSpc>
                <a:spcPct val="150000"/>
              </a:lnSpc>
            </a:pPr>
            <a:r>
              <a:rPr lang="de-DE" sz="1600" dirty="0"/>
              <a:t>Für Mill wäre es absurd, nur die Quantität der Vergnügen zu berücksichtigen, weil </a:t>
            </a:r>
            <a:r>
              <a:rPr lang="de-DE" sz="1600" b="1" dirty="0"/>
              <a:t>der qualitative Aspekt der Vergnügen für ihn ein viel größeres Gewicht hat</a:t>
            </a:r>
            <a:r>
              <a:rPr lang="de-DE" sz="1600" dirty="0"/>
              <a:t>, als der quantitative Aspekt. </a:t>
            </a:r>
          </a:p>
        </p:txBody>
      </p:sp>
      <p:pic>
        <p:nvPicPr>
          <p:cNvPr id="3" name="Picture 2"/>
          <p:cNvPicPr>
            <a:picLocks noChangeAspect="1"/>
          </p:cNvPicPr>
          <p:nvPr/>
        </p:nvPicPr>
        <p:blipFill>
          <a:blip r:embed="rId2"/>
          <a:stretch>
            <a:fillRect/>
          </a:stretch>
        </p:blipFill>
        <p:spPr>
          <a:xfrm>
            <a:off x="608126" y="1333976"/>
            <a:ext cx="2750306" cy="3938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62079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126" y="357449"/>
            <a:ext cx="2450692" cy="461665"/>
          </a:xfrm>
          <a:prstGeom prst="rect">
            <a:avLst/>
          </a:prstGeom>
          <a:noFill/>
        </p:spPr>
        <p:txBody>
          <a:bodyPr wrap="square" rtlCol="0">
            <a:spAutoFit/>
          </a:bodyPr>
          <a:lstStyle/>
          <a:p>
            <a:r>
              <a:rPr lang="fr-BE" sz="2400" b="1" dirty="0"/>
              <a:t>5.2. </a:t>
            </a:r>
            <a:r>
              <a:rPr lang="de-DE" dirty="0"/>
              <a:t>Beispiele</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439486" y="1200813"/>
            <a:ext cx="5418137" cy="4893647"/>
          </a:xfrm>
          <a:prstGeom prst="rect">
            <a:avLst/>
          </a:prstGeom>
          <a:noFill/>
        </p:spPr>
        <p:txBody>
          <a:bodyPr wrap="square" rtlCol="0">
            <a:spAutoFit/>
          </a:bodyPr>
          <a:lstStyle/>
          <a:p>
            <a:pPr algn="just">
              <a:lnSpc>
                <a:spcPct val="150000"/>
              </a:lnSpc>
            </a:pPr>
            <a:r>
              <a:rPr lang="de-DE" sz="1600" dirty="0"/>
              <a:t>Um seine Überlegung zu festigen, nimmt Mill drei Beispiele:</a:t>
            </a:r>
          </a:p>
          <a:p>
            <a:pPr algn="just">
              <a:lnSpc>
                <a:spcPct val="150000"/>
              </a:lnSpc>
            </a:pPr>
            <a:endParaRPr lang="de-DE" sz="1600" dirty="0"/>
          </a:p>
          <a:p>
            <a:pPr marL="342900" indent="-342900" algn="just">
              <a:lnSpc>
                <a:spcPct val="150000"/>
              </a:lnSpc>
              <a:buAutoNum type="arabicPeriod"/>
            </a:pPr>
            <a:r>
              <a:rPr lang="de-DE" sz="1600" dirty="0"/>
              <a:t>Ein menschliches Wesen ist </a:t>
            </a:r>
            <a:r>
              <a:rPr lang="de-DE" sz="1600" b="1" dirty="0"/>
              <a:t>nicht bereit seine Stellung mit der eines Tieres</a:t>
            </a:r>
            <a:r>
              <a:rPr lang="de-DE" sz="1600" dirty="0"/>
              <a:t> zu tauschen</a:t>
            </a:r>
          </a:p>
          <a:p>
            <a:pPr marL="342900" indent="-342900" algn="just">
              <a:lnSpc>
                <a:spcPct val="150000"/>
              </a:lnSpc>
              <a:buAutoNum type="arabicPeriod"/>
            </a:pPr>
            <a:r>
              <a:rPr lang="de-DE" sz="1600" b="1" dirty="0"/>
              <a:t>Kein intelligentes</a:t>
            </a:r>
            <a:r>
              <a:rPr lang="de-DE" sz="1600" dirty="0"/>
              <a:t>, menschliches Wesen würde seine </a:t>
            </a:r>
            <a:r>
              <a:rPr lang="de-DE" sz="1600" b="1" dirty="0"/>
              <a:t>Position mit einem Dummkopf tauschen</a:t>
            </a:r>
            <a:r>
              <a:rPr lang="de-DE" sz="1600" dirty="0"/>
              <a:t>.</a:t>
            </a:r>
          </a:p>
          <a:p>
            <a:pPr marL="342900" indent="-342900" algn="just">
              <a:lnSpc>
                <a:spcPct val="150000"/>
              </a:lnSpc>
              <a:buFont typeface="+mj-lt"/>
              <a:buAutoNum type="arabicPeriod"/>
            </a:pPr>
            <a:r>
              <a:rPr lang="de-DE" sz="1600" b="1" dirty="0"/>
              <a:t>Kein empfindsamer und gewissenhafter </a:t>
            </a:r>
            <a:r>
              <a:rPr lang="de-DE" sz="1600" dirty="0"/>
              <a:t>Mensch würde seine Position mit der einer </a:t>
            </a:r>
            <a:r>
              <a:rPr lang="de-DE" sz="1600" b="1" dirty="0"/>
              <a:t>egoistischen und niederträchtigen Person tauschen</a:t>
            </a:r>
            <a:r>
              <a:rPr lang="de-DE" sz="1600" dirty="0"/>
              <a:t>.</a:t>
            </a:r>
          </a:p>
          <a:p>
            <a:pPr algn="just">
              <a:lnSpc>
                <a:spcPct val="150000"/>
              </a:lnSpc>
            </a:pPr>
            <a:endParaRPr lang="de-DE" sz="1600" dirty="0"/>
          </a:p>
          <a:p>
            <a:pPr algn="just">
              <a:lnSpc>
                <a:spcPct val="150000"/>
              </a:lnSpc>
            </a:pPr>
            <a:r>
              <a:rPr lang="de-DE" sz="1600" dirty="0">
                <a:sym typeface="Wingdings" panose="05000000000000000000" pitchFamily="2" charset="2"/>
              </a:rPr>
              <a:t> </a:t>
            </a:r>
            <a:r>
              <a:rPr lang="de-DE" sz="1600" dirty="0"/>
              <a:t>Deswegen ist es „</a:t>
            </a:r>
            <a:r>
              <a:rPr lang="de-DE" sz="1600" i="1" dirty="0"/>
              <a:t>besser, ein unzufriedener Mensch zu sein, als ein zufriedenes Schwein, besser ein unzufriedener Sokrates, als ein zufriedener Narr</a:t>
            </a:r>
            <a:r>
              <a:rPr lang="de-DE" sz="1600" dirty="0"/>
              <a:t>.“</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174"/>
          <a:stretch/>
        </p:blipFill>
        <p:spPr>
          <a:xfrm>
            <a:off x="494252" y="1392049"/>
            <a:ext cx="2664203" cy="2085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99660" l="1974" r="98026"/>
                    </a14:imgEffect>
                  </a14:imgLayer>
                </a14:imgProps>
              </a:ext>
              <a:ext uri="{28A0092B-C50C-407E-A947-70E740481C1C}">
                <a14:useLocalDpi xmlns:a14="http://schemas.microsoft.com/office/drawing/2010/main" val="0"/>
              </a:ext>
            </a:extLst>
          </a:blip>
          <a:stretch>
            <a:fillRect/>
          </a:stretch>
        </p:blipFill>
        <p:spPr>
          <a:xfrm>
            <a:off x="494252" y="3075752"/>
            <a:ext cx="1662689" cy="3215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126" y="357449"/>
            <a:ext cx="3674454" cy="461665"/>
          </a:xfrm>
          <a:prstGeom prst="rect">
            <a:avLst/>
          </a:prstGeom>
          <a:noFill/>
        </p:spPr>
        <p:txBody>
          <a:bodyPr wrap="square" rtlCol="0">
            <a:spAutoFit/>
          </a:bodyPr>
          <a:lstStyle/>
          <a:p>
            <a:r>
              <a:rPr lang="fr-BE" sz="2400" b="1" dirty="0"/>
              <a:t>6. </a:t>
            </a:r>
            <a:r>
              <a:rPr lang="de-DE" dirty="0"/>
              <a:t>Das Prinzip des größten Glücks</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439486" y="1200813"/>
            <a:ext cx="5418137" cy="5262979"/>
          </a:xfrm>
          <a:prstGeom prst="rect">
            <a:avLst/>
          </a:prstGeom>
          <a:noFill/>
        </p:spPr>
        <p:txBody>
          <a:bodyPr wrap="square" rtlCol="0">
            <a:spAutoFit/>
          </a:bodyPr>
          <a:lstStyle/>
          <a:p>
            <a:pPr algn="just">
              <a:lnSpc>
                <a:spcPct val="150000"/>
              </a:lnSpc>
            </a:pPr>
            <a:r>
              <a:rPr lang="de-DE" sz="1600" b="1" u="sng" dirty="0"/>
              <a:t>Hedonistisches Kalkül</a:t>
            </a:r>
            <a:r>
              <a:rPr lang="de-DE" sz="1600" dirty="0"/>
              <a:t>, sowohl in Bezug auf die Quantität, wie auch in Bezug auf die Qualität:</a:t>
            </a:r>
          </a:p>
          <a:p>
            <a:pPr marL="285750" indent="-285750" algn="just">
              <a:lnSpc>
                <a:spcPct val="150000"/>
              </a:lnSpc>
              <a:buFont typeface="Arial" panose="020B0604020202020204" pitchFamily="34" charset="0"/>
              <a:buChar char="•"/>
            </a:pPr>
            <a:r>
              <a:rPr lang="de-DE" sz="1600" dirty="0"/>
              <a:t>Quantität: intensive und dauerhafte Vergnügen sind moderaten und kurzfristigen vorzuziehen. </a:t>
            </a:r>
          </a:p>
          <a:p>
            <a:pPr marL="285750" indent="-285750" algn="just">
              <a:lnSpc>
                <a:spcPct val="150000"/>
              </a:lnSpc>
              <a:buFont typeface="Arial" panose="020B0604020202020204" pitchFamily="34" charset="0"/>
              <a:buChar char="•"/>
            </a:pPr>
            <a:endParaRPr lang="de-DE" sz="1600" dirty="0"/>
          </a:p>
          <a:p>
            <a:pPr marL="285750" indent="-285750" algn="just">
              <a:lnSpc>
                <a:spcPct val="150000"/>
              </a:lnSpc>
              <a:buFont typeface="Arial" panose="020B0604020202020204" pitchFamily="34" charset="0"/>
              <a:buChar char="•"/>
            </a:pPr>
            <a:r>
              <a:rPr lang="de-DE" sz="1600" dirty="0"/>
              <a:t>Qualität: intellektuelle Vergnügen sind den körperlichen vorzuziehen. </a:t>
            </a:r>
          </a:p>
          <a:p>
            <a:pPr algn="just">
              <a:lnSpc>
                <a:spcPct val="150000"/>
              </a:lnSpc>
            </a:pPr>
            <a:r>
              <a:rPr lang="de-DE" sz="1600" dirty="0"/>
              <a:t>Wenn die Gesamtheit der Regeln respektiert wird, dann ermöglicht dies </a:t>
            </a:r>
            <a:r>
              <a:rPr lang="de-DE" sz="1600" b="1" dirty="0"/>
              <a:t>eine glückliche Existenz der größtmöglichen Anzahl an Personen</a:t>
            </a:r>
            <a:r>
              <a:rPr lang="de-DE" sz="1600" dirty="0"/>
              <a:t>. </a:t>
            </a:r>
          </a:p>
          <a:p>
            <a:pPr algn="just">
              <a:lnSpc>
                <a:spcPct val="150000"/>
              </a:lnSpc>
            </a:pPr>
            <a:endParaRPr lang="de-DE" sz="1600" dirty="0"/>
          </a:p>
          <a:p>
            <a:pPr algn="just">
              <a:lnSpc>
                <a:spcPct val="150000"/>
              </a:lnSpc>
            </a:pPr>
            <a:r>
              <a:rPr lang="de-DE" sz="1600" dirty="0">
                <a:sym typeface="Wingdings" panose="05000000000000000000" pitchFamily="2" charset="2"/>
              </a:rPr>
              <a:t> </a:t>
            </a:r>
            <a:r>
              <a:rPr lang="de-DE" sz="1600" b="1" u="sng" dirty="0">
                <a:sym typeface="Wingdings" panose="05000000000000000000" pitchFamily="2" charset="2"/>
              </a:rPr>
              <a:t>Sozialutilitarismus</a:t>
            </a:r>
            <a:r>
              <a:rPr lang="de-DE" sz="1600" b="1" dirty="0">
                <a:sym typeface="Wingdings" panose="05000000000000000000" pitchFamily="2" charset="2"/>
              </a:rPr>
              <a:t>: </a:t>
            </a:r>
            <a:r>
              <a:rPr lang="de-DE" sz="1600" dirty="0"/>
              <a:t>Der Mensch ist fähig, seine eigenen persönlichen Interessen zugunsten der Interessen der Allgemeinheit aufzugeben.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10" t="9000" r="2612" b="7971"/>
          <a:stretch/>
        </p:blipFill>
        <p:spPr>
          <a:xfrm>
            <a:off x="608126" y="1384182"/>
            <a:ext cx="2529280" cy="3510794"/>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7296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126" y="357449"/>
            <a:ext cx="3674454" cy="461665"/>
          </a:xfrm>
          <a:prstGeom prst="rect">
            <a:avLst/>
          </a:prstGeom>
          <a:noFill/>
        </p:spPr>
        <p:txBody>
          <a:bodyPr wrap="square" rtlCol="0">
            <a:spAutoFit/>
          </a:bodyPr>
          <a:lstStyle/>
          <a:p>
            <a:r>
              <a:rPr lang="fr-BE" sz="2400" b="1" dirty="0"/>
              <a:t>6. </a:t>
            </a:r>
            <a:r>
              <a:rPr lang="de-DE" dirty="0"/>
              <a:t>Das Prinzip des größten Glücks</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439486" y="1200813"/>
            <a:ext cx="5418137" cy="5078313"/>
          </a:xfrm>
          <a:prstGeom prst="rect">
            <a:avLst/>
          </a:prstGeom>
          <a:noFill/>
        </p:spPr>
        <p:txBody>
          <a:bodyPr wrap="square" rtlCol="0">
            <a:spAutoFit/>
          </a:bodyPr>
          <a:lstStyle/>
          <a:p>
            <a:pPr algn="just"/>
            <a:r>
              <a:rPr lang="de-LU" dirty="0"/>
              <a:t>Die utilitaristische Weltanschauung beschränkt sich nicht nur auf die Menschheit, sondern gilt für </a:t>
            </a:r>
            <a:r>
              <a:rPr lang="de-LU" b="1" dirty="0"/>
              <a:t>alle empfindsamen Lebewesen</a:t>
            </a:r>
            <a:r>
              <a:rPr lang="de-LU" dirty="0"/>
              <a:t>, also auch für Tiere. </a:t>
            </a:r>
          </a:p>
          <a:p>
            <a:pPr algn="just"/>
            <a:endParaRPr lang="de-LU" b="1" dirty="0"/>
          </a:p>
          <a:p>
            <a:pPr algn="just"/>
            <a:r>
              <a:rPr lang="de-LU" b="1" u="sng" dirty="0"/>
              <a:t>Sie können sie Vergnügen und Schmerz empfinden</a:t>
            </a:r>
            <a:r>
              <a:rPr lang="de-LU" u="sng" dirty="0"/>
              <a:t>. </a:t>
            </a:r>
          </a:p>
          <a:p>
            <a:pPr algn="just"/>
            <a:endParaRPr lang="lb-LU" dirty="0"/>
          </a:p>
          <a:p>
            <a:pPr algn="just"/>
            <a:r>
              <a:rPr lang="de-LU" dirty="0"/>
              <a:t>Mills utilitaristische Ethik ist demnach </a:t>
            </a:r>
            <a:r>
              <a:rPr lang="de-LU" b="1" dirty="0"/>
              <a:t>nicht anthropozentrisch</a:t>
            </a:r>
            <a:r>
              <a:rPr lang="de-LU" dirty="0"/>
              <a:t> (</a:t>
            </a:r>
            <a:r>
              <a:rPr lang="de-LU" dirty="0" err="1"/>
              <a:t>gr</a:t>
            </a:r>
            <a:r>
              <a:rPr lang="de-LU" dirty="0"/>
              <a:t>.:</a:t>
            </a:r>
            <a:r>
              <a:rPr lang="de-LU" dirty="0" err="1"/>
              <a:t>anthropos</a:t>
            </a:r>
            <a:r>
              <a:rPr lang="de-LU" dirty="0"/>
              <a:t> = der Mensch), sondern </a:t>
            </a:r>
            <a:r>
              <a:rPr lang="de-LU" b="1" dirty="0" err="1"/>
              <a:t>pathozentrisch</a:t>
            </a:r>
            <a:r>
              <a:rPr lang="de-LU" dirty="0"/>
              <a:t> (</a:t>
            </a:r>
            <a:r>
              <a:rPr lang="de-LU" dirty="0" err="1"/>
              <a:t>gr.</a:t>
            </a:r>
            <a:r>
              <a:rPr lang="de-LU" dirty="0"/>
              <a:t> : </a:t>
            </a:r>
            <a:r>
              <a:rPr lang="de-LU" dirty="0" err="1"/>
              <a:t>pathos</a:t>
            </a:r>
            <a:r>
              <a:rPr lang="de-LU" dirty="0"/>
              <a:t> = das Leid, der Schmerz). </a:t>
            </a:r>
          </a:p>
          <a:p>
            <a:pPr algn="just"/>
            <a:endParaRPr lang="lb-LU" dirty="0"/>
          </a:p>
          <a:p>
            <a:pPr algn="just"/>
            <a:r>
              <a:rPr lang="de-LU" dirty="0"/>
              <a:t>Selbstverständlich können somit die </a:t>
            </a:r>
            <a:r>
              <a:rPr lang="de-LU" b="1" dirty="0"/>
              <a:t>Interessen der Menschen und die der Tiere in Konflikt</a:t>
            </a:r>
            <a:r>
              <a:rPr lang="de-LU" dirty="0"/>
              <a:t> miteinander geraten. In diesem Fall schlägt die utilitaristische Ethik vor, man solle </a:t>
            </a:r>
            <a:r>
              <a:rPr lang="de-LU" b="1" dirty="0"/>
              <a:t>die Hierarchie der Lebewesen und der Vergnügen respektieren</a:t>
            </a:r>
            <a:r>
              <a:rPr lang="de-LU" dirty="0"/>
              <a:t> und die </a:t>
            </a:r>
            <a:r>
              <a:rPr lang="de-LU" b="1" dirty="0"/>
              <a:t>menschlichen Interessen über die der Tiere stellen</a:t>
            </a:r>
            <a:r>
              <a:rPr lang="de-LU" dirty="0"/>
              <a:t> (wohlbedacht darauf, den Tieren kein </a:t>
            </a:r>
            <a:r>
              <a:rPr lang="de-LU" u="sng" dirty="0"/>
              <a:t>unnützes</a:t>
            </a:r>
            <a:r>
              <a:rPr lang="de-LU" dirty="0"/>
              <a:t> Leid zuzufügen).</a:t>
            </a:r>
            <a:endParaRPr lang="lb-LU"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68" y="1308318"/>
            <a:ext cx="2962817" cy="229894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67" y="3847848"/>
            <a:ext cx="2965141" cy="1978305"/>
          </a:xfrm>
          <a:prstGeom prst="rect">
            <a:avLst/>
          </a:prstGeom>
        </p:spPr>
      </p:pic>
    </p:spTree>
    <p:extLst>
      <p:ext uri="{BB962C8B-B14F-4D97-AF65-F5344CB8AC3E}">
        <p14:creationId xmlns:p14="http://schemas.microsoft.com/office/powerpoint/2010/main" val="1480837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8125" y="357449"/>
            <a:ext cx="4446241" cy="461665"/>
          </a:xfrm>
          <a:prstGeom prst="rect">
            <a:avLst/>
          </a:prstGeom>
          <a:noFill/>
        </p:spPr>
        <p:txBody>
          <a:bodyPr wrap="square" rtlCol="0">
            <a:spAutoFit/>
          </a:bodyPr>
          <a:lstStyle/>
          <a:p>
            <a:r>
              <a:rPr lang="fr-BE" sz="2400" b="1" dirty="0"/>
              <a:t>7. </a:t>
            </a:r>
            <a:r>
              <a:rPr lang="de-DE" dirty="0"/>
              <a:t>Fazit: Mills Theorie in wenigen Worten</a:t>
            </a:r>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608126" y="1200813"/>
            <a:ext cx="8249497" cy="5078313"/>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de-DE" dirty="0"/>
              <a:t>Jeder hat das Ziel ein Leben frei von Schmerzen und reich an Zufriedenheit zu führen.</a:t>
            </a:r>
          </a:p>
          <a:p>
            <a:pPr marL="285750" indent="-285750" algn="just">
              <a:lnSpc>
                <a:spcPct val="150000"/>
              </a:lnSpc>
              <a:buFont typeface="Arial" panose="020B0604020202020204" pitchFamily="34" charset="0"/>
              <a:buChar char="•"/>
            </a:pPr>
            <a:endParaRPr lang="de-DE" dirty="0"/>
          </a:p>
          <a:p>
            <a:pPr marL="285750" indent="-285750" algn="just">
              <a:lnSpc>
                <a:spcPct val="150000"/>
              </a:lnSpc>
              <a:buFont typeface="Arial" panose="020B0604020202020204" pitchFamily="34" charset="0"/>
              <a:buChar char="•"/>
            </a:pPr>
            <a:r>
              <a:rPr lang="de-DE" dirty="0"/>
              <a:t>Dieser Ansatz ist altruistisch, das heißt, er berücksichtigt nicht nur das eigene Wohl, sondern auch das der anderen. Auf diese Weise kann das größtmögliche Glück für die größtmögliche Anzahl an Personen erreicht werden.</a:t>
            </a:r>
          </a:p>
          <a:p>
            <a:pPr marL="285750" indent="-285750" algn="just">
              <a:lnSpc>
                <a:spcPct val="150000"/>
              </a:lnSpc>
              <a:buFont typeface="Arial" panose="020B0604020202020204" pitchFamily="34" charset="0"/>
              <a:buChar char="•"/>
            </a:pPr>
            <a:endParaRPr lang="de-DE" dirty="0"/>
          </a:p>
          <a:p>
            <a:pPr marL="285750" indent="-285750" algn="just">
              <a:lnSpc>
                <a:spcPct val="150000"/>
              </a:lnSpc>
              <a:buFont typeface="Arial" panose="020B0604020202020204" pitchFamily="34" charset="0"/>
              <a:buChar char="•"/>
            </a:pPr>
            <a:r>
              <a:rPr lang="de-DE" dirty="0"/>
              <a:t>Quantität und Qualität der Vergnügen müssen miteinander verglichen werden (hedonistisches Kalkül). Um diesen Vergleich machen zu können, kann man auf diejenigen zurückgreifen, „die durch ihre Erfahrungsmöglichkeiten und ihre Gewohnheit des Selbstbewusstseins und der Selbstbeobachtung“, geübter in einem solchen Vergleich sind.</a:t>
            </a:r>
          </a:p>
        </p:txBody>
      </p:sp>
    </p:spTree>
    <p:extLst>
      <p:ext uri="{BB962C8B-B14F-4D97-AF65-F5344CB8AC3E}">
        <p14:creationId xmlns:p14="http://schemas.microsoft.com/office/powerpoint/2010/main" val="676274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9468DC-47A6-BD25-050F-EC05F5C6DAC7}"/>
              </a:ext>
            </a:extLst>
          </p:cNvPr>
          <p:cNvPicPr>
            <a:picLocks noChangeAspect="1"/>
          </p:cNvPicPr>
          <p:nvPr/>
        </p:nvPicPr>
        <p:blipFill>
          <a:blip r:embed="rId2"/>
          <a:stretch>
            <a:fillRect/>
          </a:stretch>
        </p:blipFill>
        <p:spPr>
          <a:xfrm>
            <a:off x="247857" y="2663969"/>
            <a:ext cx="3548891" cy="1530061"/>
          </a:xfrm>
          <a:prstGeom prst="rect">
            <a:avLst/>
          </a:prstGeom>
        </p:spPr>
      </p:pic>
      <p:pic>
        <p:nvPicPr>
          <p:cNvPr id="12" name="Picture 11">
            <a:extLst>
              <a:ext uri="{FF2B5EF4-FFF2-40B4-BE49-F238E27FC236}">
                <a16:creationId xmlns:a16="http://schemas.microsoft.com/office/drawing/2014/main" id="{1DC8BF99-6A29-771F-422F-ACAC76FB4315}"/>
              </a:ext>
            </a:extLst>
          </p:cNvPr>
          <p:cNvPicPr>
            <a:picLocks noChangeAspect="1"/>
          </p:cNvPicPr>
          <p:nvPr/>
        </p:nvPicPr>
        <p:blipFill>
          <a:blip r:embed="rId3"/>
          <a:stretch>
            <a:fillRect/>
          </a:stretch>
        </p:blipFill>
        <p:spPr>
          <a:xfrm>
            <a:off x="4259332" y="1359403"/>
            <a:ext cx="4367834" cy="4139192"/>
          </a:xfrm>
          <a:prstGeom prst="rect">
            <a:avLst/>
          </a:prstGeom>
        </p:spPr>
      </p:pic>
    </p:spTree>
    <p:extLst>
      <p:ext uri="{BB962C8B-B14F-4D97-AF65-F5344CB8AC3E}">
        <p14:creationId xmlns:p14="http://schemas.microsoft.com/office/powerpoint/2010/main" val="34151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2871299" cy="461665"/>
          </a:xfrm>
          <a:prstGeom prst="rect">
            <a:avLst/>
          </a:prstGeom>
          <a:noFill/>
        </p:spPr>
        <p:txBody>
          <a:bodyPr wrap="none" rtlCol="0">
            <a:spAutoFit/>
          </a:bodyPr>
          <a:lstStyle/>
          <a:p>
            <a:r>
              <a:rPr lang="fr-BE" sz="2400" b="1" dirty="0"/>
              <a:t>1. </a:t>
            </a:r>
            <a:r>
              <a:rPr lang="lb-LU" b="1" dirty="0" err="1"/>
              <a:t>Schopenhauer</a:t>
            </a:r>
            <a:r>
              <a:rPr lang="lb-LU" b="1" dirty="0"/>
              <a:t> </a:t>
            </a:r>
            <a:r>
              <a:rPr lang="lb-LU" b="1" dirty="0" err="1"/>
              <a:t>Einleitung</a:t>
            </a:r>
            <a:endParaRPr lang="lb-LU" b="1"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127331" y="976913"/>
            <a:ext cx="5429995" cy="880369"/>
          </a:xfrm>
          <a:prstGeom prst="rect">
            <a:avLst/>
          </a:prstGeom>
          <a:noFill/>
        </p:spPr>
        <p:txBody>
          <a:bodyPr wrap="square" rtlCol="0">
            <a:spAutoFit/>
          </a:bodyPr>
          <a:lstStyle/>
          <a:p>
            <a:pPr>
              <a:lnSpc>
                <a:spcPct val="150000"/>
              </a:lnSpc>
            </a:pPr>
            <a:r>
              <a:rPr lang="de-LU" dirty="0"/>
              <a:t>Das Fundament der Ethik nur auf empirischem Weg gefunden werden.</a:t>
            </a:r>
          </a:p>
        </p:txBody>
      </p:sp>
      <p:sp>
        <p:nvSpPr>
          <p:cNvPr id="2" name="TextBox 1"/>
          <p:cNvSpPr txBox="1"/>
          <p:nvPr/>
        </p:nvSpPr>
        <p:spPr>
          <a:xfrm>
            <a:off x="3127331" y="2034501"/>
            <a:ext cx="5429995" cy="830997"/>
          </a:xfrm>
          <a:prstGeom prst="rect">
            <a:avLst/>
          </a:prstGeom>
          <a:solidFill>
            <a:schemeClr val="accent1">
              <a:lumMod val="40000"/>
              <a:lumOff val="60000"/>
            </a:schemeClr>
          </a:solidFill>
        </p:spPr>
        <p:txBody>
          <a:bodyPr wrap="square" rtlCol="0">
            <a:spAutoFit/>
          </a:bodyPr>
          <a:lstStyle/>
          <a:p>
            <a:pPr algn="ctr"/>
            <a:r>
              <a:rPr lang="de-LU" sz="2400" dirty="0"/>
              <a:t>Gibt es Handlungen mit „echtem moralischem Wert“?</a:t>
            </a:r>
            <a:endParaRPr lang="lb-LU" sz="2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5708" r="4336"/>
          <a:stretch/>
        </p:blipFill>
        <p:spPr>
          <a:xfrm>
            <a:off x="465514" y="1241938"/>
            <a:ext cx="2427390" cy="341729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p:cNvSpPr txBox="1"/>
          <p:nvPr/>
        </p:nvSpPr>
        <p:spPr>
          <a:xfrm>
            <a:off x="582627" y="4836454"/>
            <a:ext cx="2387150" cy="738664"/>
          </a:xfrm>
          <a:prstGeom prst="rect">
            <a:avLst/>
          </a:prstGeom>
          <a:noFill/>
        </p:spPr>
        <p:txBody>
          <a:bodyPr wrap="square" rtlCol="0">
            <a:spAutoFit/>
          </a:bodyPr>
          <a:lstStyle/>
          <a:p>
            <a:pPr algn="just"/>
            <a:r>
              <a:rPr lang="lb-LU" sz="1400" dirty="0">
                <a:sym typeface="Wingdings 3" panose="05040102010807070707" pitchFamily="18" charset="2"/>
              </a:rPr>
              <a:t></a:t>
            </a:r>
            <a:r>
              <a:rPr lang="lb-LU" sz="1400" dirty="0" err="1">
                <a:sym typeface="Wingdings 3" panose="05040102010807070707" pitchFamily="18" charset="2"/>
              </a:rPr>
              <a:t>Schopenhauer</a:t>
            </a:r>
            <a:r>
              <a:rPr lang="lb-LU" sz="1400" dirty="0">
                <a:sym typeface="Wingdings 3" panose="05040102010807070707" pitchFamily="18" charset="2"/>
              </a:rPr>
              <a:t> </a:t>
            </a:r>
            <a:r>
              <a:rPr lang="lb-LU" sz="1400" dirty="0" err="1">
                <a:sym typeface="Wingdings 3" panose="05040102010807070707" pitchFamily="18" charset="2"/>
              </a:rPr>
              <a:t>mit</a:t>
            </a:r>
            <a:r>
              <a:rPr lang="lb-LU" sz="1400" dirty="0">
                <a:sym typeface="Wingdings 3" panose="05040102010807070707" pitchFamily="18" charset="2"/>
              </a:rPr>
              <a:t> </a:t>
            </a:r>
            <a:r>
              <a:rPr lang="lb-LU" sz="1400" dirty="0" err="1">
                <a:sym typeface="Wingdings 3" panose="05040102010807070707" pitchFamily="18" charset="2"/>
              </a:rPr>
              <a:t>seinem</a:t>
            </a:r>
            <a:r>
              <a:rPr lang="lb-LU" sz="1400" dirty="0">
                <a:sym typeface="Wingdings 3" panose="05040102010807070707" pitchFamily="18" charset="2"/>
              </a:rPr>
              <a:t> </a:t>
            </a:r>
            <a:r>
              <a:rPr lang="lb-LU" sz="1400" dirty="0" err="1">
                <a:sym typeface="Wingdings 3" panose="05040102010807070707" pitchFamily="18" charset="2"/>
              </a:rPr>
              <a:t>Pudel</a:t>
            </a:r>
            <a:r>
              <a:rPr lang="lb-LU" sz="1400" dirty="0">
                <a:sym typeface="Wingdings 3" panose="05040102010807070707" pitchFamily="18" charset="2"/>
              </a:rPr>
              <a:t>, Karikatur </a:t>
            </a:r>
            <a:r>
              <a:rPr lang="lb-LU" sz="1400" dirty="0" err="1">
                <a:sym typeface="Wingdings 3" panose="05040102010807070707" pitchFamily="18" charset="2"/>
              </a:rPr>
              <a:t>von</a:t>
            </a:r>
            <a:r>
              <a:rPr lang="lb-LU" sz="1400" dirty="0">
                <a:sym typeface="Wingdings 3" panose="05040102010807070707" pitchFamily="18" charset="2"/>
              </a:rPr>
              <a:t> Wilhelm Busch</a:t>
            </a:r>
            <a:endParaRPr lang="lb-LU" sz="1400" dirty="0"/>
          </a:p>
        </p:txBody>
      </p:sp>
      <p:sp>
        <p:nvSpPr>
          <p:cNvPr id="8" name="TextBox 7"/>
          <p:cNvSpPr txBox="1"/>
          <p:nvPr/>
        </p:nvSpPr>
        <p:spPr>
          <a:xfrm>
            <a:off x="3840966" y="3159713"/>
            <a:ext cx="4002724" cy="1754326"/>
          </a:xfrm>
          <a:prstGeom prst="rect">
            <a:avLst/>
          </a:prstGeom>
          <a:noFill/>
        </p:spPr>
        <p:txBody>
          <a:bodyPr wrap="square" rtlCol="0">
            <a:spAutoFit/>
          </a:bodyPr>
          <a:lstStyle/>
          <a:p>
            <a:pPr algn="ctr">
              <a:lnSpc>
                <a:spcPct val="200000"/>
              </a:lnSpc>
            </a:pPr>
            <a:r>
              <a:rPr lang="de-LU" dirty="0"/>
              <a:t>Freiwillige Gerechtigkeit </a:t>
            </a:r>
          </a:p>
          <a:p>
            <a:pPr algn="ctr">
              <a:lnSpc>
                <a:spcPct val="200000"/>
              </a:lnSpc>
            </a:pPr>
            <a:r>
              <a:rPr lang="de-LU" dirty="0"/>
              <a:t>Reine Menschenliebe</a:t>
            </a:r>
          </a:p>
          <a:p>
            <a:pPr algn="ctr">
              <a:lnSpc>
                <a:spcPct val="200000"/>
              </a:lnSpc>
            </a:pPr>
            <a:r>
              <a:rPr lang="de-LU" dirty="0"/>
              <a:t>Wirklicher Edelmut</a:t>
            </a:r>
            <a:endParaRPr lang="lb-LU" dirty="0"/>
          </a:p>
        </p:txBody>
      </p:sp>
    </p:spTree>
    <p:extLst>
      <p:ext uri="{BB962C8B-B14F-4D97-AF65-F5344CB8AC3E}">
        <p14:creationId xmlns:p14="http://schemas.microsoft.com/office/powerpoint/2010/main" val="116725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5FC9B-CC83-2070-3BAE-294A6C7C35B8}"/>
              </a:ext>
            </a:extLst>
          </p:cNvPr>
          <p:cNvSpPr>
            <a:spLocks noGrp="1"/>
          </p:cNvSpPr>
          <p:nvPr>
            <p:ph type="ctrTitle"/>
          </p:nvPr>
        </p:nvSpPr>
        <p:spPr>
          <a:xfrm>
            <a:off x="1143000" y="1469809"/>
            <a:ext cx="6858000" cy="610991"/>
          </a:xfrm>
          <a:prstGeom prst="roundRect">
            <a:avLst/>
          </a:prstGeom>
          <a:solidFill>
            <a:srgbClr val="E8A884"/>
          </a:solidFill>
          <a:ln>
            <a:solidFill>
              <a:srgbClr val="E8A884"/>
            </a:solidFill>
          </a:ln>
        </p:spPr>
        <p:txBody>
          <a:bodyPr>
            <a:normAutofit/>
          </a:bodyPr>
          <a:lstStyle/>
          <a:p>
            <a:r>
              <a:rPr lang="de-AT" sz="2850" b="1" dirty="0" err="1"/>
              <a:t>Chapitre</a:t>
            </a:r>
            <a:r>
              <a:rPr lang="de-AT" sz="2850" b="1" dirty="0"/>
              <a:t> II: Sénèque - La </a:t>
            </a:r>
            <a:r>
              <a:rPr lang="de-AT" sz="2850" b="1" dirty="0" err="1"/>
              <a:t>vie</a:t>
            </a:r>
            <a:r>
              <a:rPr lang="de-AT" sz="2850" b="1" dirty="0"/>
              <a:t> </a:t>
            </a:r>
            <a:r>
              <a:rPr lang="de-AT" sz="2850" b="1" dirty="0" err="1"/>
              <a:t>modérée</a:t>
            </a:r>
            <a:endParaRPr lang="en-AT" sz="2850" b="1" dirty="0"/>
          </a:p>
        </p:txBody>
      </p:sp>
      <p:sp>
        <p:nvSpPr>
          <p:cNvPr id="3" name="Sous-titre 2">
            <a:extLst>
              <a:ext uri="{FF2B5EF4-FFF2-40B4-BE49-F238E27FC236}">
                <a16:creationId xmlns:a16="http://schemas.microsoft.com/office/drawing/2014/main" id="{7209EF35-3E76-0A5C-01CF-6F552D8DE883}"/>
              </a:ext>
            </a:extLst>
          </p:cNvPr>
          <p:cNvSpPr>
            <a:spLocks noGrp="1"/>
          </p:cNvSpPr>
          <p:nvPr>
            <p:ph type="subTitle" idx="1"/>
          </p:nvPr>
        </p:nvSpPr>
        <p:spPr>
          <a:xfrm>
            <a:off x="1143000" y="2386926"/>
            <a:ext cx="6858000" cy="1241822"/>
          </a:xfrm>
        </p:spPr>
        <p:txBody>
          <a:bodyPr/>
          <a:lstStyle/>
          <a:p>
            <a:r>
              <a:rPr lang="de-AT" sz="1800" b="1" dirty="0"/>
              <a:t>- </a:t>
            </a:r>
            <a:r>
              <a:rPr lang="de-DE" b="1" i="1" dirty="0"/>
              <a:t>La </a:t>
            </a:r>
            <a:r>
              <a:rPr lang="de-DE" b="1" i="1" dirty="0" err="1"/>
              <a:t>raison</a:t>
            </a:r>
            <a:r>
              <a:rPr lang="de-DE" b="1" i="1" dirty="0"/>
              <a:t> fait-elle de </a:t>
            </a:r>
            <a:r>
              <a:rPr lang="de-DE" b="1" i="1" dirty="0" err="1"/>
              <a:t>moi</a:t>
            </a:r>
            <a:r>
              <a:rPr lang="de-DE" b="1" i="1" dirty="0"/>
              <a:t> </a:t>
            </a:r>
            <a:r>
              <a:rPr lang="de-DE" b="1" i="1" dirty="0" err="1"/>
              <a:t>une</a:t>
            </a:r>
            <a:r>
              <a:rPr lang="de-DE" b="1" i="1" dirty="0"/>
              <a:t> </a:t>
            </a:r>
            <a:r>
              <a:rPr lang="de-DE" b="1" i="1" dirty="0" err="1"/>
              <a:t>personne</a:t>
            </a:r>
            <a:r>
              <a:rPr lang="de-DE" b="1" i="1" dirty="0"/>
              <a:t> plus </a:t>
            </a:r>
            <a:r>
              <a:rPr lang="de-DE" b="1" i="1" dirty="0" err="1"/>
              <a:t>vertueuse</a:t>
            </a:r>
            <a:r>
              <a:rPr lang="de-DE" b="1" i="1" dirty="0"/>
              <a:t>? -</a:t>
            </a:r>
            <a:endParaRPr lang="en-AT" b="1" i="1" dirty="0"/>
          </a:p>
        </p:txBody>
      </p:sp>
      <p:sp>
        <p:nvSpPr>
          <p:cNvPr id="5" name="Zone de texte 91">
            <a:extLst>
              <a:ext uri="{FF2B5EF4-FFF2-40B4-BE49-F238E27FC236}">
                <a16:creationId xmlns:a16="http://schemas.microsoft.com/office/drawing/2014/main" id="{C13DD50C-443B-8F52-46A8-1B4989B3D24E}"/>
              </a:ext>
            </a:extLst>
          </p:cNvPr>
          <p:cNvSpPr txBox="1"/>
          <p:nvPr/>
        </p:nvSpPr>
        <p:spPr>
          <a:xfrm>
            <a:off x="4475663" y="3709348"/>
            <a:ext cx="3211498" cy="851261"/>
          </a:xfrm>
          <a:prstGeom prst="rect">
            <a:avLst/>
          </a:prstGeom>
          <a:solidFill>
            <a:schemeClr val="accent2">
              <a:lumMod val="20000"/>
              <a:lumOff val="80000"/>
            </a:schemeClr>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ctr">
              <a:lnSpc>
                <a:spcPct val="150000"/>
              </a:lnSpc>
              <a:spcAft>
                <a:spcPts val="150"/>
              </a:spcAft>
            </a:pPr>
            <a:r>
              <a:rPr lang="fr-CH" sz="1350" b="1" dirty="0">
                <a:latin typeface="Calibri" panose="020F0502020204030204" pitchFamily="34" charset="0"/>
                <a:ea typeface="Yu Mincho" panose="02020400000000000000" pitchFamily="18" charset="-128"/>
                <a:cs typeface="Times New Roman" panose="02020603050405020304" pitchFamily="18" charset="0"/>
              </a:rPr>
              <a:t>Notions :</a:t>
            </a:r>
            <a:r>
              <a:rPr lang="fr-CH" sz="1350" dirty="0">
                <a:latin typeface="Calibri" panose="020F0502020204030204" pitchFamily="34" charset="0"/>
                <a:ea typeface="Yu Mincho" panose="02020400000000000000" pitchFamily="18" charset="-128"/>
                <a:cs typeface="Times New Roman" panose="02020603050405020304" pitchFamily="18" charset="0"/>
              </a:rPr>
              <a:t> </a:t>
            </a:r>
            <a:r>
              <a:rPr lang="fr-FR" sz="1350" dirty="0"/>
              <a:t>La tranquillité, la vertu, la vie heureuse en accord avec sa vertu</a:t>
            </a:r>
            <a:endParaRPr lang="en-AT" sz="1350" dirty="0">
              <a:latin typeface="Calibri" panose="020F0502020204030204" pitchFamily="34" charset="0"/>
              <a:ea typeface="Yu Mincho" panose="02020400000000000000" pitchFamily="18" charset="-128"/>
              <a:cs typeface="Times New Roman" panose="02020603050405020304" pitchFamily="18" charset="0"/>
            </a:endParaRPr>
          </a:p>
        </p:txBody>
      </p:sp>
      <p:pic>
        <p:nvPicPr>
          <p:cNvPr id="9" name="Image 8">
            <a:extLst>
              <a:ext uri="{FF2B5EF4-FFF2-40B4-BE49-F238E27FC236}">
                <a16:creationId xmlns:a16="http://schemas.microsoft.com/office/drawing/2014/main" id="{044AB554-AAD6-676A-C407-AC29248E349C}"/>
              </a:ext>
            </a:extLst>
          </p:cNvPr>
          <p:cNvPicPr>
            <a:picLocks noChangeAspect="1"/>
          </p:cNvPicPr>
          <p:nvPr/>
        </p:nvPicPr>
        <p:blipFill>
          <a:blip r:embed="rId2"/>
          <a:stretch>
            <a:fillRect/>
          </a:stretch>
        </p:blipFill>
        <p:spPr>
          <a:xfrm>
            <a:off x="1835459" y="2759808"/>
            <a:ext cx="2507456" cy="2750344"/>
          </a:xfrm>
          <a:prstGeom prst="rect">
            <a:avLst/>
          </a:prstGeom>
        </p:spPr>
      </p:pic>
    </p:spTree>
    <p:extLst>
      <p:ext uri="{BB962C8B-B14F-4D97-AF65-F5344CB8AC3E}">
        <p14:creationId xmlns:p14="http://schemas.microsoft.com/office/powerpoint/2010/main" val="1558256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F902858-4594-EB89-E198-85557B7BE1CB}"/>
              </a:ext>
            </a:extLst>
          </p:cNvPr>
          <p:cNvPicPr>
            <a:picLocks noChangeAspect="1"/>
          </p:cNvPicPr>
          <p:nvPr/>
        </p:nvPicPr>
        <p:blipFill>
          <a:blip r:embed="rId2"/>
          <a:stretch>
            <a:fillRect/>
          </a:stretch>
        </p:blipFill>
        <p:spPr>
          <a:xfrm>
            <a:off x="139303" y="1244061"/>
            <a:ext cx="4254104" cy="3691822"/>
          </a:xfrm>
          <a:prstGeom prst="rect">
            <a:avLst/>
          </a:prstGeom>
        </p:spPr>
      </p:pic>
      <p:sp>
        <p:nvSpPr>
          <p:cNvPr id="7" name="ZoneTexte 6">
            <a:extLst>
              <a:ext uri="{FF2B5EF4-FFF2-40B4-BE49-F238E27FC236}">
                <a16:creationId xmlns:a16="http://schemas.microsoft.com/office/drawing/2014/main" id="{1D17E2F7-77C8-04E2-E06C-FF84D9DDF548}"/>
              </a:ext>
            </a:extLst>
          </p:cNvPr>
          <p:cNvSpPr txBox="1"/>
          <p:nvPr/>
        </p:nvSpPr>
        <p:spPr>
          <a:xfrm>
            <a:off x="4432697" y="1244062"/>
            <a:ext cx="4572000" cy="507831"/>
          </a:xfrm>
          <a:prstGeom prst="rect">
            <a:avLst/>
          </a:prstGeom>
          <a:noFill/>
        </p:spPr>
        <p:txBody>
          <a:bodyPr wrap="square">
            <a:spAutoFit/>
          </a:bodyPr>
          <a:lstStyle/>
          <a:p>
            <a:r>
              <a:rPr lang="fr-FR" sz="1350" dirty="0"/>
              <a:t>En quoi l’image suivante présente-t-elle un individu qui ne vit pas en accord avec la nature?</a:t>
            </a:r>
            <a:endParaRPr lang="en-AT" sz="1350" dirty="0"/>
          </a:p>
        </p:txBody>
      </p:sp>
      <p:sp>
        <p:nvSpPr>
          <p:cNvPr id="9" name="ZoneTexte 8">
            <a:extLst>
              <a:ext uri="{FF2B5EF4-FFF2-40B4-BE49-F238E27FC236}">
                <a16:creationId xmlns:a16="http://schemas.microsoft.com/office/drawing/2014/main" id="{B6B954DE-46B7-F34C-4C37-F789D6365BD0}"/>
              </a:ext>
            </a:extLst>
          </p:cNvPr>
          <p:cNvSpPr txBox="1"/>
          <p:nvPr/>
        </p:nvSpPr>
        <p:spPr>
          <a:xfrm>
            <a:off x="453628" y="5261919"/>
            <a:ext cx="3979069" cy="253916"/>
          </a:xfrm>
          <a:prstGeom prst="rect">
            <a:avLst/>
          </a:prstGeom>
          <a:noFill/>
        </p:spPr>
        <p:txBody>
          <a:bodyPr wrap="square">
            <a:spAutoFit/>
          </a:bodyPr>
          <a:lstStyle/>
          <a:p>
            <a:r>
              <a:rPr lang="fr-FR" sz="1050" dirty="0">
                <a:solidFill>
                  <a:schemeClr val="bg1">
                    <a:lumMod val="65000"/>
                  </a:schemeClr>
                </a:solidFill>
              </a:rPr>
              <a:t>Philippe </a:t>
            </a:r>
            <a:r>
              <a:rPr lang="fr-FR" sz="1050" dirty="0" err="1">
                <a:solidFill>
                  <a:schemeClr val="bg1">
                    <a:lumMod val="65000"/>
                  </a:schemeClr>
                </a:solidFill>
              </a:rPr>
              <a:t>Decressac</a:t>
            </a:r>
            <a:r>
              <a:rPr lang="fr-FR" sz="1050" dirty="0">
                <a:solidFill>
                  <a:schemeClr val="bg1">
                    <a:lumMod val="65000"/>
                  </a:schemeClr>
                </a:solidFill>
              </a:rPr>
              <a:t> : Les assuétudes, la cyber dépendance, 2011</a:t>
            </a:r>
            <a:endParaRPr lang="en-AT" sz="1050" dirty="0">
              <a:solidFill>
                <a:schemeClr val="bg1">
                  <a:lumMod val="65000"/>
                </a:schemeClr>
              </a:solidFill>
            </a:endParaRPr>
          </a:p>
        </p:txBody>
      </p:sp>
      <p:sp>
        <p:nvSpPr>
          <p:cNvPr id="2" name="ZoneTexte 1">
            <a:extLst>
              <a:ext uri="{FF2B5EF4-FFF2-40B4-BE49-F238E27FC236}">
                <a16:creationId xmlns:a16="http://schemas.microsoft.com/office/drawing/2014/main" id="{EEA4F2E0-E734-961A-1934-662CA41EDA25}"/>
              </a:ext>
            </a:extLst>
          </p:cNvPr>
          <p:cNvSpPr txBox="1"/>
          <p:nvPr/>
        </p:nvSpPr>
        <p:spPr>
          <a:xfrm>
            <a:off x="5461234" y="5152273"/>
            <a:ext cx="3366083" cy="507831"/>
          </a:xfrm>
          <a:prstGeom prst="rect">
            <a:avLst/>
          </a:prstGeom>
          <a:noFill/>
          <a:ln w="28575">
            <a:solidFill>
              <a:schemeClr val="tx1"/>
            </a:solidFill>
          </a:ln>
        </p:spPr>
        <p:txBody>
          <a:bodyPr wrap="square" rtlCol="0">
            <a:spAutoFit/>
          </a:bodyPr>
          <a:lstStyle/>
          <a:p>
            <a:pPr algn="just"/>
            <a:r>
              <a:rPr lang="de-AT" sz="1350" dirty="0"/>
              <a:t>Pour Sénèque et </a:t>
            </a:r>
            <a:r>
              <a:rPr lang="de-AT" sz="1350" dirty="0" err="1"/>
              <a:t>les</a:t>
            </a:r>
            <a:r>
              <a:rPr lang="de-AT" sz="1350" dirty="0"/>
              <a:t> </a:t>
            </a:r>
            <a:r>
              <a:rPr lang="de-AT" sz="1350" dirty="0" err="1"/>
              <a:t>sto</a:t>
            </a:r>
            <a:r>
              <a:rPr lang="de-DE" sz="1350" dirty="0"/>
              <a:t>ï</a:t>
            </a:r>
            <a:r>
              <a:rPr lang="de-AT" sz="1350" dirty="0" err="1"/>
              <a:t>ciens</a:t>
            </a:r>
            <a:r>
              <a:rPr lang="de-AT" sz="1350" dirty="0"/>
              <a:t>, </a:t>
            </a:r>
            <a:r>
              <a:rPr lang="de-AT" sz="1350" dirty="0" err="1"/>
              <a:t>il</a:t>
            </a:r>
            <a:r>
              <a:rPr lang="de-AT" sz="1350" dirty="0"/>
              <a:t> </a:t>
            </a:r>
            <a:r>
              <a:rPr lang="de-AT" sz="1350" dirty="0" err="1"/>
              <a:t>est</a:t>
            </a:r>
            <a:r>
              <a:rPr lang="de-AT" sz="1350" dirty="0"/>
              <a:t> </a:t>
            </a:r>
            <a:r>
              <a:rPr lang="de-AT" sz="1350" dirty="0" err="1"/>
              <a:t>impératif</a:t>
            </a:r>
            <a:r>
              <a:rPr lang="de-AT" sz="1350" dirty="0"/>
              <a:t> de </a:t>
            </a:r>
            <a:r>
              <a:rPr lang="de-AT" sz="1350" dirty="0" err="1"/>
              <a:t>suivre</a:t>
            </a:r>
            <a:r>
              <a:rPr lang="de-AT" sz="1350" dirty="0"/>
              <a:t> </a:t>
            </a:r>
            <a:r>
              <a:rPr lang="de-AT" sz="1350" dirty="0" err="1"/>
              <a:t>l´ordre</a:t>
            </a:r>
            <a:r>
              <a:rPr lang="de-AT" sz="1350" dirty="0"/>
              <a:t> </a:t>
            </a:r>
            <a:r>
              <a:rPr lang="de-AT" sz="1350" dirty="0" err="1"/>
              <a:t>naturel</a:t>
            </a:r>
            <a:r>
              <a:rPr lang="de-AT" sz="1350" dirty="0"/>
              <a:t> des </a:t>
            </a:r>
            <a:r>
              <a:rPr lang="de-AT" sz="1350" dirty="0" err="1"/>
              <a:t>choses</a:t>
            </a:r>
            <a:endParaRPr lang="en-AT" sz="1350" dirty="0"/>
          </a:p>
        </p:txBody>
      </p:sp>
      <p:sp>
        <p:nvSpPr>
          <p:cNvPr id="3" name="Flèche : droite 2">
            <a:extLst>
              <a:ext uri="{FF2B5EF4-FFF2-40B4-BE49-F238E27FC236}">
                <a16:creationId xmlns:a16="http://schemas.microsoft.com/office/drawing/2014/main" id="{8999D297-C772-6446-3BB5-720D2D6CD25E}"/>
              </a:ext>
            </a:extLst>
          </p:cNvPr>
          <p:cNvSpPr/>
          <p:nvPr/>
        </p:nvSpPr>
        <p:spPr>
          <a:xfrm>
            <a:off x="4572000" y="5261919"/>
            <a:ext cx="505437" cy="24237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T" sz="1350"/>
          </a:p>
        </p:txBody>
      </p:sp>
    </p:spTree>
    <p:extLst>
      <p:ext uri="{BB962C8B-B14F-4D97-AF65-F5344CB8AC3E}">
        <p14:creationId xmlns:p14="http://schemas.microsoft.com/office/powerpoint/2010/main" val="236660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5FC9B-CC83-2070-3BAE-294A6C7C35B8}"/>
              </a:ext>
            </a:extLst>
          </p:cNvPr>
          <p:cNvSpPr>
            <a:spLocks noGrp="1"/>
          </p:cNvSpPr>
          <p:nvPr>
            <p:ph type="ctrTitle"/>
          </p:nvPr>
        </p:nvSpPr>
        <p:spPr>
          <a:xfrm>
            <a:off x="100539" y="1020869"/>
            <a:ext cx="4312657" cy="300884"/>
          </a:xfrm>
          <a:prstGeom prst="roundRect">
            <a:avLst/>
          </a:prstGeom>
          <a:solidFill>
            <a:srgbClr val="E8A884"/>
          </a:solidFill>
          <a:ln>
            <a:solidFill>
              <a:srgbClr val="E8A884"/>
            </a:solidFill>
          </a:ln>
        </p:spPr>
        <p:txBody>
          <a:bodyPr>
            <a:normAutofit fontScale="90000"/>
          </a:bodyPr>
          <a:lstStyle/>
          <a:p>
            <a:r>
              <a:rPr lang="fr-FR" sz="1650" b="1" dirty="0"/>
              <a:t>1. 1. Introduction: Le système de pensée des Stoïcien</a:t>
            </a:r>
            <a:r>
              <a:rPr lang="de-DE" sz="1650" b="1" dirty="0"/>
              <a:t>s</a:t>
            </a:r>
            <a:endParaRPr lang="en-AT" sz="1650" b="1" dirty="0"/>
          </a:p>
        </p:txBody>
      </p:sp>
      <p:sp>
        <p:nvSpPr>
          <p:cNvPr id="9" name="ZoneTexte 8">
            <a:extLst>
              <a:ext uri="{FF2B5EF4-FFF2-40B4-BE49-F238E27FC236}">
                <a16:creationId xmlns:a16="http://schemas.microsoft.com/office/drawing/2014/main" id="{4566E193-4F7A-19A9-053C-10957879C8FC}"/>
              </a:ext>
            </a:extLst>
          </p:cNvPr>
          <p:cNvSpPr txBox="1"/>
          <p:nvPr/>
        </p:nvSpPr>
        <p:spPr>
          <a:xfrm>
            <a:off x="274290" y="2017607"/>
            <a:ext cx="4570630" cy="995016"/>
          </a:xfrm>
          <a:prstGeom prst="rect">
            <a:avLst/>
          </a:prstGeom>
          <a:noFill/>
        </p:spPr>
        <p:txBody>
          <a:bodyPr wrap="square" rtlCol="0">
            <a:spAutoFit/>
          </a:bodyPr>
          <a:lstStyle/>
          <a:p>
            <a:pPr marL="214313" indent="-214313" algn="just">
              <a:lnSpc>
                <a:spcPct val="150000"/>
              </a:lnSpc>
              <a:buFont typeface="Symbol" panose="05050102010706020507" pitchFamily="18" charset="2"/>
              <a:buChar char="·"/>
            </a:pPr>
            <a:r>
              <a:rPr lang="fr-FR" sz="1350" dirty="0">
                <a:sym typeface="Symbol" panose="05050102010706020507" pitchFamily="18" charset="2"/>
              </a:rPr>
              <a:t>Fondé par Zénon de </a:t>
            </a:r>
            <a:r>
              <a:rPr lang="fr-FR" sz="1350" dirty="0" err="1">
                <a:sym typeface="Symbol" panose="05050102010706020507" pitchFamily="18" charset="2"/>
              </a:rPr>
              <a:t>Kition</a:t>
            </a:r>
            <a:r>
              <a:rPr lang="fr-FR" sz="1350" dirty="0">
                <a:sym typeface="Symbol" panose="05050102010706020507" pitchFamily="18" charset="2"/>
              </a:rPr>
              <a:t> </a:t>
            </a:r>
            <a:r>
              <a:rPr lang="nb-NO" sz="1350" dirty="0"/>
              <a:t>vers l’an 300 Av. en Athènes, puis élaboré par Chrysippe =&gt; système de pensée </a:t>
            </a:r>
            <a:r>
              <a:rPr lang="de-DE" sz="1350" dirty="0"/>
              <a:t>« </a:t>
            </a:r>
            <a:r>
              <a:rPr lang="de-DE" sz="1350" dirty="0" err="1"/>
              <a:t>stoïcien</a:t>
            </a:r>
            <a:r>
              <a:rPr lang="de-DE" sz="1350" dirty="0"/>
              <a:t> »:</a:t>
            </a:r>
            <a:r>
              <a:rPr lang="nb-NO" sz="1350" dirty="0"/>
              <a:t> </a:t>
            </a:r>
          </a:p>
        </p:txBody>
      </p:sp>
      <p:sp>
        <p:nvSpPr>
          <p:cNvPr id="3" name="ZoneTexte 2">
            <a:extLst>
              <a:ext uri="{FF2B5EF4-FFF2-40B4-BE49-F238E27FC236}">
                <a16:creationId xmlns:a16="http://schemas.microsoft.com/office/drawing/2014/main" id="{F1907A33-0FC5-35A6-7537-3D10E201AFC1}"/>
              </a:ext>
            </a:extLst>
          </p:cNvPr>
          <p:cNvSpPr txBox="1"/>
          <p:nvPr/>
        </p:nvSpPr>
        <p:spPr>
          <a:xfrm>
            <a:off x="209997" y="3031123"/>
            <a:ext cx="4203199" cy="1546577"/>
          </a:xfrm>
          <a:prstGeom prst="rect">
            <a:avLst/>
          </a:prstGeom>
          <a:noFill/>
        </p:spPr>
        <p:txBody>
          <a:bodyPr wrap="square" rtlCol="0">
            <a:spAutoFit/>
          </a:bodyPr>
          <a:lstStyle/>
          <a:p>
            <a:r>
              <a:rPr lang="fr-FR" sz="1350" b="1" dirty="0">
                <a:solidFill>
                  <a:srgbClr val="FFC000"/>
                </a:solidFill>
              </a:rPr>
              <a:t>Matérialisme</a:t>
            </a:r>
            <a:r>
              <a:rPr lang="fr-FR" sz="1350" b="1" dirty="0"/>
              <a:t> :</a:t>
            </a:r>
            <a:r>
              <a:rPr lang="fr-FR" sz="1350" dirty="0"/>
              <a:t> Pour les stoïciens, le monde se compose seulement d’êtres particuliers, faits d’éléments matériels. La matière est un principe passif, sans qualité. </a:t>
            </a:r>
          </a:p>
          <a:p>
            <a:endParaRPr lang="fr-FR" sz="1350" dirty="0"/>
          </a:p>
          <a:p>
            <a:r>
              <a:rPr lang="fr-FR" sz="1350" b="1" dirty="0">
                <a:solidFill>
                  <a:srgbClr val="FFC000"/>
                </a:solidFill>
              </a:rPr>
              <a:t>Rationalisme</a:t>
            </a:r>
            <a:r>
              <a:rPr lang="fr-FR" sz="1350" b="1" dirty="0"/>
              <a:t> :</a:t>
            </a:r>
            <a:r>
              <a:rPr lang="fr-FR" sz="1350" dirty="0"/>
              <a:t> La raison (logos) est le principe qui agit en cette matière. Elle est responsable pour la structure harmonieuse de notre univers.</a:t>
            </a:r>
            <a:r>
              <a:rPr lang="de-AT" sz="1350" dirty="0"/>
              <a:t>…</a:t>
            </a:r>
            <a:endParaRPr lang="en-AT" sz="1350" dirty="0"/>
          </a:p>
        </p:txBody>
      </p:sp>
      <p:sp>
        <p:nvSpPr>
          <p:cNvPr id="5" name="ZoneTexte 4">
            <a:extLst>
              <a:ext uri="{FF2B5EF4-FFF2-40B4-BE49-F238E27FC236}">
                <a16:creationId xmlns:a16="http://schemas.microsoft.com/office/drawing/2014/main" id="{EB181451-E399-124E-76FD-F96C7C6C0297}"/>
              </a:ext>
            </a:extLst>
          </p:cNvPr>
          <p:cNvSpPr txBox="1"/>
          <p:nvPr/>
        </p:nvSpPr>
        <p:spPr>
          <a:xfrm>
            <a:off x="5092309" y="4012950"/>
            <a:ext cx="3841694" cy="1552822"/>
          </a:xfrm>
          <a:prstGeom prst="ellipse">
            <a:avLst/>
          </a:prstGeom>
          <a:solidFill>
            <a:schemeClr val="accent6">
              <a:lumMod val="60000"/>
              <a:lumOff val="40000"/>
            </a:schemeClr>
          </a:solidFill>
        </p:spPr>
        <p:txBody>
          <a:bodyPr wrap="square" rtlCol="0">
            <a:spAutoFit/>
          </a:bodyPr>
          <a:lstStyle/>
          <a:p>
            <a:pPr algn="ctr">
              <a:lnSpc>
                <a:spcPct val="150000"/>
              </a:lnSpc>
            </a:pPr>
            <a:r>
              <a:rPr lang="de-AT" sz="1125" b="1" dirty="0">
                <a:sym typeface="Symbol" panose="05050102010706020507" pitchFamily="18" charset="2"/>
              </a:rPr>
              <a:t>La </a:t>
            </a:r>
            <a:r>
              <a:rPr lang="de-AT" sz="1125" b="1" dirty="0" err="1">
                <a:sym typeface="Symbol" panose="05050102010706020507" pitchFamily="18" charset="2"/>
              </a:rPr>
              <a:t>raison</a:t>
            </a:r>
            <a:r>
              <a:rPr lang="de-AT" sz="1125" b="1" dirty="0">
                <a:sym typeface="Symbol" panose="05050102010706020507" pitchFamily="18" charset="2"/>
              </a:rPr>
              <a:t> </a:t>
            </a:r>
            <a:r>
              <a:rPr lang="de-AT" sz="1125" dirty="0">
                <a:sym typeface="Symbol" panose="05050102010706020507" pitchFamily="18" charset="2"/>
              </a:rPr>
              <a:t>(allem. Vernunft) traverse le </a:t>
            </a:r>
            <a:r>
              <a:rPr lang="de-AT" sz="1125" dirty="0" err="1">
                <a:sym typeface="Symbol" panose="05050102010706020507" pitchFamily="18" charset="2"/>
              </a:rPr>
              <a:t>monde</a:t>
            </a:r>
            <a:r>
              <a:rPr lang="de-AT" sz="1125" dirty="0">
                <a:sym typeface="Symbol" panose="05050102010706020507" pitchFamily="18" charset="2"/>
              </a:rPr>
              <a:t> et </a:t>
            </a:r>
            <a:r>
              <a:rPr lang="de-AT" sz="1125" dirty="0" err="1">
                <a:sym typeface="Symbol" panose="05050102010706020507" pitchFamily="18" charset="2"/>
              </a:rPr>
              <a:t>est</a:t>
            </a:r>
            <a:r>
              <a:rPr lang="de-AT" sz="1125" dirty="0">
                <a:sym typeface="Symbol" panose="05050102010706020507" pitchFamily="18" charset="2"/>
              </a:rPr>
              <a:t> </a:t>
            </a:r>
            <a:r>
              <a:rPr lang="fr-FR" sz="1125" dirty="0"/>
              <a:t>directement responsable pour l’ordre naturel , la « </a:t>
            </a:r>
            <a:r>
              <a:rPr lang="fr-FR" sz="1125" b="1" dirty="0"/>
              <a:t>nature</a:t>
            </a:r>
            <a:r>
              <a:rPr lang="fr-FR" sz="1125" dirty="0"/>
              <a:t> » des choses</a:t>
            </a:r>
          </a:p>
        </p:txBody>
      </p:sp>
      <p:sp>
        <p:nvSpPr>
          <p:cNvPr id="6" name="Flèche : courbe vers le haut 5">
            <a:extLst>
              <a:ext uri="{FF2B5EF4-FFF2-40B4-BE49-F238E27FC236}">
                <a16:creationId xmlns:a16="http://schemas.microsoft.com/office/drawing/2014/main" id="{EBDDF5E3-14BC-0DF4-9821-CC07EB04446F}"/>
              </a:ext>
            </a:extLst>
          </p:cNvPr>
          <p:cNvSpPr/>
          <p:nvPr/>
        </p:nvSpPr>
        <p:spPr>
          <a:xfrm>
            <a:off x="1263259" y="4694290"/>
            <a:ext cx="3950495" cy="792956"/>
          </a:xfrm>
          <a:prstGeom prst="curvedUpArrow">
            <a:avLst>
              <a:gd name="adj1" fmla="val 25000"/>
              <a:gd name="adj2" fmla="val 68247"/>
              <a:gd name="adj3" fmla="val 3130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T" sz="1350">
              <a:solidFill>
                <a:schemeClr val="tx1"/>
              </a:solidFill>
            </a:endParaRPr>
          </a:p>
        </p:txBody>
      </p:sp>
      <p:sp>
        <p:nvSpPr>
          <p:cNvPr id="8" name="ZoneTexte 7">
            <a:extLst>
              <a:ext uri="{FF2B5EF4-FFF2-40B4-BE49-F238E27FC236}">
                <a16:creationId xmlns:a16="http://schemas.microsoft.com/office/drawing/2014/main" id="{660D6239-8DA6-DA0E-68F5-27734800D973}"/>
              </a:ext>
            </a:extLst>
          </p:cNvPr>
          <p:cNvSpPr txBox="1"/>
          <p:nvPr/>
        </p:nvSpPr>
        <p:spPr>
          <a:xfrm>
            <a:off x="5028016" y="2515633"/>
            <a:ext cx="3841694" cy="1187654"/>
          </a:xfrm>
          <a:prstGeom prst="ellipse">
            <a:avLst/>
          </a:prstGeom>
          <a:solidFill>
            <a:schemeClr val="accent6">
              <a:lumMod val="60000"/>
              <a:lumOff val="40000"/>
            </a:schemeClr>
          </a:solidFill>
        </p:spPr>
        <p:txBody>
          <a:bodyPr wrap="square" rtlCol="0">
            <a:spAutoFit/>
          </a:bodyPr>
          <a:lstStyle/>
          <a:p>
            <a:pPr algn="ctr">
              <a:lnSpc>
                <a:spcPct val="150000"/>
              </a:lnSpc>
            </a:pPr>
            <a:r>
              <a:rPr lang="de-AT" sz="1125" b="1" dirty="0">
                <a:sym typeface="Symbol" panose="05050102010706020507" pitchFamily="18" charset="2"/>
              </a:rPr>
              <a:t>L‘homme </a:t>
            </a:r>
            <a:r>
              <a:rPr lang="fr-FR" sz="1125" dirty="0"/>
              <a:t>déduit les manières d’agir justes en vivant en harmonie avec la nature/la raison</a:t>
            </a:r>
          </a:p>
        </p:txBody>
      </p:sp>
      <p:sp>
        <p:nvSpPr>
          <p:cNvPr id="11" name="Flèche : bas 10">
            <a:extLst>
              <a:ext uri="{FF2B5EF4-FFF2-40B4-BE49-F238E27FC236}">
                <a16:creationId xmlns:a16="http://schemas.microsoft.com/office/drawing/2014/main" id="{FDC85779-A381-6D50-46FE-85038DDC6518}"/>
              </a:ext>
            </a:extLst>
          </p:cNvPr>
          <p:cNvSpPr/>
          <p:nvPr/>
        </p:nvSpPr>
        <p:spPr>
          <a:xfrm rot="10800000">
            <a:off x="6834563" y="3655778"/>
            <a:ext cx="357188" cy="60782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T" sz="1350"/>
          </a:p>
        </p:txBody>
      </p:sp>
      <p:sp>
        <p:nvSpPr>
          <p:cNvPr id="15" name="ZoneTexte 14">
            <a:extLst>
              <a:ext uri="{FF2B5EF4-FFF2-40B4-BE49-F238E27FC236}">
                <a16:creationId xmlns:a16="http://schemas.microsoft.com/office/drawing/2014/main" id="{EE6FF36D-8FD6-A9D4-3F9E-A5C42C985939}"/>
              </a:ext>
            </a:extLst>
          </p:cNvPr>
          <p:cNvSpPr txBox="1"/>
          <p:nvPr/>
        </p:nvSpPr>
        <p:spPr>
          <a:xfrm>
            <a:off x="6027024" y="928526"/>
            <a:ext cx="1972267" cy="1187654"/>
          </a:xfrm>
          <a:prstGeom prst="ellipse">
            <a:avLst/>
          </a:prstGeom>
          <a:solidFill>
            <a:schemeClr val="accent6">
              <a:lumMod val="60000"/>
              <a:lumOff val="40000"/>
            </a:schemeClr>
          </a:solidFill>
        </p:spPr>
        <p:txBody>
          <a:bodyPr wrap="square" rtlCol="0">
            <a:spAutoFit/>
          </a:bodyPr>
          <a:lstStyle/>
          <a:p>
            <a:pPr algn="ctr">
              <a:lnSpc>
                <a:spcPct val="150000"/>
              </a:lnSpc>
            </a:pPr>
            <a:r>
              <a:rPr lang="de-AT" sz="1125" dirty="0" err="1">
                <a:sym typeface="Symbol" panose="05050102010706020507" pitchFamily="18" charset="2"/>
              </a:rPr>
              <a:t>Accès</a:t>
            </a:r>
            <a:r>
              <a:rPr lang="de-AT" sz="1125" dirty="0">
                <a:sym typeface="Symbol" panose="05050102010706020507" pitchFamily="18" charset="2"/>
              </a:rPr>
              <a:t> à </a:t>
            </a:r>
            <a:r>
              <a:rPr lang="de-AT" sz="1125" dirty="0" err="1">
                <a:sym typeface="Symbol" panose="05050102010706020507" pitchFamily="18" charset="2"/>
              </a:rPr>
              <a:t>l´</a:t>
            </a:r>
            <a:r>
              <a:rPr lang="de-AT" sz="1125" b="1" dirty="0" err="1">
                <a:sym typeface="Symbol" panose="05050102010706020507" pitchFamily="18" charset="2"/>
              </a:rPr>
              <a:t>ataraxie</a:t>
            </a:r>
            <a:r>
              <a:rPr lang="de-AT" sz="1125" b="1" dirty="0">
                <a:sym typeface="Symbol" panose="05050102010706020507" pitchFamily="18" charset="2"/>
              </a:rPr>
              <a:t> </a:t>
            </a:r>
            <a:r>
              <a:rPr lang="de-AT" sz="1125" dirty="0">
                <a:sym typeface="Symbol" panose="05050102010706020507" pitchFamily="18" charset="2"/>
              </a:rPr>
              <a:t>en </a:t>
            </a:r>
            <a:r>
              <a:rPr lang="de-AT" sz="1125" dirty="0" err="1">
                <a:sym typeface="Symbol" panose="05050102010706020507" pitchFamily="18" charset="2"/>
              </a:rPr>
              <a:t>tant</a:t>
            </a:r>
            <a:r>
              <a:rPr lang="de-AT" sz="1125" dirty="0">
                <a:sym typeface="Symbol" panose="05050102010706020507" pitchFamily="18" charset="2"/>
              </a:rPr>
              <a:t> </a:t>
            </a:r>
            <a:r>
              <a:rPr lang="de-AT" sz="1125" dirty="0" err="1">
                <a:sym typeface="Symbol" panose="05050102010706020507" pitchFamily="18" charset="2"/>
              </a:rPr>
              <a:t>que</a:t>
            </a:r>
            <a:r>
              <a:rPr lang="de-AT" sz="1125" dirty="0">
                <a:sym typeface="Symbol" panose="05050102010706020507" pitchFamily="18" charset="2"/>
              </a:rPr>
              <a:t> sage </a:t>
            </a:r>
          </a:p>
          <a:p>
            <a:pPr algn="ctr">
              <a:lnSpc>
                <a:spcPct val="150000"/>
              </a:lnSpc>
            </a:pPr>
            <a:r>
              <a:rPr lang="de-AT" sz="1125" dirty="0" err="1">
                <a:sym typeface="Symbol" panose="05050102010706020507" pitchFamily="18" charset="2"/>
              </a:rPr>
              <a:t>stoïcien</a:t>
            </a:r>
            <a:endParaRPr lang="fr-FR" sz="1125" dirty="0"/>
          </a:p>
        </p:txBody>
      </p:sp>
      <p:sp>
        <p:nvSpPr>
          <p:cNvPr id="16" name="Flèche : bas 15">
            <a:extLst>
              <a:ext uri="{FF2B5EF4-FFF2-40B4-BE49-F238E27FC236}">
                <a16:creationId xmlns:a16="http://schemas.microsoft.com/office/drawing/2014/main" id="{63E5BD49-29F9-9FDA-BD84-C3646E6B33A9}"/>
              </a:ext>
            </a:extLst>
          </p:cNvPr>
          <p:cNvSpPr/>
          <p:nvPr/>
        </p:nvSpPr>
        <p:spPr>
          <a:xfrm rot="10800000">
            <a:off x="6834563" y="2040638"/>
            <a:ext cx="357188" cy="607821"/>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T" sz="1350"/>
          </a:p>
        </p:txBody>
      </p:sp>
    </p:spTree>
    <p:extLst>
      <p:ext uri="{BB962C8B-B14F-4D97-AF65-F5344CB8AC3E}">
        <p14:creationId xmlns:p14="http://schemas.microsoft.com/office/powerpoint/2010/main" val="2470943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5FC9B-CC83-2070-3BAE-294A6C7C35B8}"/>
              </a:ext>
            </a:extLst>
          </p:cNvPr>
          <p:cNvSpPr>
            <a:spLocks noGrp="1"/>
          </p:cNvSpPr>
          <p:nvPr>
            <p:ph type="ctrTitle"/>
          </p:nvPr>
        </p:nvSpPr>
        <p:spPr>
          <a:xfrm>
            <a:off x="209994" y="962272"/>
            <a:ext cx="2954044" cy="300884"/>
          </a:xfrm>
          <a:prstGeom prst="roundRect">
            <a:avLst/>
          </a:prstGeom>
          <a:solidFill>
            <a:srgbClr val="E8A884"/>
          </a:solidFill>
          <a:ln>
            <a:solidFill>
              <a:srgbClr val="E8A884"/>
            </a:solidFill>
          </a:ln>
        </p:spPr>
        <p:txBody>
          <a:bodyPr>
            <a:normAutofit fontScale="90000"/>
          </a:bodyPr>
          <a:lstStyle/>
          <a:p>
            <a:r>
              <a:rPr lang="de-AT" sz="1650" b="1" dirty="0"/>
              <a:t>Lucius </a:t>
            </a:r>
            <a:r>
              <a:rPr lang="de-AT" sz="1650" b="1" dirty="0" err="1"/>
              <a:t>Anneus</a:t>
            </a:r>
            <a:r>
              <a:rPr lang="de-AT" sz="1650" b="1" dirty="0"/>
              <a:t> Seneca</a:t>
            </a:r>
            <a:endParaRPr lang="en-AT" sz="1650" b="1" dirty="0"/>
          </a:p>
        </p:txBody>
      </p:sp>
      <p:sp>
        <p:nvSpPr>
          <p:cNvPr id="9" name="ZoneTexte 8">
            <a:extLst>
              <a:ext uri="{FF2B5EF4-FFF2-40B4-BE49-F238E27FC236}">
                <a16:creationId xmlns:a16="http://schemas.microsoft.com/office/drawing/2014/main" id="{4566E193-4F7A-19A9-053C-10957879C8FC}"/>
              </a:ext>
            </a:extLst>
          </p:cNvPr>
          <p:cNvSpPr txBox="1"/>
          <p:nvPr/>
        </p:nvSpPr>
        <p:spPr>
          <a:xfrm>
            <a:off x="3796158" y="857250"/>
            <a:ext cx="4962080" cy="2279727"/>
          </a:xfrm>
          <a:prstGeom prst="rect">
            <a:avLst/>
          </a:prstGeom>
          <a:noFill/>
        </p:spPr>
        <p:txBody>
          <a:bodyPr wrap="square" rtlCol="0">
            <a:spAutoFit/>
          </a:bodyPr>
          <a:lstStyle/>
          <a:p>
            <a:pPr>
              <a:lnSpc>
                <a:spcPct val="150000"/>
              </a:lnSpc>
            </a:pPr>
            <a:r>
              <a:rPr lang="fr-FR" sz="1200" dirty="0"/>
              <a:t>• né entre 4 et 1 av. J.-C, mort 65 apr. J.-C. à Cordoue (Espagne), puis partit à Rome </a:t>
            </a:r>
          </a:p>
          <a:p>
            <a:pPr>
              <a:lnSpc>
                <a:spcPct val="150000"/>
              </a:lnSpc>
            </a:pPr>
            <a:r>
              <a:rPr lang="fr-FR" sz="1200" dirty="0"/>
              <a:t>• conseiller à la cour impériale et connu pour son talent orateur </a:t>
            </a:r>
          </a:p>
          <a:p>
            <a:pPr>
              <a:lnSpc>
                <a:spcPct val="150000"/>
              </a:lnSpc>
            </a:pPr>
            <a:r>
              <a:rPr lang="fr-FR" sz="1200" dirty="0"/>
              <a:t>• banni pour huit ans sur l’île de Corse par l‘Empereur Claudius pour cause d’adultère </a:t>
            </a:r>
          </a:p>
          <a:p>
            <a:pPr>
              <a:lnSpc>
                <a:spcPct val="150000"/>
              </a:lnSpc>
            </a:pPr>
            <a:r>
              <a:rPr lang="fr-FR" sz="1200" dirty="0"/>
              <a:t>• croyance dans la puissance de l’âme de pouvoir vaincre la douleur de la vie </a:t>
            </a:r>
          </a:p>
          <a:p>
            <a:pPr>
              <a:lnSpc>
                <a:spcPct val="150000"/>
              </a:lnSpc>
            </a:pPr>
            <a:r>
              <a:rPr lang="fr-FR" sz="1200" dirty="0"/>
              <a:t>• précepteur de l’empereur romain Néron, qui le contraint à un suicide forcé</a:t>
            </a:r>
          </a:p>
          <a:p>
            <a:pPr>
              <a:lnSpc>
                <a:spcPct val="150000"/>
              </a:lnSpc>
            </a:pPr>
            <a:r>
              <a:rPr lang="de-AT" sz="1200" dirty="0">
                <a:solidFill>
                  <a:schemeClr val="bg1">
                    <a:lumMod val="65000"/>
                  </a:schemeClr>
                </a:solidFill>
              </a:rPr>
              <a:t>(Podcast Spotify: </a:t>
            </a:r>
            <a:r>
              <a:rPr lang="de-AT" sz="1200" i="1" dirty="0">
                <a:solidFill>
                  <a:schemeClr val="bg1">
                    <a:lumMod val="65000"/>
                  </a:schemeClr>
                </a:solidFill>
              </a:rPr>
              <a:t>Soul </a:t>
            </a:r>
            <a:r>
              <a:rPr lang="de-AT" sz="1200" i="1" dirty="0" err="1">
                <a:solidFill>
                  <a:schemeClr val="bg1">
                    <a:lumMod val="65000"/>
                  </a:schemeClr>
                </a:solidFill>
              </a:rPr>
              <a:t>Searching</a:t>
            </a:r>
            <a:r>
              <a:rPr lang="de-AT" sz="1200" i="1" dirty="0">
                <a:solidFill>
                  <a:schemeClr val="bg1">
                    <a:lumMod val="65000"/>
                  </a:schemeClr>
                </a:solidFill>
              </a:rPr>
              <a:t> </a:t>
            </a:r>
            <a:r>
              <a:rPr lang="de-AT" sz="1200" i="1" dirty="0" err="1">
                <a:solidFill>
                  <a:schemeClr val="bg1">
                    <a:lumMod val="65000"/>
                  </a:schemeClr>
                </a:solidFill>
              </a:rPr>
              <a:t>with</a:t>
            </a:r>
            <a:r>
              <a:rPr lang="de-AT" sz="1200" i="1" dirty="0">
                <a:solidFill>
                  <a:schemeClr val="bg1">
                    <a:lumMod val="65000"/>
                  </a:schemeClr>
                </a:solidFill>
              </a:rPr>
              <a:t> Seneca, </a:t>
            </a:r>
            <a:r>
              <a:rPr lang="de-AT" sz="1200" dirty="0">
                <a:solidFill>
                  <a:schemeClr val="bg1">
                    <a:lumMod val="65000"/>
                  </a:schemeClr>
                </a:solidFill>
              </a:rPr>
              <a:t>Simon Drew)</a:t>
            </a:r>
            <a:endParaRPr lang="fr-FR" sz="1200" dirty="0">
              <a:solidFill>
                <a:schemeClr val="bg1">
                  <a:lumMod val="65000"/>
                </a:schemeClr>
              </a:solidFill>
            </a:endParaRPr>
          </a:p>
        </p:txBody>
      </p:sp>
      <p:pic>
        <p:nvPicPr>
          <p:cNvPr id="4" name="Image 3">
            <a:extLst>
              <a:ext uri="{FF2B5EF4-FFF2-40B4-BE49-F238E27FC236}">
                <a16:creationId xmlns:a16="http://schemas.microsoft.com/office/drawing/2014/main" id="{74618EE4-016D-FA79-0700-319E2A87E895}"/>
              </a:ext>
            </a:extLst>
          </p:cNvPr>
          <p:cNvPicPr>
            <a:picLocks noChangeAspect="1"/>
          </p:cNvPicPr>
          <p:nvPr/>
        </p:nvPicPr>
        <p:blipFill>
          <a:blip r:embed="rId2"/>
          <a:stretch>
            <a:fillRect/>
          </a:stretch>
        </p:blipFill>
        <p:spPr>
          <a:xfrm>
            <a:off x="281433" y="1277867"/>
            <a:ext cx="2954044" cy="2268284"/>
          </a:xfrm>
          <a:prstGeom prst="rect">
            <a:avLst/>
          </a:prstGeom>
          <a:ln>
            <a:noFill/>
          </a:ln>
          <a:effectLst>
            <a:softEdge rad="112500"/>
          </a:effectLst>
        </p:spPr>
      </p:pic>
      <p:sp>
        <p:nvSpPr>
          <p:cNvPr id="5" name="Titre 1">
            <a:extLst>
              <a:ext uri="{FF2B5EF4-FFF2-40B4-BE49-F238E27FC236}">
                <a16:creationId xmlns:a16="http://schemas.microsoft.com/office/drawing/2014/main" id="{24A4C829-25BC-11ED-51D3-963A224FC578}"/>
              </a:ext>
            </a:extLst>
          </p:cNvPr>
          <p:cNvSpPr txBox="1">
            <a:spLocks/>
          </p:cNvSpPr>
          <p:nvPr/>
        </p:nvSpPr>
        <p:spPr>
          <a:xfrm>
            <a:off x="209994" y="3776332"/>
            <a:ext cx="2954044" cy="300884"/>
          </a:xfrm>
          <a:prstGeom prst="roundRect">
            <a:avLst/>
          </a:prstGeom>
          <a:solidFill>
            <a:srgbClr val="E8A884"/>
          </a:solidFill>
          <a:ln>
            <a:solidFill>
              <a:srgbClr val="E8A884"/>
            </a:solidFill>
          </a:ln>
        </p:spPr>
        <p:txBody>
          <a:bodyPr vert="horz" lIns="68580" tIns="34290" rIns="68580" bIns="3429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650" b="1" dirty="0"/>
              <a:t>La philosophie de vie de Sénèque</a:t>
            </a:r>
          </a:p>
        </p:txBody>
      </p:sp>
      <p:sp>
        <p:nvSpPr>
          <p:cNvPr id="6" name="ZoneTexte 5">
            <a:extLst>
              <a:ext uri="{FF2B5EF4-FFF2-40B4-BE49-F238E27FC236}">
                <a16:creationId xmlns:a16="http://schemas.microsoft.com/office/drawing/2014/main" id="{D6A4D301-756E-94D4-6522-BAF8B9C04237}"/>
              </a:ext>
            </a:extLst>
          </p:cNvPr>
          <p:cNvSpPr txBox="1"/>
          <p:nvPr/>
        </p:nvSpPr>
        <p:spPr>
          <a:xfrm>
            <a:off x="191148" y="4201421"/>
            <a:ext cx="8462519" cy="1448730"/>
          </a:xfrm>
          <a:prstGeom prst="rect">
            <a:avLst/>
          </a:prstGeom>
          <a:noFill/>
        </p:spPr>
        <p:txBody>
          <a:bodyPr wrap="square" rtlCol="0">
            <a:spAutoFit/>
          </a:bodyPr>
          <a:lstStyle/>
          <a:p>
            <a:pPr>
              <a:lnSpc>
                <a:spcPct val="150000"/>
              </a:lnSpc>
            </a:pPr>
            <a:r>
              <a:rPr lang="fr-FR" sz="1200" dirty="0"/>
              <a:t>• dernière période du « stoïcisme tardif » (Épictète, Marc Aurèle) </a:t>
            </a:r>
          </a:p>
          <a:p>
            <a:pPr>
              <a:lnSpc>
                <a:spcPct val="150000"/>
              </a:lnSpc>
            </a:pPr>
            <a:r>
              <a:rPr lang="fr-FR" sz="1200" dirty="0"/>
              <a:t> </a:t>
            </a:r>
            <a:r>
              <a:rPr lang="fr-FR" sz="1200" dirty="0">
                <a:sym typeface="Symbol" panose="05050102010706020507" pitchFamily="18" charset="2"/>
              </a:rPr>
              <a:t> </a:t>
            </a:r>
            <a:r>
              <a:rPr lang="fr-FR" sz="1200" dirty="0"/>
              <a:t>contexte de l ‘Empire Romain (Ier et IIe siècle apr. J.-C.)</a:t>
            </a:r>
          </a:p>
          <a:p>
            <a:pPr>
              <a:lnSpc>
                <a:spcPct val="150000"/>
              </a:lnSpc>
            </a:pPr>
            <a:r>
              <a:rPr lang="fr-FR" sz="1200" dirty="0"/>
              <a:t>Destiné aux citoyens des environs de Rome</a:t>
            </a:r>
          </a:p>
          <a:p>
            <a:pPr>
              <a:lnSpc>
                <a:spcPct val="150000"/>
              </a:lnSpc>
            </a:pPr>
            <a:r>
              <a:rPr lang="fr-FR" sz="1200" dirty="0"/>
              <a:t>Présentation d</a:t>
            </a:r>
            <a:r>
              <a:rPr lang="fr-CH" sz="1200" dirty="0"/>
              <a:t>’une philosophie de vie (souvent popularisée)</a:t>
            </a:r>
          </a:p>
          <a:p>
            <a:pPr>
              <a:lnSpc>
                <a:spcPct val="150000"/>
              </a:lnSpc>
            </a:pPr>
            <a:r>
              <a:rPr lang="fr-CH" sz="1200" dirty="0"/>
              <a:t>Chez Sénèque: </a:t>
            </a:r>
            <a:r>
              <a:rPr lang="fr-CH" sz="1200" u="sng" dirty="0"/>
              <a:t>La Vie heureuse</a:t>
            </a:r>
            <a:r>
              <a:rPr lang="fr-CH" sz="1200" dirty="0"/>
              <a:t>, question du bonheur qui échappe la foule</a:t>
            </a:r>
            <a:endParaRPr lang="fr-FR" sz="1200" dirty="0"/>
          </a:p>
        </p:txBody>
      </p:sp>
      <p:pic>
        <p:nvPicPr>
          <p:cNvPr id="3074" name="Picture 2" descr="See Nero and Seneca by Eduardo Barrón &quot;Converse&quot; at the Prado Museum |  ArtListings">
            <a:extLst>
              <a:ext uri="{FF2B5EF4-FFF2-40B4-BE49-F238E27FC236}">
                <a16:creationId xmlns:a16="http://schemas.microsoft.com/office/drawing/2014/main" id="{AE5D3F8F-FD3B-E0DF-2C3D-136BABA42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105" y="3198267"/>
            <a:ext cx="4006748" cy="25042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5DD55679-CED7-3E5C-6AD3-903AEE1AB5C6}"/>
              </a:ext>
            </a:extLst>
          </p:cNvPr>
          <p:cNvSpPr txBox="1"/>
          <p:nvPr/>
        </p:nvSpPr>
        <p:spPr>
          <a:xfrm>
            <a:off x="5487194" y="5659964"/>
            <a:ext cx="3415623" cy="276999"/>
          </a:xfrm>
          <a:prstGeom prst="rect">
            <a:avLst/>
          </a:prstGeom>
          <a:noFill/>
        </p:spPr>
        <p:txBody>
          <a:bodyPr wrap="square" rtlCol="0">
            <a:spAutoFit/>
          </a:bodyPr>
          <a:lstStyle/>
          <a:p>
            <a:r>
              <a:rPr lang="fr-CH" sz="1200" dirty="0" err="1">
                <a:solidFill>
                  <a:schemeClr val="bg1">
                    <a:lumMod val="65000"/>
                  </a:schemeClr>
                </a:solidFill>
              </a:rPr>
              <a:t>Néro</a:t>
            </a:r>
            <a:r>
              <a:rPr lang="fr-CH" sz="1200" dirty="0">
                <a:solidFill>
                  <a:schemeClr val="bg1">
                    <a:lumMod val="65000"/>
                  </a:schemeClr>
                </a:solidFill>
              </a:rPr>
              <a:t> et Sénèque: Sculpture de Eduardo </a:t>
            </a:r>
            <a:r>
              <a:rPr lang="fr-CH" sz="1200" dirty="0" err="1">
                <a:solidFill>
                  <a:schemeClr val="bg1">
                    <a:lumMod val="65000"/>
                  </a:schemeClr>
                </a:solidFill>
              </a:rPr>
              <a:t>Barrón</a:t>
            </a:r>
            <a:endParaRPr lang="en-AT" sz="1200" dirty="0">
              <a:solidFill>
                <a:schemeClr val="bg1">
                  <a:lumMod val="65000"/>
                </a:schemeClr>
              </a:solidFill>
            </a:endParaRPr>
          </a:p>
        </p:txBody>
      </p:sp>
    </p:spTree>
    <p:extLst>
      <p:ext uri="{BB962C8B-B14F-4D97-AF65-F5344CB8AC3E}">
        <p14:creationId xmlns:p14="http://schemas.microsoft.com/office/powerpoint/2010/main" val="4265412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E1DF65A-73FD-EF58-FD3B-378589F110D0}"/>
              </a:ext>
            </a:extLst>
          </p:cNvPr>
          <p:cNvPicPr>
            <a:picLocks noChangeAspect="1"/>
          </p:cNvPicPr>
          <p:nvPr/>
        </p:nvPicPr>
        <p:blipFill>
          <a:blip r:embed="rId2"/>
          <a:stretch>
            <a:fillRect/>
          </a:stretch>
        </p:blipFill>
        <p:spPr>
          <a:xfrm>
            <a:off x="342868" y="980483"/>
            <a:ext cx="3589472" cy="2302922"/>
          </a:xfrm>
          <a:prstGeom prst="rect">
            <a:avLst/>
          </a:prstGeom>
        </p:spPr>
      </p:pic>
      <p:pic>
        <p:nvPicPr>
          <p:cNvPr id="7" name="Image 6">
            <a:extLst>
              <a:ext uri="{FF2B5EF4-FFF2-40B4-BE49-F238E27FC236}">
                <a16:creationId xmlns:a16="http://schemas.microsoft.com/office/drawing/2014/main" id="{B14B56EB-3F13-BDF8-A0A0-EB7F1DA2B6D0}"/>
              </a:ext>
            </a:extLst>
          </p:cNvPr>
          <p:cNvPicPr>
            <a:picLocks noChangeAspect="1"/>
          </p:cNvPicPr>
          <p:nvPr/>
        </p:nvPicPr>
        <p:blipFill>
          <a:blip r:embed="rId3"/>
          <a:stretch>
            <a:fillRect/>
          </a:stretch>
        </p:blipFill>
        <p:spPr>
          <a:xfrm>
            <a:off x="432764" y="3367656"/>
            <a:ext cx="3424074" cy="2401187"/>
          </a:xfrm>
          <a:prstGeom prst="rect">
            <a:avLst/>
          </a:prstGeom>
        </p:spPr>
      </p:pic>
      <p:pic>
        <p:nvPicPr>
          <p:cNvPr id="9" name="Image 8">
            <a:extLst>
              <a:ext uri="{FF2B5EF4-FFF2-40B4-BE49-F238E27FC236}">
                <a16:creationId xmlns:a16="http://schemas.microsoft.com/office/drawing/2014/main" id="{B99877CD-A4D5-682D-335E-F6C698F125A6}"/>
              </a:ext>
            </a:extLst>
          </p:cNvPr>
          <p:cNvPicPr>
            <a:picLocks noChangeAspect="1"/>
          </p:cNvPicPr>
          <p:nvPr/>
        </p:nvPicPr>
        <p:blipFill>
          <a:blip r:embed="rId4"/>
          <a:stretch>
            <a:fillRect/>
          </a:stretch>
        </p:blipFill>
        <p:spPr>
          <a:xfrm>
            <a:off x="4407989" y="989889"/>
            <a:ext cx="4041823" cy="2439112"/>
          </a:xfrm>
          <a:prstGeom prst="rect">
            <a:avLst/>
          </a:prstGeom>
        </p:spPr>
      </p:pic>
      <p:sp>
        <p:nvSpPr>
          <p:cNvPr id="11" name="ZoneTexte 10">
            <a:extLst>
              <a:ext uri="{FF2B5EF4-FFF2-40B4-BE49-F238E27FC236}">
                <a16:creationId xmlns:a16="http://schemas.microsoft.com/office/drawing/2014/main" id="{EB953032-1BE4-43DA-E263-EA0D30CB6067}"/>
              </a:ext>
            </a:extLst>
          </p:cNvPr>
          <p:cNvSpPr txBox="1"/>
          <p:nvPr/>
        </p:nvSpPr>
        <p:spPr>
          <a:xfrm>
            <a:off x="4517472" y="4227772"/>
            <a:ext cx="4114800" cy="704039"/>
          </a:xfrm>
          <a:prstGeom prst="rect">
            <a:avLst/>
          </a:prstGeom>
          <a:noFill/>
        </p:spPr>
        <p:txBody>
          <a:bodyPr wrap="square">
            <a:spAutoFit/>
          </a:bodyPr>
          <a:lstStyle/>
          <a:p>
            <a:r>
              <a:rPr lang="de-DE" sz="1050" b="1" dirty="0" err="1">
                <a:solidFill>
                  <a:srgbClr val="98B6C5"/>
                </a:solidFill>
                <a:latin typeface="Bahnschrift" panose="020B0502040204020203" pitchFamily="34" charset="0"/>
              </a:rPr>
              <a:t>Philocomix</a:t>
            </a:r>
            <a:r>
              <a:rPr lang="de-DE" sz="1050" b="1" dirty="0">
                <a:solidFill>
                  <a:srgbClr val="98B6C5"/>
                </a:solidFill>
                <a:latin typeface="Bahnschrift" panose="020B0502040204020203" pitchFamily="34" charset="0"/>
              </a:rPr>
              <a:t> - Rue de Sèvres</a:t>
            </a:r>
          </a:p>
          <a:p>
            <a:r>
              <a:rPr lang="fr-FR" sz="975" dirty="0">
                <a:solidFill>
                  <a:srgbClr val="6D7C8B"/>
                </a:solidFill>
                <a:latin typeface="Bahnschrift" panose="020B0502040204020203" pitchFamily="34" charset="0"/>
              </a:rPr>
              <a:t>Scénario : </a:t>
            </a:r>
            <a:r>
              <a:rPr lang="fr-FR" sz="975" dirty="0" err="1">
                <a:solidFill>
                  <a:srgbClr val="6D7C8B"/>
                </a:solidFill>
                <a:latin typeface="Bahnschrift" panose="020B0502040204020203" pitchFamily="34" charset="0"/>
              </a:rPr>
              <a:t>Anne-lise</a:t>
            </a:r>
            <a:r>
              <a:rPr lang="fr-FR" sz="975" dirty="0">
                <a:solidFill>
                  <a:srgbClr val="6D7C8B"/>
                </a:solidFill>
                <a:latin typeface="Bahnschrift" panose="020B0502040204020203" pitchFamily="34" charset="0"/>
              </a:rPr>
              <a:t> </a:t>
            </a:r>
            <a:r>
              <a:rPr lang="fr-FR" sz="975" dirty="0" err="1">
                <a:solidFill>
                  <a:srgbClr val="6D7C8B"/>
                </a:solidFill>
                <a:latin typeface="Bahnschrift" panose="020B0502040204020203" pitchFamily="34" charset="0"/>
              </a:rPr>
              <a:t>Combeaud</a:t>
            </a:r>
            <a:r>
              <a:rPr lang="fr-FR" sz="975" dirty="0">
                <a:solidFill>
                  <a:srgbClr val="6D7C8B"/>
                </a:solidFill>
                <a:latin typeface="Bahnschrift" panose="020B0502040204020203" pitchFamily="34" charset="0"/>
              </a:rPr>
              <a:t>, Jérôme </a:t>
            </a:r>
            <a:r>
              <a:rPr lang="fr-FR" sz="975" dirty="0" err="1">
                <a:solidFill>
                  <a:srgbClr val="6D7C8B"/>
                </a:solidFill>
                <a:latin typeface="Bahnschrift" panose="020B0502040204020203" pitchFamily="34" charset="0"/>
              </a:rPr>
              <a:t>Vermer</a:t>
            </a:r>
            <a:r>
              <a:rPr lang="fr-FR" sz="975" dirty="0">
                <a:solidFill>
                  <a:srgbClr val="6D7C8B"/>
                </a:solidFill>
                <a:latin typeface="Bahnschrift" panose="020B0502040204020203" pitchFamily="34" charset="0"/>
              </a:rPr>
              <a:t>, Jean-Philippe Thivet</a:t>
            </a:r>
            <a:br>
              <a:rPr lang="fr-FR" sz="975" dirty="0">
                <a:latin typeface="Bahnschrift" panose="020B0502040204020203" pitchFamily="34" charset="0"/>
              </a:rPr>
            </a:br>
            <a:r>
              <a:rPr lang="fr-FR" sz="975" dirty="0">
                <a:solidFill>
                  <a:srgbClr val="6D7C8B"/>
                </a:solidFill>
                <a:latin typeface="Bahnschrift" panose="020B0502040204020203" pitchFamily="34" charset="0"/>
              </a:rPr>
              <a:t>Dessins &amp; couleurs : </a:t>
            </a:r>
            <a:r>
              <a:rPr lang="fr-FR" sz="975" dirty="0" err="1">
                <a:solidFill>
                  <a:srgbClr val="6D7C8B"/>
                </a:solidFill>
                <a:latin typeface="Bahnschrift" panose="020B0502040204020203" pitchFamily="34" charset="0"/>
              </a:rPr>
              <a:t>Anne-lise</a:t>
            </a:r>
            <a:r>
              <a:rPr lang="fr-FR" sz="975" dirty="0">
                <a:solidFill>
                  <a:srgbClr val="6D7C8B"/>
                </a:solidFill>
                <a:latin typeface="Bahnschrift" panose="020B0502040204020203" pitchFamily="34" charset="0"/>
              </a:rPr>
              <a:t> </a:t>
            </a:r>
            <a:r>
              <a:rPr lang="fr-FR" sz="975" dirty="0" err="1">
                <a:solidFill>
                  <a:srgbClr val="6D7C8B"/>
                </a:solidFill>
                <a:latin typeface="Bahnschrift" panose="020B0502040204020203" pitchFamily="34" charset="0"/>
              </a:rPr>
              <a:t>Combeaud</a:t>
            </a:r>
            <a:endParaRPr lang="de-AT" sz="975" dirty="0">
              <a:latin typeface="Bahnschrift" panose="020B0502040204020203" pitchFamily="34" charset="0"/>
            </a:endParaRPr>
          </a:p>
          <a:p>
            <a:r>
              <a:rPr lang="en-AT" sz="975" dirty="0">
                <a:solidFill>
                  <a:schemeClr val="bg1">
                    <a:lumMod val="65000"/>
                  </a:schemeClr>
                </a:solidFill>
                <a:latin typeface="Bahnschrift" panose="020B0502040204020203" pitchFamily="34" charset="0"/>
              </a:rPr>
              <a:t>https://www.annelisecombeaud.com</a:t>
            </a:r>
          </a:p>
        </p:txBody>
      </p:sp>
    </p:spTree>
    <p:extLst>
      <p:ext uri="{BB962C8B-B14F-4D97-AF65-F5344CB8AC3E}">
        <p14:creationId xmlns:p14="http://schemas.microsoft.com/office/powerpoint/2010/main" val="3174162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5FC9B-CC83-2070-3BAE-294A6C7C35B8}"/>
              </a:ext>
            </a:extLst>
          </p:cNvPr>
          <p:cNvSpPr>
            <a:spLocks noGrp="1"/>
          </p:cNvSpPr>
          <p:nvPr>
            <p:ph type="ctrTitle"/>
          </p:nvPr>
        </p:nvSpPr>
        <p:spPr>
          <a:xfrm>
            <a:off x="209996" y="1048421"/>
            <a:ext cx="3245637" cy="300884"/>
          </a:xfrm>
          <a:prstGeom prst="roundRect">
            <a:avLst/>
          </a:prstGeom>
          <a:solidFill>
            <a:srgbClr val="E8A884"/>
          </a:solidFill>
          <a:ln>
            <a:solidFill>
              <a:srgbClr val="E8A884"/>
            </a:solidFill>
          </a:ln>
        </p:spPr>
        <p:txBody>
          <a:bodyPr>
            <a:normAutofit fontScale="90000"/>
          </a:bodyPr>
          <a:lstStyle/>
          <a:p>
            <a:r>
              <a:rPr lang="fr-FR" sz="1650" b="1" dirty="0"/>
              <a:t>3. La vie heureuse</a:t>
            </a:r>
            <a:endParaRPr lang="en-AT" sz="1650" b="1" dirty="0"/>
          </a:p>
        </p:txBody>
      </p:sp>
      <p:sp>
        <p:nvSpPr>
          <p:cNvPr id="9" name="ZoneTexte 8">
            <a:extLst>
              <a:ext uri="{FF2B5EF4-FFF2-40B4-BE49-F238E27FC236}">
                <a16:creationId xmlns:a16="http://schemas.microsoft.com/office/drawing/2014/main" id="{4566E193-4F7A-19A9-053C-10957879C8FC}"/>
              </a:ext>
            </a:extLst>
          </p:cNvPr>
          <p:cNvSpPr txBox="1"/>
          <p:nvPr/>
        </p:nvSpPr>
        <p:spPr>
          <a:xfrm>
            <a:off x="209996" y="1336836"/>
            <a:ext cx="5812185" cy="371768"/>
          </a:xfrm>
          <a:prstGeom prst="rect">
            <a:avLst/>
          </a:prstGeom>
          <a:noFill/>
        </p:spPr>
        <p:txBody>
          <a:bodyPr wrap="square" rtlCol="0">
            <a:spAutoFit/>
          </a:bodyPr>
          <a:lstStyle/>
          <a:p>
            <a:pPr marL="214313" indent="-214313">
              <a:lnSpc>
                <a:spcPct val="150000"/>
              </a:lnSpc>
              <a:buFont typeface="Symbol" panose="05050102010706020507" pitchFamily="18" charset="2"/>
              <a:buChar char="·"/>
            </a:pPr>
            <a:r>
              <a:rPr lang="fr-FR" sz="1350" dirty="0"/>
              <a:t>La nature est l’ordre naturel des choses, déterminé par la raison ou le logos. </a:t>
            </a:r>
          </a:p>
        </p:txBody>
      </p:sp>
      <p:sp>
        <p:nvSpPr>
          <p:cNvPr id="5" name="ZoneTexte 4">
            <a:extLst>
              <a:ext uri="{FF2B5EF4-FFF2-40B4-BE49-F238E27FC236}">
                <a16:creationId xmlns:a16="http://schemas.microsoft.com/office/drawing/2014/main" id="{FF496123-6464-5AD3-9579-0A1562CBAF9F}"/>
              </a:ext>
            </a:extLst>
          </p:cNvPr>
          <p:cNvSpPr txBox="1"/>
          <p:nvPr/>
        </p:nvSpPr>
        <p:spPr>
          <a:xfrm>
            <a:off x="261769" y="1731531"/>
            <a:ext cx="4434641" cy="507831"/>
          </a:xfrm>
          <a:prstGeom prst="rect">
            <a:avLst/>
          </a:prstGeom>
          <a:solidFill>
            <a:schemeClr val="bg2"/>
          </a:solidFill>
          <a:ln w="28575">
            <a:solidFill>
              <a:srgbClr val="FF0000"/>
            </a:solidFill>
          </a:ln>
        </p:spPr>
        <p:txBody>
          <a:bodyPr wrap="square">
            <a:spAutoFit/>
          </a:bodyPr>
          <a:lstStyle/>
          <a:p>
            <a:r>
              <a:rPr lang="fr-FR" sz="1350" dirty="0"/>
              <a:t>Suivre cet ordre naturel consiste dans le seul bien, qui est la </a:t>
            </a:r>
            <a:r>
              <a:rPr lang="fr-FR" sz="1350" b="1" dirty="0"/>
              <a:t>vertu</a:t>
            </a:r>
            <a:r>
              <a:rPr lang="fr-FR" sz="1350" dirty="0"/>
              <a:t>. Le seul mal est le </a:t>
            </a:r>
            <a:r>
              <a:rPr lang="fr-FR" sz="1350" b="1" dirty="0"/>
              <a:t>vice</a:t>
            </a:r>
            <a:r>
              <a:rPr lang="fr-FR" sz="1350" dirty="0"/>
              <a:t>. Tout le reste est </a:t>
            </a:r>
            <a:r>
              <a:rPr lang="fr-FR" sz="1350" b="1" dirty="0"/>
              <a:t>indifférent</a:t>
            </a:r>
            <a:r>
              <a:rPr lang="fr-FR" sz="1350" dirty="0"/>
              <a:t>.</a:t>
            </a:r>
            <a:endParaRPr lang="en-AT" sz="1350" b="1" i="1" dirty="0">
              <a:solidFill>
                <a:schemeClr val="accent6">
                  <a:lumMod val="60000"/>
                  <a:lumOff val="40000"/>
                </a:schemeClr>
              </a:solidFill>
            </a:endParaRPr>
          </a:p>
        </p:txBody>
      </p:sp>
      <p:sp>
        <p:nvSpPr>
          <p:cNvPr id="8" name="ZoneTexte 7">
            <a:extLst>
              <a:ext uri="{FF2B5EF4-FFF2-40B4-BE49-F238E27FC236}">
                <a16:creationId xmlns:a16="http://schemas.microsoft.com/office/drawing/2014/main" id="{8D993EC5-8D92-FD25-1D6F-CD14DD68C9A1}"/>
              </a:ext>
            </a:extLst>
          </p:cNvPr>
          <p:cNvSpPr txBox="1"/>
          <p:nvPr/>
        </p:nvSpPr>
        <p:spPr>
          <a:xfrm>
            <a:off x="3605315" y="3437978"/>
            <a:ext cx="5096631" cy="1929887"/>
          </a:xfrm>
          <a:prstGeom prst="rect">
            <a:avLst/>
          </a:prstGeom>
          <a:noFill/>
        </p:spPr>
        <p:txBody>
          <a:bodyPr wrap="square" rtlCol="0">
            <a:spAutoFit/>
          </a:bodyPr>
          <a:lstStyle/>
          <a:p>
            <a:pPr>
              <a:lnSpc>
                <a:spcPct val="150000"/>
              </a:lnSpc>
            </a:pPr>
            <a:r>
              <a:rPr lang="fr-CH" sz="1350" b="1" i="1" dirty="0">
                <a:solidFill>
                  <a:schemeClr val="bg1">
                    <a:lumMod val="50000"/>
                  </a:schemeClr>
                </a:solidFill>
              </a:rPr>
              <a:t>Malheureusement…</a:t>
            </a:r>
          </a:p>
          <a:p>
            <a:pPr marL="214313" indent="-214313">
              <a:lnSpc>
                <a:spcPct val="150000"/>
              </a:lnSpc>
              <a:buFont typeface="Symbol" panose="05050102010706020507" pitchFamily="18" charset="2"/>
              <a:buChar char="·"/>
            </a:pPr>
            <a:r>
              <a:rPr lang="fr-CH" sz="1350" dirty="0"/>
              <a:t>on </a:t>
            </a:r>
            <a:r>
              <a:rPr lang="fr-FR" sz="1350" dirty="0"/>
              <a:t>on a une disposition du mal dans notre tendance de souhaiter toujours plus et ce que l’on ne possède pas</a:t>
            </a:r>
          </a:p>
          <a:p>
            <a:pPr marL="214313" indent="-214313">
              <a:lnSpc>
                <a:spcPct val="150000"/>
              </a:lnSpc>
              <a:buFont typeface="Symbol" panose="05050102010706020507" pitchFamily="18" charset="2"/>
              <a:buChar char="·"/>
            </a:pPr>
            <a:r>
              <a:rPr lang="fr-FR" sz="1350" dirty="0"/>
              <a:t>Il est </a:t>
            </a:r>
            <a:r>
              <a:rPr lang="fr-FR" sz="1350" b="1" dirty="0"/>
              <a:t>vice </a:t>
            </a:r>
            <a:r>
              <a:rPr lang="fr-FR" sz="1350" dirty="0"/>
              <a:t>et une </a:t>
            </a:r>
            <a:r>
              <a:rPr lang="fr-FR" sz="1350" b="1" dirty="0"/>
              <a:t>maladie de l’âme </a:t>
            </a:r>
            <a:r>
              <a:rPr lang="fr-FR" sz="1350" dirty="0"/>
              <a:t>de </a:t>
            </a:r>
            <a:r>
              <a:rPr lang="fr-FR" sz="1350" b="1" dirty="0"/>
              <a:t>suivre les </a:t>
            </a:r>
            <a:r>
              <a:rPr lang="fr-FR" sz="1350" b="1" dirty="0">
                <a:solidFill>
                  <a:schemeClr val="accent2">
                    <a:lumMod val="75000"/>
                  </a:schemeClr>
                </a:solidFill>
              </a:rPr>
              <a:t>désirs</a:t>
            </a:r>
            <a:endParaRPr lang="fr-FR" sz="1350" dirty="0"/>
          </a:p>
          <a:p>
            <a:pPr marL="214313" indent="-214313">
              <a:lnSpc>
                <a:spcPct val="150000"/>
              </a:lnSpc>
              <a:buFont typeface="Symbol" panose="05050102010706020507" pitchFamily="18" charset="2"/>
              <a:buChar char="·"/>
            </a:pPr>
            <a:r>
              <a:rPr lang="fr-FR" sz="1350" dirty="0"/>
              <a:t>Les désirs font partie des événements extérieurs qui sont dans un flux constant </a:t>
            </a:r>
          </a:p>
        </p:txBody>
      </p:sp>
      <p:sp>
        <p:nvSpPr>
          <p:cNvPr id="3" name="ZoneTexte 2">
            <a:extLst>
              <a:ext uri="{FF2B5EF4-FFF2-40B4-BE49-F238E27FC236}">
                <a16:creationId xmlns:a16="http://schemas.microsoft.com/office/drawing/2014/main" id="{C249B506-8F73-C59C-E00B-36F28C61E779}"/>
              </a:ext>
            </a:extLst>
          </p:cNvPr>
          <p:cNvSpPr txBox="1"/>
          <p:nvPr/>
        </p:nvSpPr>
        <p:spPr>
          <a:xfrm>
            <a:off x="209997" y="2244760"/>
            <a:ext cx="5293319" cy="683392"/>
          </a:xfrm>
          <a:prstGeom prst="rect">
            <a:avLst/>
          </a:prstGeom>
          <a:noFill/>
        </p:spPr>
        <p:txBody>
          <a:bodyPr wrap="square" rtlCol="0">
            <a:spAutoFit/>
          </a:bodyPr>
          <a:lstStyle/>
          <a:p>
            <a:pPr marL="214313" indent="-214313">
              <a:lnSpc>
                <a:spcPct val="150000"/>
              </a:lnSpc>
              <a:buFont typeface="Symbol" panose="05050102010706020507" pitchFamily="18" charset="2"/>
              <a:buChar char="·"/>
            </a:pPr>
            <a:r>
              <a:rPr lang="fr-FR" sz="1350" dirty="0"/>
              <a:t>Vivre avec vertu signifie donc vivre de manière heureuse, ce qui signifie vivre conformément à la nature durable et fiable</a:t>
            </a:r>
          </a:p>
        </p:txBody>
      </p:sp>
      <p:pic>
        <p:nvPicPr>
          <p:cNvPr id="2050" name="Picture 2" descr="Me coming back to school with my quarantine sleep schedule meme -  MemeZila.com">
            <a:extLst>
              <a:ext uri="{FF2B5EF4-FFF2-40B4-BE49-F238E27FC236}">
                <a16:creationId xmlns:a16="http://schemas.microsoft.com/office/drawing/2014/main" id="{1DA1AB65-D96D-2AD8-405A-E9FCB85B2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182" y="1202965"/>
            <a:ext cx="2556718" cy="20835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FA672543-046A-164D-B605-795EAB3CD2AD}"/>
              </a:ext>
            </a:extLst>
          </p:cNvPr>
          <p:cNvPicPr>
            <a:picLocks noChangeAspect="1"/>
          </p:cNvPicPr>
          <p:nvPr/>
        </p:nvPicPr>
        <p:blipFill>
          <a:blip r:embed="rId3">
            <a:alphaModFix/>
          </a:blip>
          <a:stretch>
            <a:fillRect/>
          </a:stretch>
        </p:blipFill>
        <p:spPr>
          <a:xfrm>
            <a:off x="209997" y="3181590"/>
            <a:ext cx="3203158" cy="2513690"/>
          </a:xfrm>
          <a:prstGeom prst="rect">
            <a:avLst/>
          </a:prstGeom>
          <a:ln>
            <a:noFill/>
          </a:ln>
          <a:effectLst>
            <a:softEdge rad="112500"/>
          </a:effectLst>
        </p:spPr>
      </p:pic>
    </p:spTree>
    <p:extLst>
      <p:ext uri="{BB962C8B-B14F-4D97-AF65-F5344CB8AC3E}">
        <p14:creationId xmlns:p14="http://schemas.microsoft.com/office/powerpoint/2010/main" val="3703355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2551E16-179E-59FB-0130-FD1ED0A4D94B}"/>
              </a:ext>
            </a:extLst>
          </p:cNvPr>
          <p:cNvSpPr txBox="1"/>
          <p:nvPr/>
        </p:nvSpPr>
        <p:spPr>
          <a:xfrm>
            <a:off x="338544" y="2338484"/>
            <a:ext cx="4340613" cy="2219295"/>
          </a:xfrm>
          <a:prstGeom prst="flowChartPunchedTape">
            <a:avLst/>
          </a:prstGeom>
          <a:solidFill>
            <a:schemeClr val="accent1">
              <a:lumMod val="20000"/>
              <a:lumOff val="80000"/>
            </a:schemeClr>
          </a:solidFill>
          <a:ln w="38100">
            <a:solidFill>
              <a:schemeClr val="tx1"/>
            </a:solidFill>
          </a:ln>
        </p:spPr>
        <p:txBody>
          <a:bodyPr wrap="square">
            <a:spAutoFit/>
          </a:bodyPr>
          <a:lstStyle/>
          <a:p>
            <a:r>
              <a:rPr lang="fr-FR" sz="1350" dirty="0"/>
              <a:t>La parabole de « </a:t>
            </a:r>
            <a:r>
              <a:rPr lang="fr-FR" sz="1350" i="1" dirty="0"/>
              <a:t>la Maison bâtie sur le roc </a:t>
            </a:r>
            <a:r>
              <a:rPr lang="fr-FR" sz="1350" dirty="0"/>
              <a:t>» tiré de la Bible raconte l’histoire d’un homme insensé qui a bâti sa maison sur le sable. Bientôt, la pluie et les torrents venus, elle est détruite. Pour Sénèque, fonder sa manière d’une vie correcte nécessite de baser sa vie </a:t>
            </a:r>
            <a:r>
              <a:rPr lang="fr-FR" sz="1350" b="1" dirty="0"/>
              <a:t>sur un roc inébranlable, qui est la vertu</a:t>
            </a:r>
            <a:r>
              <a:rPr lang="fr-FR" sz="1350" dirty="0"/>
              <a:t>.</a:t>
            </a:r>
            <a:endParaRPr lang="en-AT" sz="1350" dirty="0"/>
          </a:p>
        </p:txBody>
      </p:sp>
      <p:pic>
        <p:nvPicPr>
          <p:cNvPr id="5122" name="Picture 2" descr="Comment “construire sa maison sur le roc” ?">
            <a:extLst>
              <a:ext uri="{FF2B5EF4-FFF2-40B4-BE49-F238E27FC236}">
                <a16:creationId xmlns:a16="http://schemas.microsoft.com/office/drawing/2014/main" id="{24C8293E-3948-47B2-CD18-064DF3DF3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896" y="2042338"/>
            <a:ext cx="3589880" cy="2686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279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F496123-6464-5AD3-9579-0A1562CBAF9F}"/>
              </a:ext>
            </a:extLst>
          </p:cNvPr>
          <p:cNvSpPr txBox="1"/>
          <p:nvPr/>
        </p:nvSpPr>
        <p:spPr>
          <a:xfrm>
            <a:off x="3545428" y="1007648"/>
            <a:ext cx="4434641" cy="507831"/>
          </a:xfrm>
          <a:prstGeom prst="rect">
            <a:avLst/>
          </a:prstGeom>
          <a:solidFill>
            <a:schemeClr val="bg2"/>
          </a:solidFill>
          <a:ln w="28575">
            <a:solidFill>
              <a:srgbClr val="FF0000"/>
            </a:solidFill>
          </a:ln>
        </p:spPr>
        <p:txBody>
          <a:bodyPr wrap="square">
            <a:spAutoFit/>
          </a:bodyPr>
          <a:lstStyle/>
          <a:p>
            <a:r>
              <a:rPr lang="fr-FR" sz="1350" dirty="0"/>
              <a:t>Suivre cet ordre naturel consiste dans le seul bien, qui est la </a:t>
            </a:r>
            <a:r>
              <a:rPr lang="fr-FR" sz="1350" b="1" dirty="0"/>
              <a:t>vertu</a:t>
            </a:r>
            <a:r>
              <a:rPr lang="fr-FR" sz="1350" dirty="0"/>
              <a:t>. Le seul mal est le </a:t>
            </a:r>
            <a:r>
              <a:rPr lang="fr-FR" sz="1350" b="1" dirty="0"/>
              <a:t>vice</a:t>
            </a:r>
            <a:r>
              <a:rPr lang="fr-FR" sz="1350" dirty="0"/>
              <a:t>. Tout le reste est </a:t>
            </a:r>
            <a:r>
              <a:rPr lang="fr-FR" sz="1350" b="1" dirty="0">
                <a:solidFill>
                  <a:schemeClr val="accent2">
                    <a:lumMod val="60000"/>
                    <a:lumOff val="40000"/>
                  </a:schemeClr>
                </a:solidFill>
              </a:rPr>
              <a:t>indifférent</a:t>
            </a:r>
            <a:r>
              <a:rPr lang="fr-FR" sz="1350" dirty="0">
                <a:solidFill>
                  <a:schemeClr val="accent2">
                    <a:lumMod val="60000"/>
                    <a:lumOff val="40000"/>
                  </a:schemeClr>
                </a:solidFill>
              </a:rPr>
              <a:t>.</a:t>
            </a:r>
            <a:endParaRPr lang="en-AT" sz="1350" b="1" i="1" dirty="0">
              <a:solidFill>
                <a:schemeClr val="accent2">
                  <a:lumMod val="60000"/>
                  <a:lumOff val="40000"/>
                </a:schemeClr>
              </a:solidFill>
            </a:endParaRPr>
          </a:p>
        </p:txBody>
      </p:sp>
      <p:sp>
        <p:nvSpPr>
          <p:cNvPr id="3" name="ZoneTexte 2">
            <a:extLst>
              <a:ext uri="{FF2B5EF4-FFF2-40B4-BE49-F238E27FC236}">
                <a16:creationId xmlns:a16="http://schemas.microsoft.com/office/drawing/2014/main" id="{C249B506-8F73-C59C-E00B-36F28C61E779}"/>
              </a:ext>
            </a:extLst>
          </p:cNvPr>
          <p:cNvSpPr txBox="1"/>
          <p:nvPr/>
        </p:nvSpPr>
        <p:spPr>
          <a:xfrm>
            <a:off x="134073" y="1506363"/>
            <a:ext cx="8362504" cy="371768"/>
          </a:xfrm>
          <a:prstGeom prst="rect">
            <a:avLst/>
          </a:prstGeom>
          <a:noFill/>
        </p:spPr>
        <p:txBody>
          <a:bodyPr wrap="square" rtlCol="0">
            <a:spAutoFit/>
          </a:bodyPr>
          <a:lstStyle/>
          <a:p>
            <a:pPr>
              <a:lnSpc>
                <a:spcPct val="150000"/>
              </a:lnSpc>
            </a:pPr>
            <a:r>
              <a:rPr lang="fr-FR" sz="1350" dirty="0"/>
              <a:t>Avant d’accéder à la vie heureuse, l’esprit doit d’abord être sain, c’est-à-dire…</a:t>
            </a:r>
          </a:p>
        </p:txBody>
      </p:sp>
      <p:sp>
        <p:nvSpPr>
          <p:cNvPr id="4" name="Titre 1">
            <a:extLst>
              <a:ext uri="{FF2B5EF4-FFF2-40B4-BE49-F238E27FC236}">
                <a16:creationId xmlns:a16="http://schemas.microsoft.com/office/drawing/2014/main" id="{EF1A0112-3049-AD82-9237-8DFDC78E6F8A}"/>
              </a:ext>
            </a:extLst>
          </p:cNvPr>
          <p:cNvSpPr txBox="1">
            <a:spLocks/>
          </p:cNvSpPr>
          <p:nvPr/>
        </p:nvSpPr>
        <p:spPr>
          <a:xfrm>
            <a:off x="145314" y="1099581"/>
            <a:ext cx="2899408"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3.2 L’indifférence</a:t>
            </a:r>
            <a:endParaRPr lang="en-AT" sz="1350" b="1" dirty="0"/>
          </a:p>
        </p:txBody>
      </p:sp>
      <p:sp>
        <p:nvSpPr>
          <p:cNvPr id="13" name="ZoneTexte 12">
            <a:extLst>
              <a:ext uri="{FF2B5EF4-FFF2-40B4-BE49-F238E27FC236}">
                <a16:creationId xmlns:a16="http://schemas.microsoft.com/office/drawing/2014/main" id="{00F7CBC5-ACCD-07BE-57AD-2491E0AE4CB0}"/>
              </a:ext>
            </a:extLst>
          </p:cNvPr>
          <p:cNvSpPr txBox="1"/>
          <p:nvPr/>
        </p:nvSpPr>
        <p:spPr>
          <a:xfrm>
            <a:off x="3962240" y="1833895"/>
            <a:ext cx="3165453" cy="960979"/>
          </a:xfrm>
          <a:prstGeom prst="ellipse">
            <a:avLst/>
          </a:prstGeom>
          <a:solidFill>
            <a:schemeClr val="bg2"/>
          </a:solidFill>
          <a:ln w="28575">
            <a:solidFill>
              <a:schemeClr val="tx1"/>
            </a:solidFill>
          </a:ln>
        </p:spPr>
        <p:txBody>
          <a:bodyPr wrap="square" rtlCol="0">
            <a:spAutoFit/>
          </a:bodyPr>
          <a:lstStyle/>
          <a:p>
            <a:pPr algn="ctr">
              <a:lnSpc>
                <a:spcPct val="150000"/>
              </a:lnSpc>
              <a:spcAft>
                <a:spcPts val="600"/>
              </a:spcAft>
            </a:pPr>
            <a:r>
              <a:rPr lang="fr-FR" sz="1350" dirty="0">
                <a:latin typeface="Calibri" panose="020F0502020204030204" pitchFamily="34" charset="0"/>
                <a:ea typeface="Yu Mincho" panose="02020400000000000000" pitchFamily="18" charset="-128"/>
                <a:cs typeface="Times New Roman" panose="02020603050405020304" pitchFamily="18" charset="0"/>
              </a:rPr>
              <a:t>3) adapté aux circonstances, soucieux sans être inquiet</a:t>
            </a:r>
          </a:p>
        </p:txBody>
      </p:sp>
      <p:sp>
        <p:nvSpPr>
          <p:cNvPr id="14" name="ZoneTexte 13">
            <a:extLst>
              <a:ext uri="{FF2B5EF4-FFF2-40B4-BE49-F238E27FC236}">
                <a16:creationId xmlns:a16="http://schemas.microsoft.com/office/drawing/2014/main" id="{8E357AAF-FDBE-C890-3388-DD5FC2EB6290}"/>
              </a:ext>
            </a:extLst>
          </p:cNvPr>
          <p:cNvSpPr txBox="1"/>
          <p:nvPr/>
        </p:nvSpPr>
        <p:spPr>
          <a:xfrm>
            <a:off x="345029" y="3846273"/>
            <a:ext cx="3200400" cy="714107"/>
          </a:xfrm>
          <a:prstGeom prst="ellipse">
            <a:avLst/>
          </a:prstGeom>
          <a:solidFill>
            <a:schemeClr val="bg2"/>
          </a:solidFill>
          <a:ln w="28575">
            <a:solidFill>
              <a:schemeClr val="tx1"/>
            </a:solidFill>
          </a:ln>
        </p:spPr>
        <p:txBody>
          <a:bodyPr wrap="square" rtlCol="0">
            <a:spAutoFit/>
          </a:bodyPr>
          <a:lstStyle/>
          <a:p>
            <a:pPr algn="ctr"/>
            <a:r>
              <a:rPr lang="fr-FR" sz="1350" dirty="0">
                <a:latin typeface="Calibri" panose="020F0502020204030204" pitchFamily="34" charset="0"/>
                <a:ea typeface="Yu Mincho" panose="02020400000000000000" pitchFamily="18" charset="-128"/>
                <a:cs typeface="Times New Roman" panose="02020603050405020304" pitchFamily="18" charset="0"/>
              </a:rPr>
              <a:t>2) fort et vigoureux et résistant</a:t>
            </a:r>
          </a:p>
        </p:txBody>
      </p:sp>
      <p:sp>
        <p:nvSpPr>
          <p:cNvPr id="15" name="ZoneTexte 14">
            <a:extLst>
              <a:ext uri="{FF2B5EF4-FFF2-40B4-BE49-F238E27FC236}">
                <a16:creationId xmlns:a16="http://schemas.microsoft.com/office/drawing/2014/main" id="{3FEA9D86-4229-3B60-3752-5D745F04AAAE}"/>
              </a:ext>
            </a:extLst>
          </p:cNvPr>
          <p:cNvSpPr txBox="1"/>
          <p:nvPr/>
        </p:nvSpPr>
        <p:spPr>
          <a:xfrm>
            <a:off x="3944766" y="3828851"/>
            <a:ext cx="3200400" cy="714107"/>
          </a:xfrm>
          <a:prstGeom prst="ellipse">
            <a:avLst/>
          </a:prstGeom>
          <a:solidFill>
            <a:schemeClr val="bg2"/>
          </a:solidFill>
          <a:ln w="28575">
            <a:solidFill>
              <a:schemeClr val="accent2">
                <a:lumMod val="75000"/>
              </a:schemeClr>
            </a:solidFill>
          </a:ln>
        </p:spPr>
        <p:txBody>
          <a:bodyPr wrap="square" rtlCol="0">
            <a:spAutoFit/>
          </a:bodyPr>
          <a:lstStyle/>
          <a:p>
            <a:pPr algn="ctr"/>
            <a:r>
              <a:rPr lang="fr-FR" sz="1350" dirty="0">
                <a:solidFill>
                  <a:schemeClr val="accent2"/>
                </a:solidFill>
                <a:latin typeface="Calibri" panose="020F0502020204030204" pitchFamily="34" charset="0"/>
                <a:ea typeface="Yu Mincho" panose="02020400000000000000" pitchFamily="18" charset="-128"/>
                <a:cs typeface="Times New Roman" panose="02020603050405020304" pitchFamily="18" charset="0"/>
              </a:rPr>
              <a:t>4) Être attentif sans être admiratif</a:t>
            </a:r>
          </a:p>
        </p:txBody>
      </p:sp>
      <p:pic>
        <p:nvPicPr>
          <p:cNvPr id="6148" name="Picture 4" descr="How to exercise your psychological muscles | KeithCoreFitness">
            <a:extLst>
              <a:ext uri="{FF2B5EF4-FFF2-40B4-BE49-F238E27FC236}">
                <a16:creationId xmlns:a16="http://schemas.microsoft.com/office/drawing/2014/main" id="{84E2157E-2D85-4F92-2400-400BE75A0D13}"/>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41990" y="4541888"/>
            <a:ext cx="1206477" cy="12165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3FE73102-A9C2-B5CA-4131-76C072A22418}"/>
              </a:ext>
            </a:extLst>
          </p:cNvPr>
          <p:cNvPicPr>
            <a:picLocks noChangeAspect="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008673">
            <a:off x="513787" y="2671613"/>
            <a:ext cx="1021247" cy="78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ZoneTexte 19">
            <a:extLst>
              <a:ext uri="{FF2B5EF4-FFF2-40B4-BE49-F238E27FC236}">
                <a16:creationId xmlns:a16="http://schemas.microsoft.com/office/drawing/2014/main" id="{581D2439-E6CC-1DAC-3723-57F237731E01}"/>
              </a:ext>
            </a:extLst>
          </p:cNvPr>
          <p:cNvSpPr txBox="1"/>
          <p:nvPr/>
        </p:nvSpPr>
        <p:spPr>
          <a:xfrm>
            <a:off x="237704" y="1957307"/>
            <a:ext cx="3200400" cy="714107"/>
          </a:xfrm>
          <a:prstGeom prst="ellipse">
            <a:avLst/>
          </a:prstGeom>
          <a:solidFill>
            <a:schemeClr val="bg2"/>
          </a:solidFill>
          <a:ln w="28575">
            <a:solidFill>
              <a:schemeClr val="tx1"/>
            </a:solidFill>
          </a:ln>
        </p:spPr>
        <p:txBody>
          <a:bodyPr wrap="square" rtlCol="0">
            <a:spAutoFit/>
          </a:bodyPr>
          <a:lstStyle/>
          <a:p>
            <a:pPr algn="ctr"/>
            <a:r>
              <a:rPr lang="fr-FR" sz="1350" dirty="0">
                <a:latin typeface="Calibri" panose="020F0502020204030204" pitchFamily="34" charset="0"/>
                <a:ea typeface="Yu Mincho" panose="02020400000000000000" pitchFamily="18" charset="-128"/>
                <a:cs typeface="Times New Roman" panose="02020603050405020304" pitchFamily="18" charset="0"/>
              </a:rPr>
              <a:t>1) en possession perpétuelle de sa santé</a:t>
            </a:r>
          </a:p>
        </p:txBody>
      </p:sp>
      <p:pic>
        <p:nvPicPr>
          <p:cNvPr id="22" name="Image 21">
            <a:extLst>
              <a:ext uri="{FF2B5EF4-FFF2-40B4-BE49-F238E27FC236}">
                <a16:creationId xmlns:a16="http://schemas.microsoft.com/office/drawing/2014/main" id="{E606380F-469F-F587-BE4B-C314D32F58DD}"/>
              </a:ext>
            </a:extLst>
          </p:cNvPr>
          <p:cNvPicPr>
            <a:picLocks noChangeAspect="1"/>
          </p:cNvPicPr>
          <p:nvPr/>
        </p:nvPicPr>
        <p:blipFill>
          <a:blip r:embed="rId5"/>
          <a:stretch>
            <a:fillRect/>
          </a:stretch>
        </p:blipFill>
        <p:spPr>
          <a:xfrm>
            <a:off x="6723646" y="2110255"/>
            <a:ext cx="1856366" cy="1718597"/>
          </a:xfrm>
          <a:prstGeom prst="rect">
            <a:avLst/>
          </a:prstGeom>
        </p:spPr>
      </p:pic>
      <p:pic>
        <p:nvPicPr>
          <p:cNvPr id="23" name="Image 22">
            <a:extLst>
              <a:ext uri="{FF2B5EF4-FFF2-40B4-BE49-F238E27FC236}">
                <a16:creationId xmlns:a16="http://schemas.microsoft.com/office/drawing/2014/main" id="{0CF99B4A-9E4F-FB90-F4F2-3BBE663B1C21}"/>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flipH="1">
            <a:off x="2420355" y="2456231"/>
            <a:ext cx="901202" cy="1085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Flèche : bas 1">
            <a:extLst>
              <a:ext uri="{FF2B5EF4-FFF2-40B4-BE49-F238E27FC236}">
                <a16:creationId xmlns:a16="http://schemas.microsoft.com/office/drawing/2014/main" id="{44C01772-0E98-E5E0-7CC6-A03159EED892}"/>
              </a:ext>
            </a:extLst>
          </p:cNvPr>
          <p:cNvSpPr/>
          <p:nvPr/>
        </p:nvSpPr>
        <p:spPr>
          <a:xfrm>
            <a:off x="5376986" y="4688350"/>
            <a:ext cx="385763" cy="3357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T" sz="1350"/>
          </a:p>
        </p:txBody>
      </p:sp>
      <p:sp>
        <p:nvSpPr>
          <p:cNvPr id="7" name="ZoneTexte 6">
            <a:extLst>
              <a:ext uri="{FF2B5EF4-FFF2-40B4-BE49-F238E27FC236}">
                <a16:creationId xmlns:a16="http://schemas.microsoft.com/office/drawing/2014/main" id="{DBBB0C35-D5F4-9A59-0B35-9BF0A252CF7D}"/>
              </a:ext>
            </a:extLst>
          </p:cNvPr>
          <p:cNvSpPr txBox="1"/>
          <p:nvPr/>
        </p:nvSpPr>
        <p:spPr>
          <a:xfrm>
            <a:off x="4494796" y="5150154"/>
            <a:ext cx="2228850" cy="300082"/>
          </a:xfrm>
          <a:prstGeom prst="rect">
            <a:avLst/>
          </a:prstGeom>
          <a:noFill/>
        </p:spPr>
        <p:txBody>
          <a:bodyPr wrap="square">
            <a:spAutoFit/>
          </a:bodyPr>
          <a:lstStyle/>
          <a:p>
            <a:r>
              <a:rPr lang="de-DE" sz="1350" i="1" dirty="0"/>
              <a:t>se </a:t>
            </a:r>
            <a:r>
              <a:rPr lang="de-DE" sz="1350" i="1" dirty="0" err="1"/>
              <a:t>rapporte</a:t>
            </a:r>
            <a:r>
              <a:rPr lang="de-DE" sz="1350" i="1" dirty="0"/>
              <a:t> </a:t>
            </a:r>
            <a:r>
              <a:rPr lang="de-DE" sz="1350" i="1" dirty="0" err="1"/>
              <a:t>sur</a:t>
            </a:r>
            <a:r>
              <a:rPr lang="de-DE" sz="1350" i="1" dirty="0"/>
              <a:t> </a:t>
            </a:r>
            <a:r>
              <a:rPr lang="de-DE" sz="1350" b="1" i="1" u="sng" dirty="0" err="1"/>
              <a:t>l’indifférence</a:t>
            </a:r>
            <a:endParaRPr lang="en-AT" sz="1350" b="1" i="1" u="sng" dirty="0"/>
          </a:p>
        </p:txBody>
      </p:sp>
    </p:spTree>
    <p:extLst>
      <p:ext uri="{BB962C8B-B14F-4D97-AF65-F5344CB8AC3E}">
        <p14:creationId xmlns:p14="http://schemas.microsoft.com/office/powerpoint/2010/main" val="8538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14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0" grpId="0" animBg="1"/>
      <p:bldP spid="2"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F496123-6464-5AD3-9579-0A1562CBAF9F}"/>
              </a:ext>
            </a:extLst>
          </p:cNvPr>
          <p:cNvSpPr txBox="1"/>
          <p:nvPr/>
        </p:nvSpPr>
        <p:spPr>
          <a:xfrm>
            <a:off x="3523997" y="1007648"/>
            <a:ext cx="4434641" cy="507831"/>
          </a:xfrm>
          <a:prstGeom prst="rect">
            <a:avLst/>
          </a:prstGeom>
          <a:solidFill>
            <a:schemeClr val="bg2"/>
          </a:solidFill>
          <a:ln w="28575">
            <a:solidFill>
              <a:srgbClr val="FF0000"/>
            </a:solidFill>
          </a:ln>
        </p:spPr>
        <p:txBody>
          <a:bodyPr wrap="square">
            <a:spAutoFit/>
          </a:bodyPr>
          <a:lstStyle/>
          <a:p>
            <a:r>
              <a:rPr lang="fr-FR" sz="1350" dirty="0"/>
              <a:t>Suivre cet ordre naturel consiste dans le seul bien, qui est la </a:t>
            </a:r>
            <a:r>
              <a:rPr lang="fr-FR" sz="1350" b="1" dirty="0"/>
              <a:t>vertu</a:t>
            </a:r>
            <a:r>
              <a:rPr lang="fr-FR" sz="1350" dirty="0"/>
              <a:t>. Le seul mal est le </a:t>
            </a:r>
            <a:r>
              <a:rPr lang="fr-FR" sz="1350" b="1" dirty="0"/>
              <a:t>vice</a:t>
            </a:r>
            <a:r>
              <a:rPr lang="fr-FR" sz="1350" dirty="0"/>
              <a:t>. Tout le reste est </a:t>
            </a:r>
            <a:r>
              <a:rPr lang="fr-FR" sz="1350" b="1" dirty="0">
                <a:solidFill>
                  <a:schemeClr val="accent2">
                    <a:lumMod val="60000"/>
                    <a:lumOff val="40000"/>
                  </a:schemeClr>
                </a:solidFill>
              </a:rPr>
              <a:t>indifférent</a:t>
            </a:r>
            <a:r>
              <a:rPr lang="fr-FR" sz="1350" dirty="0">
                <a:solidFill>
                  <a:schemeClr val="accent2">
                    <a:lumMod val="60000"/>
                    <a:lumOff val="40000"/>
                  </a:schemeClr>
                </a:solidFill>
              </a:rPr>
              <a:t>.</a:t>
            </a:r>
            <a:endParaRPr lang="en-AT" sz="1350" b="1" i="1" dirty="0">
              <a:solidFill>
                <a:schemeClr val="accent2">
                  <a:lumMod val="60000"/>
                  <a:lumOff val="40000"/>
                </a:schemeClr>
              </a:solidFill>
            </a:endParaRPr>
          </a:p>
        </p:txBody>
      </p:sp>
      <p:sp>
        <p:nvSpPr>
          <p:cNvPr id="3" name="ZoneTexte 2">
            <a:extLst>
              <a:ext uri="{FF2B5EF4-FFF2-40B4-BE49-F238E27FC236}">
                <a16:creationId xmlns:a16="http://schemas.microsoft.com/office/drawing/2014/main" id="{C249B506-8F73-C59C-E00B-36F28C61E779}"/>
              </a:ext>
            </a:extLst>
          </p:cNvPr>
          <p:cNvSpPr txBox="1"/>
          <p:nvPr/>
        </p:nvSpPr>
        <p:spPr>
          <a:xfrm>
            <a:off x="145314" y="1704350"/>
            <a:ext cx="8362504" cy="1306640"/>
          </a:xfrm>
          <a:prstGeom prst="rect">
            <a:avLst/>
          </a:prstGeom>
          <a:noFill/>
        </p:spPr>
        <p:txBody>
          <a:bodyPr wrap="square" rtlCol="0">
            <a:spAutoFit/>
          </a:bodyPr>
          <a:lstStyle/>
          <a:p>
            <a:pPr>
              <a:lnSpc>
                <a:spcPct val="150000"/>
              </a:lnSpc>
            </a:pPr>
            <a:r>
              <a:rPr lang="fr-FR" sz="1350" dirty="0">
                <a:sym typeface="Symbol" panose="05050102010706020507" pitchFamily="18" charset="2"/>
              </a:rPr>
              <a:t> </a:t>
            </a:r>
            <a:r>
              <a:rPr lang="fr-FR" sz="1350" dirty="0"/>
              <a:t>on peut profiter des biens comme la richesse, à condition </a:t>
            </a:r>
            <a:r>
              <a:rPr lang="fr-FR" sz="1350" b="1" dirty="0"/>
              <a:t>de ne jamais en dépendre</a:t>
            </a:r>
          </a:p>
          <a:p>
            <a:pPr>
              <a:lnSpc>
                <a:spcPct val="150000"/>
              </a:lnSpc>
            </a:pPr>
            <a:r>
              <a:rPr lang="fr-FR" sz="1350" dirty="0">
                <a:sym typeface="Symbol" panose="05050102010706020507" pitchFamily="18" charset="2"/>
              </a:rPr>
              <a:t> </a:t>
            </a:r>
            <a:r>
              <a:rPr lang="fr-FR" sz="1350" dirty="0"/>
              <a:t>« </a:t>
            </a:r>
            <a:r>
              <a:rPr lang="fr-FR" sz="1350" i="1" dirty="0"/>
              <a:t>Indifférent</a:t>
            </a:r>
            <a:r>
              <a:rPr lang="fr-FR" sz="1350" dirty="0"/>
              <a:t> », car ces choses ne sont </a:t>
            </a:r>
            <a:r>
              <a:rPr lang="fr-FR" sz="1350" b="1" dirty="0"/>
              <a:t>ni bonnes ni mauvaises</a:t>
            </a:r>
            <a:r>
              <a:rPr lang="fr-FR" sz="1350" dirty="0"/>
              <a:t>, n’ayant donc aucune valeur</a:t>
            </a:r>
          </a:p>
          <a:p>
            <a:pPr>
              <a:lnSpc>
                <a:spcPct val="150000"/>
              </a:lnSpc>
            </a:pPr>
            <a:r>
              <a:rPr lang="fr-FR" sz="1350" dirty="0">
                <a:sym typeface="Symbol" panose="05050102010706020507" pitchFamily="18" charset="2"/>
              </a:rPr>
              <a:t> L</a:t>
            </a:r>
            <a:r>
              <a:rPr lang="fr-FR" sz="1350" dirty="0"/>
              <a:t>a vie heureuse dépend seulement de ce qui est déjà </a:t>
            </a:r>
            <a:r>
              <a:rPr lang="fr-FR" sz="1350" b="1" dirty="0"/>
              <a:t>en notre possession intérieure </a:t>
            </a:r>
            <a:r>
              <a:rPr lang="fr-FR" sz="1350" dirty="0"/>
              <a:t>(contraste Aristote; nécessité de biens extérieurs)</a:t>
            </a:r>
          </a:p>
        </p:txBody>
      </p:sp>
      <p:sp>
        <p:nvSpPr>
          <p:cNvPr id="4" name="Titre 1">
            <a:extLst>
              <a:ext uri="{FF2B5EF4-FFF2-40B4-BE49-F238E27FC236}">
                <a16:creationId xmlns:a16="http://schemas.microsoft.com/office/drawing/2014/main" id="{EF1A0112-3049-AD82-9237-8DFDC78E6F8A}"/>
              </a:ext>
            </a:extLst>
          </p:cNvPr>
          <p:cNvSpPr txBox="1">
            <a:spLocks/>
          </p:cNvSpPr>
          <p:nvPr/>
        </p:nvSpPr>
        <p:spPr>
          <a:xfrm>
            <a:off x="145314" y="1099581"/>
            <a:ext cx="2899408"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3.2 L’indifférence</a:t>
            </a:r>
            <a:endParaRPr lang="en-AT" sz="1350" b="1" dirty="0"/>
          </a:p>
        </p:txBody>
      </p:sp>
      <p:sp>
        <p:nvSpPr>
          <p:cNvPr id="6" name="ZoneTexte 5">
            <a:extLst>
              <a:ext uri="{FF2B5EF4-FFF2-40B4-BE49-F238E27FC236}">
                <a16:creationId xmlns:a16="http://schemas.microsoft.com/office/drawing/2014/main" id="{32C20A66-F6FA-ED04-C1C4-BEE1C5B88801}"/>
              </a:ext>
            </a:extLst>
          </p:cNvPr>
          <p:cNvSpPr txBox="1"/>
          <p:nvPr/>
        </p:nvSpPr>
        <p:spPr>
          <a:xfrm>
            <a:off x="145315" y="3211629"/>
            <a:ext cx="8877242" cy="681597"/>
          </a:xfrm>
          <a:prstGeom prst="rect">
            <a:avLst/>
          </a:prstGeom>
          <a:noFill/>
        </p:spPr>
        <p:txBody>
          <a:bodyPr wrap="square" rtlCol="0">
            <a:spAutoFit/>
          </a:bodyPr>
          <a:lstStyle/>
          <a:p>
            <a:pPr>
              <a:lnSpc>
                <a:spcPct val="150000"/>
              </a:lnSpc>
            </a:pPr>
            <a:r>
              <a:rPr lang="fr-FR" sz="1350" b="1" dirty="0">
                <a:solidFill>
                  <a:schemeClr val="accent2"/>
                </a:solidFill>
                <a:sym typeface="Symbol" panose="05050102010706020507" pitchFamily="18" charset="2"/>
              </a:rPr>
              <a:t>Apathie</a:t>
            </a:r>
            <a:r>
              <a:rPr lang="fr-FR" sz="1350" dirty="0">
                <a:sym typeface="Symbol" panose="05050102010706020507" pitchFamily="18" charset="2"/>
              </a:rPr>
              <a:t>: </a:t>
            </a:r>
            <a:r>
              <a:rPr lang="fr-FR" sz="1350" dirty="0"/>
              <a:t>état d’esprit dans lequel on est délivré par les passions (maladies de </a:t>
            </a:r>
            <a:r>
              <a:rPr lang="de-DE" sz="1350" dirty="0" err="1"/>
              <a:t>l’âme</a:t>
            </a:r>
            <a:r>
              <a:rPr lang="fr-FR" sz="1350" dirty="0"/>
              <a:t>; peine, crainte, désir, plaisir)</a:t>
            </a:r>
          </a:p>
          <a:p>
            <a:pPr>
              <a:lnSpc>
                <a:spcPct val="150000"/>
              </a:lnSpc>
            </a:pPr>
            <a:r>
              <a:rPr lang="fr-FR" sz="1350" dirty="0">
                <a:sym typeface="Symbol" panose="05050102010706020507" pitchFamily="18" charset="2"/>
              </a:rPr>
              <a:t> </a:t>
            </a:r>
            <a:r>
              <a:rPr lang="fr-FR" sz="1350" dirty="0"/>
              <a:t>Le sage stoïque est conscient des choses extérieures hors de son contrôle et ne se laisse pas tenter par ses émotions. </a:t>
            </a:r>
          </a:p>
        </p:txBody>
      </p:sp>
      <p:pic>
        <p:nvPicPr>
          <p:cNvPr id="7" name="Image 6">
            <a:extLst>
              <a:ext uri="{FF2B5EF4-FFF2-40B4-BE49-F238E27FC236}">
                <a16:creationId xmlns:a16="http://schemas.microsoft.com/office/drawing/2014/main" id="{4A6F9BAC-CEE3-FA6E-0B27-EFA92C1BADE1}"/>
              </a:ext>
            </a:extLst>
          </p:cNvPr>
          <p:cNvPicPr>
            <a:picLocks noChangeAspect="1"/>
          </p:cNvPicPr>
          <p:nvPr/>
        </p:nvPicPr>
        <p:blipFill>
          <a:blip r:embed="rId2"/>
          <a:stretch>
            <a:fillRect/>
          </a:stretch>
        </p:blipFill>
        <p:spPr>
          <a:xfrm>
            <a:off x="2769055" y="3950182"/>
            <a:ext cx="3605890" cy="1956797"/>
          </a:xfrm>
          <a:prstGeom prst="rect">
            <a:avLst/>
          </a:prstGeom>
        </p:spPr>
      </p:pic>
      <p:sp>
        <p:nvSpPr>
          <p:cNvPr id="8" name="Rectangle 7">
            <a:extLst>
              <a:ext uri="{FF2B5EF4-FFF2-40B4-BE49-F238E27FC236}">
                <a16:creationId xmlns:a16="http://schemas.microsoft.com/office/drawing/2014/main" id="{CE3088CB-C3BB-C6FE-35AC-1BC9DF8B9B8B}"/>
              </a:ext>
            </a:extLst>
          </p:cNvPr>
          <p:cNvSpPr/>
          <p:nvPr/>
        </p:nvSpPr>
        <p:spPr>
          <a:xfrm>
            <a:off x="2769055" y="5664142"/>
            <a:ext cx="188065" cy="242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350"/>
          </a:p>
        </p:txBody>
      </p:sp>
    </p:spTree>
    <p:extLst>
      <p:ext uri="{BB962C8B-B14F-4D97-AF65-F5344CB8AC3E}">
        <p14:creationId xmlns:p14="http://schemas.microsoft.com/office/powerpoint/2010/main" val="1524511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F496123-6464-5AD3-9579-0A1562CBAF9F}"/>
              </a:ext>
            </a:extLst>
          </p:cNvPr>
          <p:cNvSpPr txBox="1"/>
          <p:nvPr/>
        </p:nvSpPr>
        <p:spPr>
          <a:xfrm>
            <a:off x="3523997" y="1007648"/>
            <a:ext cx="4434641" cy="507831"/>
          </a:xfrm>
          <a:prstGeom prst="rect">
            <a:avLst/>
          </a:prstGeom>
          <a:solidFill>
            <a:schemeClr val="bg2"/>
          </a:solidFill>
          <a:ln w="28575">
            <a:solidFill>
              <a:srgbClr val="FF0000"/>
            </a:solidFill>
          </a:ln>
        </p:spPr>
        <p:txBody>
          <a:bodyPr wrap="square">
            <a:spAutoFit/>
          </a:bodyPr>
          <a:lstStyle/>
          <a:p>
            <a:r>
              <a:rPr lang="fr-FR" sz="1350" dirty="0"/>
              <a:t>Suivre cet ordre naturel consiste dans le seul bien, qui est la </a:t>
            </a:r>
            <a:r>
              <a:rPr lang="fr-FR" sz="1350" b="1" dirty="0"/>
              <a:t>vertu</a:t>
            </a:r>
            <a:r>
              <a:rPr lang="fr-FR" sz="1350" dirty="0"/>
              <a:t>. Le seul mal est le </a:t>
            </a:r>
            <a:r>
              <a:rPr lang="fr-FR" sz="1350" b="1" dirty="0"/>
              <a:t>vice</a:t>
            </a:r>
            <a:r>
              <a:rPr lang="fr-FR" sz="1350" dirty="0"/>
              <a:t>. Tout le reste est </a:t>
            </a:r>
            <a:r>
              <a:rPr lang="fr-FR" sz="1350" b="1" dirty="0">
                <a:solidFill>
                  <a:schemeClr val="accent2">
                    <a:lumMod val="60000"/>
                    <a:lumOff val="40000"/>
                  </a:schemeClr>
                </a:solidFill>
              </a:rPr>
              <a:t>indifférent</a:t>
            </a:r>
            <a:r>
              <a:rPr lang="fr-FR" sz="1350" dirty="0">
                <a:solidFill>
                  <a:schemeClr val="accent2">
                    <a:lumMod val="60000"/>
                    <a:lumOff val="40000"/>
                  </a:schemeClr>
                </a:solidFill>
              </a:rPr>
              <a:t>.</a:t>
            </a:r>
            <a:endParaRPr lang="en-AT" sz="1350" b="1" i="1" dirty="0">
              <a:solidFill>
                <a:schemeClr val="accent2">
                  <a:lumMod val="60000"/>
                  <a:lumOff val="40000"/>
                </a:schemeClr>
              </a:solidFill>
            </a:endParaRPr>
          </a:p>
        </p:txBody>
      </p:sp>
      <p:sp>
        <p:nvSpPr>
          <p:cNvPr id="3" name="ZoneTexte 2">
            <a:extLst>
              <a:ext uri="{FF2B5EF4-FFF2-40B4-BE49-F238E27FC236}">
                <a16:creationId xmlns:a16="http://schemas.microsoft.com/office/drawing/2014/main" id="{C249B506-8F73-C59C-E00B-36F28C61E779}"/>
              </a:ext>
            </a:extLst>
          </p:cNvPr>
          <p:cNvSpPr txBox="1"/>
          <p:nvPr/>
        </p:nvSpPr>
        <p:spPr>
          <a:xfrm>
            <a:off x="145315" y="1624675"/>
            <a:ext cx="8172371" cy="2083776"/>
          </a:xfrm>
          <a:prstGeom prst="rect">
            <a:avLst/>
          </a:prstGeom>
          <a:noFill/>
        </p:spPr>
        <p:txBody>
          <a:bodyPr wrap="square" rtlCol="0">
            <a:spAutoFit/>
          </a:bodyPr>
          <a:lstStyle/>
          <a:p>
            <a:pPr>
              <a:lnSpc>
                <a:spcPct val="150000"/>
              </a:lnSpc>
              <a:spcAft>
                <a:spcPts val="300"/>
              </a:spcAft>
            </a:pPr>
            <a:r>
              <a:rPr lang="fr-FR" sz="1350" dirty="0">
                <a:sym typeface="Symbol" panose="05050102010706020507" pitchFamily="18" charset="2"/>
              </a:rPr>
              <a:t> </a:t>
            </a:r>
            <a:r>
              <a:rPr lang="fr-FR" sz="1350" dirty="0"/>
              <a:t>« il s'ensuit une </a:t>
            </a:r>
            <a:r>
              <a:rPr lang="fr-FR" sz="1350" dirty="0">
                <a:solidFill>
                  <a:schemeClr val="accent1">
                    <a:lumMod val="60000"/>
                    <a:lumOff val="40000"/>
                  </a:schemeClr>
                </a:solidFill>
              </a:rPr>
              <a:t>tranquillité </a:t>
            </a:r>
            <a:r>
              <a:rPr lang="fr-FR" sz="1350" dirty="0"/>
              <a:t>et une liberté perpétuelles, puisque tout ce qui nous excite [le plaisir] ou nous terrifie [la crainte] a été repoussé » (lignes 7-8)</a:t>
            </a:r>
            <a:endParaRPr lang="fr-FR" sz="1350" b="1" dirty="0"/>
          </a:p>
          <a:p>
            <a:pPr>
              <a:lnSpc>
                <a:spcPct val="150000"/>
              </a:lnSpc>
              <a:spcAft>
                <a:spcPts val="300"/>
              </a:spcAft>
            </a:pPr>
            <a:r>
              <a:rPr lang="fr-FR" sz="1350" dirty="0">
                <a:sym typeface="Symbol" panose="05050102010706020507" pitchFamily="18" charset="2"/>
              </a:rPr>
              <a:t> </a:t>
            </a:r>
            <a:r>
              <a:rPr lang="de-DE" sz="1350" b="1" dirty="0" err="1">
                <a:solidFill>
                  <a:schemeClr val="accent1">
                    <a:lumMod val="60000"/>
                    <a:lumOff val="40000"/>
                  </a:schemeClr>
                </a:solidFill>
              </a:rPr>
              <a:t>autarcie</a:t>
            </a:r>
            <a:r>
              <a:rPr lang="de-DE" sz="1350" dirty="0"/>
              <a:t>: </a:t>
            </a:r>
            <a:r>
              <a:rPr lang="fr-FR" sz="1350" dirty="0"/>
              <a:t>indépendance </a:t>
            </a:r>
            <a:r>
              <a:rPr lang="fr-FR" sz="1350" b="1" dirty="0"/>
              <a:t>extérieure</a:t>
            </a:r>
            <a:r>
              <a:rPr lang="fr-FR" sz="1350" dirty="0"/>
              <a:t> et </a:t>
            </a:r>
            <a:r>
              <a:rPr lang="fr-FR" sz="1350" b="1" dirty="0"/>
              <a:t>intérieure</a:t>
            </a:r>
            <a:r>
              <a:rPr lang="fr-FR" sz="1350" dirty="0"/>
              <a:t> par rapport à tout ce qui pouvait générer de la souffrance</a:t>
            </a:r>
          </a:p>
          <a:p>
            <a:pPr>
              <a:lnSpc>
                <a:spcPct val="150000"/>
              </a:lnSpc>
              <a:spcAft>
                <a:spcPts val="300"/>
              </a:spcAft>
            </a:pPr>
            <a:r>
              <a:rPr lang="fr-FR" sz="1350" dirty="0"/>
              <a:t>(Exemple de l</a:t>
            </a:r>
            <a:r>
              <a:rPr lang="fr-CH" sz="1350" dirty="0"/>
              <a:t>’</a:t>
            </a:r>
            <a:r>
              <a:rPr lang="fr-FR" sz="1350" dirty="0"/>
              <a:t>exile de Socrate en Corse pour huit ans sous prétexte d´adultère)</a:t>
            </a:r>
          </a:p>
          <a:p>
            <a:pPr>
              <a:lnSpc>
                <a:spcPct val="150000"/>
              </a:lnSpc>
              <a:spcAft>
                <a:spcPts val="300"/>
              </a:spcAft>
            </a:pPr>
            <a:r>
              <a:rPr lang="fr-FR" sz="1350" dirty="0">
                <a:sym typeface="Symbol" panose="05050102010706020507" pitchFamily="18" charset="2"/>
              </a:rPr>
              <a:t></a:t>
            </a:r>
            <a:r>
              <a:rPr lang="de-DE" sz="1350" dirty="0"/>
              <a:t> </a:t>
            </a:r>
            <a:r>
              <a:rPr lang="de-DE" sz="1350" dirty="0" err="1"/>
              <a:t>construction</a:t>
            </a:r>
            <a:r>
              <a:rPr lang="de-DE" sz="1350" dirty="0"/>
              <a:t> d</a:t>
            </a:r>
            <a:r>
              <a:rPr lang="fr-CH" sz="1350" dirty="0"/>
              <a:t>’une </a:t>
            </a:r>
            <a:r>
              <a:rPr lang="de-DE" sz="1350" dirty="0" err="1"/>
              <a:t>eudaimonia</a:t>
            </a:r>
            <a:r>
              <a:rPr lang="de-DE" sz="1350" dirty="0"/>
              <a:t> </a:t>
            </a:r>
            <a:r>
              <a:rPr lang="de-DE" sz="1350" b="1" dirty="0" err="1"/>
              <a:t>autosuffisante</a:t>
            </a:r>
            <a:r>
              <a:rPr lang="de-DE" sz="1350" b="1" dirty="0"/>
              <a:t> </a:t>
            </a:r>
            <a:r>
              <a:rPr lang="de-DE" sz="1350" dirty="0" err="1"/>
              <a:t>qui</a:t>
            </a:r>
            <a:r>
              <a:rPr lang="de-DE" sz="1350" dirty="0"/>
              <a:t> </a:t>
            </a:r>
            <a:r>
              <a:rPr lang="de-DE" sz="1350" dirty="0" err="1"/>
              <a:t>aboutit</a:t>
            </a:r>
            <a:r>
              <a:rPr lang="de-DE" sz="1350" dirty="0"/>
              <a:t> </a:t>
            </a:r>
            <a:r>
              <a:rPr lang="de-DE" sz="1350" dirty="0" err="1"/>
              <a:t>dans</a:t>
            </a:r>
            <a:r>
              <a:rPr lang="de-DE" sz="1350" dirty="0"/>
              <a:t> </a:t>
            </a:r>
            <a:r>
              <a:rPr lang="de-DE" sz="1350" b="1" dirty="0" err="1"/>
              <a:t>l‘ataraxie</a:t>
            </a:r>
            <a:endParaRPr lang="de-DE" sz="1350" b="1" dirty="0"/>
          </a:p>
          <a:p>
            <a:pPr>
              <a:lnSpc>
                <a:spcPct val="150000"/>
              </a:lnSpc>
            </a:pPr>
            <a:endParaRPr lang="fr-FR" sz="1350" b="1" dirty="0"/>
          </a:p>
        </p:txBody>
      </p:sp>
      <p:sp>
        <p:nvSpPr>
          <p:cNvPr id="4" name="Titre 1">
            <a:extLst>
              <a:ext uri="{FF2B5EF4-FFF2-40B4-BE49-F238E27FC236}">
                <a16:creationId xmlns:a16="http://schemas.microsoft.com/office/drawing/2014/main" id="{EF1A0112-3049-AD82-9237-8DFDC78E6F8A}"/>
              </a:ext>
            </a:extLst>
          </p:cNvPr>
          <p:cNvSpPr txBox="1">
            <a:spLocks/>
          </p:cNvSpPr>
          <p:nvPr/>
        </p:nvSpPr>
        <p:spPr>
          <a:xfrm>
            <a:off x="145314" y="1099581"/>
            <a:ext cx="2899408"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3.3 L’</a:t>
            </a:r>
            <a:r>
              <a:rPr lang="fr-FR" sz="1350" b="1" dirty="0" err="1"/>
              <a:t>accès</a:t>
            </a:r>
            <a:r>
              <a:rPr lang="fr-FR" sz="1350" b="1" dirty="0"/>
              <a:t> à l’</a:t>
            </a:r>
            <a:r>
              <a:rPr lang="fr-FR" sz="1350" b="1" dirty="0" err="1"/>
              <a:t>eudémonie</a:t>
            </a:r>
            <a:r>
              <a:rPr lang="fr-FR" sz="1350" b="1" dirty="0"/>
              <a:t> </a:t>
            </a:r>
          </a:p>
        </p:txBody>
      </p:sp>
      <p:pic>
        <p:nvPicPr>
          <p:cNvPr id="9" name="Image 8">
            <a:extLst>
              <a:ext uri="{FF2B5EF4-FFF2-40B4-BE49-F238E27FC236}">
                <a16:creationId xmlns:a16="http://schemas.microsoft.com/office/drawing/2014/main" id="{E8A7A998-7567-D3DB-7712-E9D9A68E1CCB}"/>
              </a:ext>
            </a:extLst>
          </p:cNvPr>
          <p:cNvPicPr>
            <a:picLocks noChangeAspect="1"/>
          </p:cNvPicPr>
          <p:nvPr/>
        </p:nvPicPr>
        <p:blipFill>
          <a:blip r:embed="rId2"/>
          <a:stretch>
            <a:fillRect/>
          </a:stretch>
        </p:blipFill>
        <p:spPr>
          <a:xfrm>
            <a:off x="2734268" y="3303165"/>
            <a:ext cx="2994464" cy="2618393"/>
          </a:xfrm>
          <a:prstGeom prst="rect">
            <a:avLst/>
          </a:prstGeom>
          <a:ln>
            <a:noFill/>
          </a:ln>
          <a:effectLst>
            <a:softEdge rad="112500"/>
          </a:effectLst>
        </p:spPr>
      </p:pic>
      <p:sp>
        <p:nvSpPr>
          <p:cNvPr id="11" name="ZoneTexte 10">
            <a:extLst>
              <a:ext uri="{FF2B5EF4-FFF2-40B4-BE49-F238E27FC236}">
                <a16:creationId xmlns:a16="http://schemas.microsoft.com/office/drawing/2014/main" id="{399BD069-4336-1AA5-B5C2-5FA00B5FE438}"/>
              </a:ext>
            </a:extLst>
          </p:cNvPr>
          <p:cNvSpPr txBox="1"/>
          <p:nvPr/>
        </p:nvSpPr>
        <p:spPr>
          <a:xfrm>
            <a:off x="5665814" y="3118933"/>
            <a:ext cx="3207036" cy="1862331"/>
          </a:xfrm>
          <a:prstGeom prst="cloudCallout">
            <a:avLst>
              <a:gd name="adj1" fmla="val -94583"/>
              <a:gd name="adj2" fmla="val 20436"/>
            </a:avLst>
          </a:prstGeom>
          <a:solidFill>
            <a:schemeClr val="accent1">
              <a:lumMod val="40000"/>
              <a:lumOff val="60000"/>
            </a:schemeClr>
          </a:solidFill>
        </p:spPr>
        <p:txBody>
          <a:bodyPr wrap="square">
            <a:spAutoFit/>
          </a:bodyPr>
          <a:lstStyle/>
          <a:p>
            <a:pPr algn="just"/>
            <a:r>
              <a:rPr lang="fr-FR" sz="1050" b="1" i="1" dirty="0">
                <a:latin typeface="+mj-lt"/>
              </a:rPr>
              <a:t>« Où trouver un lieu plus désolé, plus inaccessible de toutes parts que ce rocher? plus dépourvu de ressources, habité par des hordes plus barbares, hérissé d'aspérités plus menaçantes et sous un ciel plus funeste?»</a:t>
            </a:r>
            <a:endParaRPr lang="en-AT" sz="1050" b="1" i="1" dirty="0">
              <a:latin typeface="+mj-lt"/>
            </a:endParaRPr>
          </a:p>
        </p:txBody>
      </p:sp>
      <p:sp>
        <p:nvSpPr>
          <p:cNvPr id="12" name="ZoneTexte 11">
            <a:extLst>
              <a:ext uri="{FF2B5EF4-FFF2-40B4-BE49-F238E27FC236}">
                <a16:creationId xmlns:a16="http://schemas.microsoft.com/office/drawing/2014/main" id="{A6451199-0E95-20CD-C1E0-AED440DBFADA}"/>
              </a:ext>
            </a:extLst>
          </p:cNvPr>
          <p:cNvSpPr txBox="1"/>
          <p:nvPr/>
        </p:nvSpPr>
        <p:spPr>
          <a:xfrm>
            <a:off x="6099068" y="5060201"/>
            <a:ext cx="2592199" cy="507831"/>
          </a:xfrm>
          <a:prstGeom prst="rect">
            <a:avLst/>
          </a:prstGeom>
          <a:noFill/>
        </p:spPr>
        <p:txBody>
          <a:bodyPr wrap="square" rtlCol="0">
            <a:spAutoFit/>
          </a:bodyPr>
          <a:lstStyle/>
          <a:p>
            <a:pPr algn="ctr"/>
            <a:r>
              <a:rPr lang="fr-FR" sz="900" i="1" dirty="0"/>
              <a:t>Sénèque écrivant son traité de </a:t>
            </a:r>
            <a:r>
              <a:rPr lang="fr-FR" sz="900" i="1" u="sng" dirty="0"/>
              <a:t>la </a:t>
            </a:r>
            <a:r>
              <a:rPr lang="fr-FR" sz="900" i="1" u="sng" dirty="0" err="1"/>
              <a:t>consolatione</a:t>
            </a:r>
            <a:r>
              <a:rPr lang="fr-FR" sz="900" i="1" u="sng" dirty="0"/>
              <a:t> </a:t>
            </a:r>
            <a:r>
              <a:rPr lang="fr-FR" sz="900" i="1" dirty="0"/>
              <a:t>sur les rochers du Cap-Corse.</a:t>
            </a:r>
          </a:p>
          <a:p>
            <a:pPr algn="ctr"/>
            <a:r>
              <a:rPr lang="fr-FR" sz="900" i="1" dirty="0">
                <a:solidFill>
                  <a:schemeClr val="bg1">
                    <a:lumMod val="65000"/>
                  </a:schemeClr>
                </a:solidFill>
              </a:rPr>
              <a:t>Source: www.corsicamea.fr</a:t>
            </a:r>
          </a:p>
        </p:txBody>
      </p:sp>
    </p:spTree>
    <p:extLst>
      <p:ext uri="{BB962C8B-B14F-4D97-AF65-F5344CB8AC3E}">
        <p14:creationId xmlns:p14="http://schemas.microsoft.com/office/powerpoint/2010/main" val="1211580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2175147" cy="461665"/>
          </a:xfrm>
          <a:prstGeom prst="rect">
            <a:avLst/>
          </a:prstGeom>
          <a:noFill/>
        </p:spPr>
        <p:txBody>
          <a:bodyPr wrap="none" rtlCol="0">
            <a:spAutoFit/>
          </a:bodyPr>
          <a:lstStyle/>
          <a:p>
            <a:r>
              <a:rPr lang="fr-BE" sz="2400" b="1" dirty="0"/>
              <a:t>2. </a:t>
            </a:r>
            <a:r>
              <a:rPr lang="lb-LU" b="1" dirty="0" err="1"/>
              <a:t>Grundtriebfedern</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3633323" y="976913"/>
            <a:ext cx="5199133" cy="923330"/>
          </a:xfrm>
          <a:prstGeom prst="rect">
            <a:avLst/>
          </a:prstGeom>
          <a:noFill/>
        </p:spPr>
        <p:txBody>
          <a:bodyPr wrap="square" rtlCol="0">
            <a:spAutoFit/>
          </a:bodyPr>
          <a:lstStyle/>
          <a:p>
            <a:pPr algn="just"/>
            <a:r>
              <a:rPr lang="de-LU" dirty="0"/>
              <a:t>Schopenhauer zufolge muss jede menschliche Handlung auf eine der folgenden drei Grundtriebfedern zurückzuführen sein: </a:t>
            </a:r>
            <a:endParaRPr lang="lb-LU" dirty="0"/>
          </a:p>
        </p:txBody>
      </p:sp>
      <p:sp>
        <p:nvSpPr>
          <p:cNvPr id="2" name="TextBox 1"/>
          <p:cNvSpPr txBox="1"/>
          <p:nvPr/>
        </p:nvSpPr>
        <p:spPr>
          <a:xfrm>
            <a:off x="3633323" y="2241494"/>
            <a:ext cx="5199133" cy="646331"/>
          </a:xfrm>
          <a:prstGeom prst="rect">
            <a:avLst/>
          </a:prstGeom>
          <a:noFill/>
        </p:spPr>
        <p:txBody>
          <a:bodyPr wrap="square" rtlCol="0">
            <a:spAutoFit/>
          </a:bodyPr>
          <a:lstStyle/>
          <a:p>
            <a:pPr lvl="0"/>
            <a:r>
              <a:rPr lang="de-LU" b="1" dirty="0"/>
              <a:t>Dem Egoismus</a:t>
            </a:r>
            <a:r>
              <a:rPr lang="de-LU" dirty="0"/>
              <a:t>, der sich nur nach dem eigenen Wohlergehen richtet </a:t>
            </a:r>
            <a:endParaRPr lang="lb-LU" dirty="0"/>
          </a:p>
        </p:txBody>
      </p:sp>
      <p:sp>
        <p:nvSpPr>
          <p:cNvPr id="10" name="TextBox 9"/>
          <p:cNvSpPr txBox="1"/>
          <p:nvPr/>
        </p:nvSpPr>
        <p:spPr>
          <a:xfrm>
            <a:off x="3633323" y="3625232"/>
            <a:ext cx="4603376" cy="369332"/>
          </a:xfrm>
          <a:prstGeom prst="rect">
            <a:avLst/>
          </a:prstGeom>
          <a:noFill/>
        </p:spPr>
        <p:txBody>
          <a:bodyPr wrap="none" rtlCol="0">
            <a:spAutoFit/>
          </a:bodyPr>
          <a:lstStyle/>
          <a:p>
            <a:pPr lvl="0"/>
            <a:r>
              <a:rPr lang="de-LU" b="1" dirty="0"/>
              <a:t>Der Bosheit</a:t>
            </a:r>
            <a:r>
              <a:rPr lang="de-LU" dirty="0"/>
              <a:t>, die auf das Leiden anderer aus ist </a:t>
            </a:r>
            <a:endParaRPr lang="lb-LU" dirty="0"/>
          </a:p>
        </p:txBody>
      </p:sp>
      <p:sp>
        <p:nvSpPr>
          <p:cNvPr id="11" name="TextBox 10"/>
          <p:cNvSpPr txBox="1"/>
          <p:nvPr/>
        </p:nvSpPr>
        <p:spPr>
          <a:xfrm>
            <a:off x="3633324" y="4656966"/>
            <a:ext cx="4603376" cy="646331"/>
          </a:xfrm>
          <a:prstGeom prst="rect">
            <a:avLst/>
          </a:prstGeom>
          <a:noFill/>
        </p:spPr>
        <p:txBody>
          <a:bodyPr wrap="square" rtlCol="0">
            <a:spAutoFit/>
          </a:bodyPr>
          <a:lstStyle/>
          <a:p>
            <a:pPr algn="just"/>
            <a:r>
              <a:rPr lang="de-LU" b="1" dirty="0"/>
              <a:t>Das Mitleid</a:t>
            </a:r>
            <a:r>
              <a:rPr lang="de-LU" dirty="0"/>
              <a:t>, welches sich nach dem Wohlergehen anderer richtet </a:t>
            </a:r>
            <a:endParaRPr lang="lb-LU"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356" y="3124354"/>
            <a:ext cx="1111692" cy="1371087"/>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344" y="1477588"/>
            <a:ext cx="1874048" cy="141023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99" t="17678" r="5929" b="8345"/>
          <a:stretch/>
        </p:blipFill>
        <p:spPr>
          <a:xfrm>
            <a:off x="901136" y="4731970"/>
            <a:ext cx="2678464" cy="1529348"/>
          </a:xfrm>
          <a:prstGeom prst="rect">
            <a:avLst/>
          </a:prstGeom>
        </p:spPr>
      </p:pic>
    </p:spTree>
    <p:extLst>
      <p:ext uri="{BB962C8B-B14F-4D97-AF65-F5344CB8AC3E}">
        <p14:creationId xmlns:p14="http://schemas.microsoft.com/office/powerpoint/2010/main" val="22548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F496123-6464-5AD3-9579-0A1562CBAF9F}"/>
              </a:ext>
            </a:extLst>
          </p:cNvPr>
          <p:cNvSpPr txBox="1"/>
          <p:nvPr/>
        </p:nvSpPr>
        <p:spPr>
          <a:xfrm>
            <a:off x="4083962" y="1111533"/>
            <a:ext cx="4434641" cy="507831"/>
          </a:xfrm>
          <a:prstGeom prst="rect">
            <a:avLst/>
          </a:prstGeom>
          <a:solidFill>
            <a:schemeClr val="bg2"/>
          </a:solidFill>
          <a:ln w="28575">
            <a:solidFill>
              <a:srgbClr val="FF0000"/>
            </a:solidFill>
          </a:ln>
        </p:spPr>
        <p:txBody>
          <a:bodyPr wrap="square">
            <a:spAutoFit/>
          </a:bodyPr>
          <a:lstStyle/>
          <a:p>
            <a:r>
              <a:rPr lang="fr-FR" sz="1350" dirty="0"/>
              <a:t>Suivre cet ordre naturel consiste dans le seul bien, qui est la </a:t>
            </a:r>
            <a:r>
              <a:rPr lang="fr-FR" sz="1350" b="1" dirty="0"/>
              <a:t>vertu</a:t>
            </a:r>
            <a:r>
              <a:rPr lang="fr-FR" sz="1350" dirty="0"/>
              <a:t>. Le seul mal est le </a:t>
            </a:r>
            <a:r>
              <a:rPr lang="fr-FR" sz="1350" b="1" dirty="0"/>
              <a:t>vice</a:t>
            </a:r>
            <a:r>
              <a:rPr lang="fr-FR" sz="1350" dirty="0"/>
              <a:t>. Tout le reste est </a:t>
            </a:r>
            <a:r>
              <a:rPr lang="fr-FR" sz="1350" b="1" dirty="0">
                <a:solidFill>
                  <a:schemeClr val="accent2">
                    <a:lumMod val="60000"/>
                    <a:lumOff val="40000"/>
                  </a:schemeClr>
                </a:solidFill>
              </a:rPr>
              <a:t>indifférent</a:t>
            </a:r>
            <a:r>
              <a:rPr lang="fr-FR" sz="1350" dirty="0">
                <a:solidFill>
                  <a:schemeClr val="accent2">
                    <a:lumMod val="60000"/>
                    <a:lumOff val="40000"/>
                  </a:schemeClr>
                </a:solidFill>
              </a:rPr>
              <a:t>.</a:t>
            </a:r>
            <a:endParaRPr lang="en-AT" sz="1350" b="1" i="1" dirty="0">
              <a:solidFill>
                <a:schemeClr val="accent2">
                  <a:lumMod val="60000"/>
                  <a:lumOff val="40000"/>
                </a:schemeClr>
              </a:solidFill>
            </a:endParaRPr>
          </a:p>
        </p:txBody>
      </p:sp>
      <p:sp>
        <p:nvSpPr>
          <p:cNvPr id="3" name="ZoneTexte 2">
            <a:extLst>
              <a:ext uri="{FF2B5EF4-FFF2-40B4-BE49-F238E27FC236}">
                <a16:creationId xmlns:a16="http://schemas.microsoft.com/office/drawing/2014/main" id="{C249B506-8F73-C59C-E00B-36F28C61E779}"/>
              </a:ext>
            </a:extLst>
          </p:cNvPr>
          <p:cNvSpPr txBox="1"/>
          <p:nvPr/>
        </p:nvSpPr>
        <p:spPr>
          <a:xfrm>
            <a:off x="242921" y="2102957"/>
            <a:ext cx="8172371" cy="721864"/>
          </a:xfrm>
          <a:prstGeom prst="rect">
            <a:avLst/>
          </a:prstGeom>
          <a:noFill/>
        </p:spPr>
        <p:txBody>
          <a:bodyPr wrap="square" rtlCol="0">
            <a:spAutoFit/>
          </a:bodyPr>
          <a:lstStyle/>
          <a:p>
            <a:pPr>
              <a:lnSpc>
                <a:spcPct val="150000"/>
              </a:lnSpc>
              <a:spcAft>
                <a:spcPts val="300"/>
              </a:spcAft>
            </a:pPr>
            <a:r>
              <a:rPr lang="fr-CH" sz="1350" dirty="0">
                <a:sym typeface="Symbol" panose="05050102010706020507" pitchFamily="18" charset="2"/>
              </a:rPr>
              <a:t>Les </a:t>
            </a:r>
            <a:r>
              <a:rPr lang="fr-FR" sz="1350" b="1" dirty="0"/>
              <a:t>quatre vertus stoïciennes</a:t>
            </a:r>
            <a:r>
              <a:rPr lang="fr-FR" sz="1350" dirty="0"/>
              <a:t>, dont toutes les autres vertus sont dérivées (</a:t>
            </a:r>
            <a:r>
              <a:rPr lang="de-DE" sz="1350" dirty="0" err="1"/>
              <a:t>lignes</a:t>
            </a:r>
            <a:r>
              <a:rPr lang="de-DE" sz="1350" dirty="0"/>
              <a:t> 19-20):</a:t>
            </a:r>
            <a:endParaRPr lang="de-DE" sz="1350" b="1" dirty="0"/>
          </a:p>
          <a:p>
            <a:pPr>
              <a:lnSpc>
                <a:spcPct val="150000"/>
              </a:lnSpc>
            </a:pPr>
            <a:endParaRPr lang="fr-FR" sz="1350" b="1" dirty="0"/>
          </a:p>
        </p:txBody>
      </p:sp>
      <p:sp>
        <p:nvSpPr>
          <p:cNvPr id="4" name="Titre 1">
            <a:extLst>
              <a:ext uri="{FF2B5EF4-FFF2-40B4-BE49-F238E27FC236}">
                <a16:creationId xmlns:a16="http://schemas.microsoft.com/office/drawing/2014/main" id="{EF1A0112-3049-AD82-9237-8DFDC78E6F8A}"/>
              </a:ext>
            </a:extLst>
          </p:cNvPr>
          <p:cNvSpPr txBox="1">
            <a:spLocks/>
          </p:cNvSpPr>
          <p:nvPr/>
        </p:nvSpPr>
        <p:spPr>
          <a:xfrm>
            <a:off x="258567" y="1492396"/>
            <a:ext cx="2899408"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4.1 Les vertus stoïciennes</a:t>
            </a:r>
          </a:p>
        </p:txBody>
      </p:sp>
      <p:sp>
        <p:nvSpPr>
          <p:cNvPr id="2" name="Titre 1">
            <a:extLst>
              <a:ext uri="{FF2B5EF4-FFF2-40B4-BE49-F238E27FC236}">
                <a16:creationId xmlns:a16="http://schemas.microsoft.com/office/drawing/2014/main" id="{1B5E07BE-D85B-0293-4489-06D6FDDD3895}"/>
              </a:ext>
            </a:extLst>
          </p:cNvPr>
          <p:cNvSpPr>
            <a:spLocks noGrp="1"/>
          </p:cNvSpPr>
          <p:nvPr>
            <p:ph type="ctrTitle"/>
          </p:nvPr>
        </p:nvSpPr>
        <p:spPr>
          <a:xfrm>
            <a:off x="209996" y="1048421"/>
            <a:ext cx="3245637" cy="300884"/>
          </a:xfrm>
          <a:prstGeom prst="roundRect">
            <a:avLst/>
          </a:prstGeom>
          <a:solidFill>
            <a:srgbClr val="E8A884"/>
          </a:solidFill>
          <a:ln>
            <a:solidFill>
              <a:srgbClr val="E8A884"/>
            </a:solidFill>
          </a:ln>
        </p:spPr>
        <p:txBody>
          <a:bodyPr>
            <a:normAutofit fontScale="90000"/>
          </a:bodyPr>
          <a:lstStyle/>
          <a:p>
            <a:r>
              <a:rPr lang="fr-FR" sz="1650" b="1" dirty="0"/>
              <a:t>4. La vertu</a:t>
            </a:r>
            <a:endParaRPr lang="en-AT" sz="1650" b="1" dirty="0"/>
          </a:p>
        </p:txBody>
      </p:sp>
      <p:sp>
        <p:nvSpPr>
          <p:cNvPr id="6" name="ZoneTexte 5">
            <a:extLst>
              <a:ext uri="{FF2B5EF4-FFF2-40B4-BE49-F238E27FC236}">
                <a16:creationId xmlns:a16="http://schemas.microsoft.com/office/drawing/2014/main" id="{1E776F73-12D2-7F2C-E2F8-731F6E47B30E}"/>
              </a:ext>
            </a:extLst>
          </p:cNvPr>
          <p:cNvSpPr txBox="1"/>
          <p:nvPr/>
        </p:nvSpPr>
        <p:spPr>
          <a:xfrm>
            <a:off x="903988" y="2547681"/>
            <a:ext cx="1857653" cy="338792"/>
          </a:xfrm>
          <a:prstGeom prst="round2SameRect">
            <a:avLst/>
          </a:prstGeom>
          <a:solidFill>
            <a:schemeClr val="accent5">
              <a:lumMod val="20000"/>
              <a:lumOff val="80000"/>
            </a:schemeClr>
          </a:solidFill>
          <a:ln>
            <a:solidFill>
              <a:schemeClr val="tx1">
                <a:lumMod val="50000"/>
                <a:lumOff val="50000"/>
              </a:schemeClr>
            </a:solidFill>
          </a:ln>
        </p:spPr>
        <p:txBody>
          <a:bodyPr wrap="square" rtlCol="0">
            <a:spAutoFit/>
          </a:bodyPr>
          <a:lstStyle/>
          <a:p>
            <a:pPr algn="ctr"/>
            <a:r>
              <a:rPr lang="de-AT" sz="1500" b="1" dirty="0"/>
              <a:t>La </a:t>
            </a:r>
            <a:r>
              <a:rPr lang="de-AT" sz="1500" b="1" dirty="0" err="1"/>
              <a:t>prudence</a:t>
            </a:r>
            <a:endParaRPr lang="en-AT" sz="1500" b="1" dirty="0"/>
          </a:p>
        </p:txBody>
      </p:sp>
      <p:sp>
        <p:nvSpPr>
          <p:cNvPr id="7" name="ZoneTexte 6">
            <a:extLst>
              <a:ext uri="{FF2B5EF4-FFF2-40B4-BE49-F238E27FC236}">
                <a16:creationId xmlns:a16="http://schemas.microsoft.com/office/drawing/2014/main" id="{B503243C-8F64-D552-BA00-C60D089395E7}"/>
              </a:ext>
            </a:extLst>
          </p:cNvPr>
          <p:cNvSpPr txBox="1"/>
          <p:nvPr/>
        </p:nvSpPr>
        <p:spPr>
          <a:xfrm>
            <a:off x="903988" y="3392672"/>
            <a:ext cx="1857653" cy="338792"/>
          </a:xfrm>
          <a:prstGeom prst="round2SameRect">
            <a:avLst/>
          </a:prstGeom>
          <a:solidFill>
            <a:schemeClr val="accent5">
              <a:lumMod val="20000"/>
              <a:lumOff val="80000"/>
            </a:schemeClr>
          </a:solidFill>
          <a:ln>
            <a:solidFill>
              <a:schemeClr val="tx1">
                <a:lumMod val="50000"/>
                <a:lumOff val="50000"/>
              </a:schemeClr>
            </a:solidFill>
          </a:ln>
        </p:spPr>
        <p:txBody>
          <a:bodyPr wrap="square" rtlCol="0">
            <a:spAutoFit/>
          </a:bodyPr>
          <a:lstStyle/>
          <a:p>
            <a:pPr algn="ctr"/>
            <a:r>
              <a:rPr lang="de-AT" sz="1500" b="1" dirty="0"/>
              <a:t>Le </a:t>
            </a:r>
            <a:r>
              <a:rPr lang="de-AT" sz="1500" b="1" dirty="0" err="1"/>
              <a:t>courage</a:t>
            </a:r>
            <a:endParaRPr lang="en-AT" sz="1500" b="1" dirty="0"/>
          </a:p>
        </p:txBody>
      </p:sp>
      <p:sp>
        <p:nvSpPr>
          <p:cNvPr id="8" name="ZoneTexte 7">
            <a:extLst>
              <a:ext uri="{FF2B5EF4-FFF2-40B4-BE49-F238E27FC236}">
                <a16:creationId xmlns:a16="http://schemas.microsoft.com/office/drawing/2014/main" id="{2A16C70C-3F21-A4BF-DEA9-18F5E28A6977}"/>
              </a:ext>
            </a:extLst>
          </p:cNvPr>
          <p:cNvSpPr txBox="1"/>
          <p:nvPr/>
        </p:nvSpPr>
        <p:spPr>
          <a:xfrm>
            <a:off x="903988" y="4184438"/>
            <a:ext cx="1857653" cy="338792"/>
          </a:xfrm>
          <a:prstGeom prst="round2SameRect">
            <a:avLst/>
          </a:prstGeom>
          <a:solidFill>
            <a:schemeClr val="accent5">
              <a:lumMod val="20000"/>
              <a:lumOff val="80000"/>
            </a:schemeClr>
          </a:solidFill>
          <a:ln>
            <a:solidFill>
              <a:schemeClr val="tx1">
                <a:lumMod val="50000"/>
                <a:lumOff val="50000"/>
              </a:schemeClr>
            </a:solidFill>
          </a:ln>
        </p:spPr>
        <p:txBody>
          <a:bodyPr wrap="square" rtlCol="0">
            <a:spAutoFit/>
          </a:bodyPr>
          <a:lstStyle/>
          <a:p>
            <a:pPr algn="ctr"/>
            <a:r>
              <a:rPr lang="de-AT" sz="1500" b="1" dirty="0"/>
              <a:t>La </a:t>
            </a:r>
            <a:r>
              <a:rPr lang="de-AT" sz="1500" b="1" dirty="0" err="1"/>
              <a:t>justice</a:t>
            </a:r>
            <a:endParaRPr lang="en-AT" sz="1500" b="1" dirty="0"/>
          </a:p>
        </p:txBody>
      </p:sp>
      <p:sp>
        <p:nvSpPr>
          <p:cNvPr id="10" name="ZoneTexte 9">
            <a:extLst>
              <a:ext uri="{FF2B5EF4-FFF2-40B4-BE49-F238E27FC236}">
                <a16:creationId xmlns:a16="http://schemas.microsoft.com/office/drawing/2014/main" id="{9EEB4323-6963-4CBF-FD54-5089F2C9A00C}"/>
              </a:ext>
            </a:extLst>
          </p:cNvPr>
          <p:cNvSpPr txBox="1"/>
          <p:nvPr/>
        </p:nvSpPr>
        <p:spPr>
          <a:xfrm>
            <a:off x="903988" y="5003693"/>
            <a:ext cx="1857653" cy="338792"/>
          </a:xfrm>
          <a:prstGeom prst="round2SameRect">
            <a:avLst/>
          </a:prstGeom>
          <a:solidFill>
            <a:schemeClr val="accent5">
              <a:lumMod val="20000"/>
              <a:lumOff val="80000"/>
            </a:schemeClr>
          </a:solidFill>
          <a:ln>
            <a:solidFill>
              <a:schemeClr val="tx1">
                <a:lumMod val="50000"/>
                <a:lumOff val="50000"/>
              </a:schemeClr>
            </a:solidFill>
          </a:ln>
        </p:spPr>
        <p:txBody>
          <a:bodyPr wrap="square" rtlCol="0">
            <a:spAutoFit/>
          </a:bodyPr>
          <a:lstStyle/>
          <a:p>
            <a:pPr algn="ctr"/>
            <a:r>
              <a:rPr lang="de-AT" sz="1500" b="1" dirty="0"/>
              <a:t>La </a:t>
            </a:r>
            <a:r>
              <a:rPr lang="de-AT" sz="1500" b="1" dirty="0" err="1"/>
              <a:t>modération</a:t>
            </a:r>
            <a:endParaRPr lang="en-AT" sz="1500" b="1" dirty="0"/>
          </a:p>
        </p:txBody>
      </p:sp>
      <p:sp>
        <p:nvSpPr>
          <p:cNvPr id="14" name="ZoneTexte 13">
            <a:extLst>
              <a:ext uri="{FF2B5EF4-FFF2-40B4-BE49-F238E27FC236}">
                <a16:creationId xmlns:a16="http://schemas.microsoft.com/office/drawing/2014/main" id="{4A9AB837-4A5A-9E51-8CC0-14754101C51A}"/>
              </a:ext>
            </a:extLst>
          </p:cNvPr>
          <p:cNvSpPr txBox="1"/>
          <p:nvPr/>
        </p:nvSpPr>
        <p:spPr>
          <a:xfrm>
            <a:off x="900107" y="2911265"/>
            <a:ext cx="6858000" cy="300082"/>
          </a:xfrm>
          <a:prstGeom prst="rect">
            <a:avLst/>
          </a:prstGeom>
          <a:noFill/>
        </p:spPr>
        <p:txBody>
          <a:bodyPr wrap="square">
            <a:spAutoFit/>
          </a:bodyPr>
          <a:lstStyle/>
          <a:p>
            <a:r>
              <a:rPr lang="fr-FR" sz="1350" dirty="0"/>
              <a:t>l’acte de prévoir ou d’anticiper, de profiter du présent afin de garantir un futur favorable.</a:t>
            </a:r>
            <a:r>
              <a:rPr lang="de-AT" sz="1350" dirty="0"/>
              <a:t> </a:t>
            </a:r>
            <a:endParaRPr lang="en-AT" sz="1350" dirty="0"/>
          </a:p>
        </p:txBody>
      </p:sp>
      <p:sp>
        <p:nvSpPr>
          <p:cNvPr id="15" name="ZoneTexte 14">
            <a:extLst>
              <a:ext uri="{FF2B5EF4-FFF2-40B4-BE49-F238E27FC236}">
                <a16:creationId xmlns:a16="http://schemas.microsoft.com/office/drawing/2014/main" id="{9672D4AB-295D-F731-C9F2-AC0EC63F7D36}"/>
              </a:ext>
            </a:extLst>
          </p:cNvPr>
          <p:cNvSpPr txBox="1"/>
          <p:nvPr/>
        </p:nvSpPr>
        <p:spPr>
          <a:xfrm>
            <a:off x="903988" y="3753007"/>
            <a:ext cx="8330453" cy="300082"/>
          </a:xfrm>
          <a:prstGeom prst="rect">
            <a:avLst/>
          </a:prstGeom>
          <a:noFill/>
        </p:spPr>
        <p:txBody>
          <a:bodyPr wrap="square">
            <a:spAutoFit/>
          </a:bodyPr>
          <a:lstStyle/>
          <a:p>
            <a:r>
              <a:rPr lang="fr-FR" sz="1350" dirty="0"/>
              <a:t>le fait d’agir de la manière juste malgré les souffrances ou difficultés que l’on rencontre.</a:t>
            </a:r>
            <a:endParaRPr lang="en-AT" sz="1350" dirty="0"/>
          </a:p>
        </p:txBody>
      </p:sp>
      <p:sp>
        <p:nvSpPr>
          <p:cNvPr id="16" name="ZoneTexte 15">
            <a:extLst>
              <a:ext uri="{FF2B5EF4-FFF2-40B4-BE49-F238E27FC236}">
                <a16:creationId xmlns:a16="http://schemas.microsoft.com/office/drawing/2014/main" id="{57937631-76D3-27B1-EEEB-9120E7C13032}"/>
              </a:ext>
            </a:extLst>
          </p:cNvPr>
          <p:cNvSpPr txBox="1"/>
          <p:nvPr/>
        </p:nvSpPr>
        <p:spPr>
          <a:xfrm>
            <a:off x="903988" y="5367277"/>
            <a:ext cx="8330453" cy="300082"/>
          </a:xfrm>
          <a:prstGeom prst="rect">
            <a:avLst/>
          </a:prstGeom>
          <a:noFill/>
        </p:spPr>
        <p:txBody>
          <a:bodyPr wrap="square">
            <a:spAutoFit/>
          </a:bodyPr>
          <a:lstStyle/>
          <a:p>
            <a:r>
              <a:rPr lang="fr-FR" sz="1350" dirty="0"/>
              <a:t> la capacité à choisir le bien-être à long terme plutôt que la satisfaction à court terme.</a:t>
            </a:r>
            <a:endParaRPr lang="en-AT" sz="1350" dirty="0"/>
          </a:p>
        </p:txBody>
      </p:sp>
      <p:sp>
        <p:nvSpPr>
          <p:cNvPr id="20" name="ZoneTexte 19">
            <a:extLst>
              <a:ext uri="{FF2B5EF4-FFF2-40B4-BE49-F238E27FC236}">
                <a16:creationId xmlns:a16="http://schemas.microsoft.com/office/drawing/2014/main" id="{55F82A64-D725-CCF6-A228-AA5B77B67E98}"/>
              </a:ext>
            </a:extLst>
          </p:cNvPr>
          <p:cNvSpPr txBox="1"/>
          <p:nvPr/>
        </p:nvSpPr>
        <p:spPr>
          <a:xfrm>
            <a:off x="903989" y="4539202"/>
            <a:ext cx="5779200" cy="300082"/>
          </a:xfrm>
          <a:prstGeom prst="rect">
            <a:avLst/>
          </a:prstGeom>
          <a:noFill/>
        </p:spPr>
        <p:txBody>
          <a:bodyPr wrap="square">
            <a:spAutoFit/>
          </a:bodyPr>
          <a:lstStyle/>
          <a:p>
            <a:r>
              <a:rPr lang="fr-FR" sz="1350" dirty="0"/>
              <a:t>nos actions doivent se rapporter sur l'amélioration de notre communauté</a:t>
            </a:r>
            <a:endParaRPr lang="en-AT" sz="1350" dirty="0"/>
          </a:p>
        </p:txBody>
      </p:sp>
      <p:pic>
        <p:nvPicPr>
          <p:cNvPr id="22" name="Graphique 21" descr="Cerveau dans une tête contour">
            <a:extLst>
              <a:ext uri="{FF2B5EF4-FFF2-40B4-BE49-F238E27FC236}">
                <a16:creationId xmlns:a16="http://schemas.microsoft.com/office/drawing/2014/main" id="{4297BFE6-5F5C-7746-058C-3CC306B2E0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2921" y="2649134"/>
            <a:ext cx="461163" cy="461163"/>
          </a:xfrm>
          <a:prstGeom prst="rect">
            <a:avLst/>
          </a:prstGeom>
        </p:spPr>
      </p:pic>
      <p:pic>
        <p:nvPicPr>
          <p:cNvPr id="24" name="Graphique 23" descr="Excalibur contour">
            <a:extLst>
              <a:ext uri="{FF2B5EF4-FFF2-40B4-BE49-F238E27FC236}">
                <a16:creationId xmlns:a16="http://schemas.microsoft.com/office/drawing/2014/main" id="{E6A2DA8F-A09D-6109-6EE6-9D36E05855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9996" y="3384842"/>
            <a:ext cx="549984" cy="549984"/>
          </a:xfrm>
          <a:prstGeom prst="rect">
            <a:avLst/>
          </a:prstGeom>
        </p:spPr>
      </p:pic>
      <p:pic>
        <p:nvPicPr>
          <p:cNvPr id="26" name="Graphique 25" descr="Poids inégaux contour">
            <a:extLst>
              <a:ext uri="{FF2B5EF4-FFF2-40B4-BE49-F238E27FC236}">
                <a16:creationId xmlns:a16="http://schemas.microsoft.com/office/drawing/2014/main" id="{CAFCFBEB-D81A-A6E8-BF7E-BE89AA4200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2088" y="4982661"/>
            <a:ext cx="617893" cy="617893"/>
          </a:xfrm>
          <a:prstGeom prst="rect">
            <a:avLst/>
          </a:prstGeom>
        </p:spPr>
      </p:pic>
      <p:pic>
        <p:nvPicPr>
          <p:cNvPr id="28" name="Graphique 27" descr="Temple grec contour">
            <a:extLst>
              <a:ext uri="{FF2B5EF4-FFF2-40B4-BE49-F238E27FC236}">
                <a16:creationId xmlns:a16="http://schemas.microsoft.com/office/drawing/2014/main" id="{5695FDBD-E83B-6C26-75D5-BE16EE8DF9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996" y="4223885"/>
            <a:ext cx="549985" cy="549985"/>
          </a:xfrm>
          <a:prstGeom prst="rect">
            <a:avLst/>
          </a:prstGeom>
        </p:spPr>
      </p:pic>
      <p:sp>
        <p:nvSpPr>
          <p:cNvPr id="30" name="ZoneTexte 29">
            <a:extLst>
              <a:ext uri="{FF2B5EF4-FFF2-40B4-BE49-F238E27FC236}">
                <a16:creationId xmlns:a16="http://schemas.microsoft.com/office/drawing/2014/main" id="{99FE285F-DB8D-621F-C9AB-58748D559E8F}"/>
              </a:ext>
            </a:extLst>
          </p:cNvPr>
          <p:cNvSpPr txBox="1"/>
          <p:nvPr/>
        </p:nvSpPr>
        <p:spPr>
          <a:xfrm>
            <a:off x="3291689" y="2566477"/>
            <a:ext cx="3391499" cy="300082"/>
          </a:xfrm>
          <a:prstGeom prst="rect">
            <a:avLst/>
          </a:prstGeom>
          <a:noFill/>
        </p:spPr>
        <p:txBody>
          <a:bodyPr wrap="square" rtlCol="0">
            <a:spAutoFit/>
          </a:bodyPr>
          <a:lstStyle/>
          <a:p>
            <a:r>
              <a:rPr lang="fr-CH" sz="1350" b="1" dirty="0"/>
              <a:t>qui donne «</a:t>
            </a:r>
            <a:r>
              <a:rPr lang="fr-FR" sz="1350" b="1" dirty="0">
                <a:latin typeface="Calibri" panose="020F0502020204030204" pitchFamily="34" charset="0"/>
                <a:ea typeface="Yu Mincho" panose="02020400000000000000" pitchFamily="18" charset="-128"/>
                <a:cs typeface="Times New Roman" panose="02020603050405020304" pitchFamily="18" charset="0"/>
              </a:rPr>
              <a:t>l’expérience des choses » </a:t>
            </a:r>
            <a:endParaRPr lang="en-AT" sz="1350" b="1" dirty="0"/>
          </a:p>
        </p:txBody>
      </p:sp>
      <p:sp>
        <p:nvSpPr>
          <p:cNvPr id="31" name="Flèche : droite 30">
            <a:extLst>
              <a:ext uri="{FF2B5EF4-FFF2-40B4-BE49-F238E27FC236}">
                <a16:creationId xmlns:a16="http://schemas.microsoft.com/office/drawing/2014/main" id="{E61D4C67-C0C0-2A35-4FF7-1CA81B777419}"/>
              </a:ext>
            </a:extLst>
          </p:cNvPr>
          <p:cNvSpPr/>
          <p:nvPr/>
        </p:nvSpPr>
        <p:spPr>
          <a:xfrm>
            <a:off x="2902280" y="2637794"/>
            <a:ext cx="309282" cy="15257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350"/>
          </a:p>
        </p:txBody>
      </p:sp>
      <p:sp>
        <p:nvSpPr>
          <p:cNvPr id="32" name="ZoneTexte 31">
            <a:extLst>
              <a:ext uri="{FF2B5EF4-FFF2-40B4-BE49-F238E27FC236}">
                <a16:creationId xmlns:a16="http://schemas.microsoft.com/office/drawing/2014/main" id="{AAE2C860-D2ED-CBF2-569A-D9BBB957676C}"/>
              </a:ext>
            </a:extLst>
          </p:cNvPr>
          <p:cNvSpPr txBox="1"/>
          <p:nvPr/>
        </p:nvSpPr>
        <p:spPr>
          <a:xfrm>
            <a:off x="3291689" y="3396678"/>
            <a:ext cx="3391499" cy="300082"/>
          </a:xfrm>
          <a:prstGeom prst="rect">
            <a:avLst/>
          </a:prstGeom>
          <a:noFill/>
        </p:spPr>
        <p:txBody>
          <a:bodyPr wrap="square" rtlCol="0">
            <a:spAutoFit/>
          </a:bodyPr>
          <a:lstStyle/>
          <a:p>
            <a:r>
              <a:rPr lang="fr-CH" sz="1350" b="1" dirty="0"/>
              <a:t>«</a:t>
            </a:r>
            <a:r>
              <a:rPr lang="fr-FR" sz="1350" b="1" dirty="0">
                <a:latin typeface="Calibri" panose="020F0502020204030204" pitchFamily="34" charset="0"/>
                <a:ea typeface="Yu Mincho" panose="02020400000000000000" pitchFamily="18" charset="-128"/>
                <a:cs typeface="Times New Roman" panose="02020603050405020304" pitchFamily="18" charset="0"/>
              </a:rPr>
              <a:t>force invincible » </a:t>
            </a:r>
            <a:endParaRPr lang="en-AT" sz="1350" b="1" dirty="0"/>
          </a:p>
        </p:txBody>
      </p:sp>
      <p:sp>
        <p:nvSpPr>
          <p:cNvPr id="33" name="Flèche : droite 32">
            <a:extLst>
              <a:ext uri="{FF2B5EF4-FFF2-40B4-BE49-F238E27FC236}">
                <a16:creationId xmlns:a16="http://schemas.microsoft.com/office/drawing/2014/main" id="{72FD00EE-7CAD-190C-B583-D56048ED1AE4}"/>
              </a:ext>
            </a:extLst>
          </p:cNvPr>
          <p:cNvSpPr/>
          <p:nvPr/>
        </p:nvSpPr>
        <p:spPr>
          <a:xfrm>
            <a:off x="2902280" y="3467994"/>
            <a:ext cx="309282" cy="15257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350"/>
          </a:p>
        </p:txBody>
      </p:sp>
      <p:sp>
        <p:nvSpPr>
          <p:cNvPr id="34" name="ZoneTexte 33">
            <a:extLst>
              <a:ext uri="{FF2B5EF4-FFF2-40B4-BE49-F238E27FC236}">
                <a16:creationId xmlns:a16="http://schemas.microsoft.com/office/drawing/2014/main" id="{BB64D3FE-D1D6-320C-042A-3C4A65728137}"/>
              </a:ext>
            </a:extLst>
          </p:cNvPr>
          <p:cNvSpPr txBox="1"/>
          <p:nvPr/>
        </p:nvSpPr>
        <p:spPr>
          <a:xfrm>
            <a:off x="3291689" y="4171641"/>
            <a:ext cx="3956276" cy="300082"/>
          </a:xfrm>
          <a:prstGeom prst="rect">
            <a:avLst/>
          </a:prstGeom>
          <a:noFill/>
        </p:spPr>
        <p:txBody>
          <a:bodyPr wrap="square" rtlCol="0">
            <a:spAutoFit/>
          </a:bodyPr>
          <a:lstStyle/>
          <a:p>
            <a:r>
              <a:rPr lang="fr-CH" sz="1350" b="1" dirty="0"/>
              <a:t>«calme dans l'action avec beaucoup d’</a:t>
            </a:r>
            <a:r>
              <a:rPr lang="fr-FR" sz="1350" b="1" dirty="0">
                <a:latin typeface="Calibri" panose="020F0502020204030204" pitchFamily="34" charset="0"/>
                <a:ea typeface="Yu Mincho" panose="02020400000000000000" pitchFamily="18" charset="-128"/>
                <a:cs typeface="Times New Roman" panose="02020603050405020304" pitchFamily="18" charset="0"/>
              </a:rPr>
              <a:t>humanité» </a:t>
            </a:r>
            <a:endParaRPr lang="en-AT" sz="1350" b="1" dirty="0"/>
          </a:p>
        </p:txBody>
      </p:sp>
      <p:sp>
        <p:nvSpPr>
          <p:cNvPr id="35" name="Flèche : droite 34">
            <a:extLst>
              <a:ext uri="{FF2B5EF4-FFF2-40B4-BE49-F238E27FC236}">
                <a16:creationId xmlns:a16="http://schemas.microsoft.com/office/drawing/2014/main" id="{A3671623-492F-FA89-03A7-998E0F715FDB}"/>
              </a:ext>
            </a:extLst>
          </p:cNvPr>
          <p:cNvSpPr/>
          <p:nvPr/>
        </p:nvSpPr>
        <p:spPr>
          <a:xfrm>
            <a:off x="2902280" y="4242957"/>
            <a:ext cx="309282" cy="15257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350"/>
          </a:p>
        </p:txBody>
      </p:sp>
      <p:sp>
        <p:nvSpPr>
          <p:cNvPr id="36" name="ZoneTexte 35">
            <a:extLst>
              <a:ext uri="{FF2B5EF4-FFF2-40B4-BE49-F238E27FC236}">
                <a16:creationId xmlns:a16="http://schemas.microsoft.com/office/drawing/2014/main" id="{A39A9254-C6E0-734E-E03B-3ABF51A6151B}"/>
              </a:ext>
            </a:extLst>
          </p:cNvPr>
          <p:cNvSpPr txBox="1"/>
          <p:nvPr/>
        </p:nvSpPr>
        <p:spPr>
          <a:xfrm>
            <a:off x="3291689" y="5014850"/>
            <a:ext cx="3391499" cy="300082"/>
          </a:xfrm>
          <a:prstGeom prst="rect">
            <a:avLst/>
          </a:prstGeom>
          <a:noFill/>
        </p:spPr>
        <p:txBody>
          <a:bodyPr wrap="square" rtlCol="0">
            <a:spAutoFit/>
          </a:bodyPr>
          <a:lstStyle/>
          <a:p>
            <a:r>
              <a:rPr lang="fr-FR" sz="1350" b="1" dirty="0"/>
              <a:t>« le soin des gens qui nous entourent »</a:t>
            </a:r>
            <a:endParaRPr lang="en-AT" sz="1350" b="1" dirty="0"/>
          </a:p>
        </p:txBody>
      </p:sp>
      <p:sp>
        <p:nvSpPr>
          <p:cNvPr id="37" name="Flèche : droite 36">
            <a:extLst>
              <a:ext uri="{FF2B5EF4-FFF2-40B4-BE49-F238E27FC236}">
                <a16:creationId xmlns:a16="http://schemas.microsoft.com/office/drawing/2014/main" id="{756F60BB-9453-A569-3D95-9484A6E107B8}"/>
              </a:ext>
            </a:extLst>
          </p:cNvPr>
          <p:cNvSpPr/>
          <p:nvPr/>
        </p:nvSpPr>
        <p:spPr>
          <a:xfrm>
            <a:off x="2902280" y="5086167"/>
            <a:ext cx="309282" cy="15257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350"/>
          </a:p>
        </p:txBody>
      </p:sp>
      <p:pic>
        <p:nvPicPr>
          <p:cNvPr id="39" name="Graphique 38" descr="Rose des vents avec un remplissage uni">
            <a:extLst>
              <a:ext uri="{FF2B5EF4-FFF2-40B4-BE49-F238E27FC236}">
                <a16:creationId xmlns:a16="http://schemas.microsoft.com/office/drawing/2014/main" id="{B0F0D77F-87E5-4D93-4070-57AE7E6F796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20494" y="3467994"/>
            <a:ext cx="2454088" cy="2454088"/>
          </a:xfrm>
          <a:prstGeom prst="rect">
            <a:avLst/>
          </a:prstGeom>
        </p:spPr>
      </p:pic>
    </p:spTree>
    <p:extLst>
      <p:ext uri="{BB962C8B-B14F-4D97-AF65-F5344CB8AC3E}">
        <p14:creationId xmlns:p14="http://schemas.microsoft.com/office/powerpoint/2010/main" val="322524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2" grpId="0"/>
      <p:bldP spid="33" grpId="0" animBg="1"/>
      <p:bldP spid="34" grpId="0"/>
      <p:bldP spid="35" grpId="0" animBg="1"/>
      <p:bldP spid="36" grpId="0"/>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249B506-8F73-C59C-E00B-36F28C61E779}"/>
              </a:ext>
            </a:extLst>
          </p:cNvPr>
          <p:cNvSpPr txBox="1"/>
          <p:nvPr/>
        </p:nvSpPr>
        <p:spPr>
          <a:xfrm>
            <a:off x="209995" y="1987745"/>
            <a:ext cx="8172371" cy="1693412"/>
          </a:xfrm>
          <a:prstGeom prst="rect">
            <a:avLst/>
          </a:prstGeom>
          <a:noFill/>
        </p:spPr>
        <p:txBody>
          <a:bodyPr wrap="square" rtlCol="0">
            <a:spAutoFit/>
          </a:bodyPr>
          <a:lstStyle/>
          <a:p>
            <a:pPr marL="214313" indent="-214313">
              <a:lnSpc>
                <a:spcPct val="150000"/>
              </a:lnSpc>
              <a:spcAft>
                <a:spcPts val="300"/>
              </a:spcAft>
              <a:buFont typeface="Symbol" panose="05050102010706020507" pitchFamily="18" charset="2"/>
              <a:buChar char="·"/>
            </a:pPr>
            <a:r>
              <a:rPr lang="fr-FR" sz="1350" dirty="0"/>
              <a:t>La vertu constitue notre santé mentale qui apporte le bonheur, et non le plaisir</a:t>
            </a:r>
          </a:p>
          <a:p>
            <a:pPr marL="214313" indent="-214313">
              <a:lnSpc>
                <a:spcPct val="150000"/>
              </a:lnSpc>
              <a:spcAft>
                <a:spcPts val="300"/>
              </a:spcAft>
              <a:buFont typeface="Symbol" panose="05050102010706020507" pitchFamily="18" charset="2"/>
              <a:buChar char="·"/>
            </a:pPr>
            <a:r>
              <a:rPr lang="fr-FR" sz="1350" dirty="0"/>
              <a:t>L’accès au bonheur par la vertu reste réservé à celui </a:t>
            </a:r>
            <a:r>
              <a:rPr lang="fr-FR" sz="1350" b="1" dirty="0"/>
              <a:t>qui est doté d’intelligence ou de la raison</a:t>
            </a:r>
            <a:r>
              <a:rPr lang="fr-FR" sz="1350" dirty="0"/>
              <a:t>. (Exemple de l</a:t>
            </a:r>
            <a:r>
              <a:rPr lang="fr-CH" sz="1350" dirty="0"/>
              <a:t>’</a:t>
            </a:r>
            <a:r>
              <a:rPr lang="fr-FR" sz="1350" dirty="0"/>
              <a:t>exile de Socrate en Corse pour huit ans sous prétexte d´adultère)</a:t>
            </a:r>
          </a:p>
          <a:p>
            <a:pPr>
              <a:lnSpc>
                <a:spcPct val="150000"/>
              </a:lnSpc>
              <a:spcAft>
                <a:spcPts val="300"/>
              </a:spcAft>
            </a:pPr>
            <a:r>
              <a:rPr lang="fr-FR" sz="1350" dirty="0">
                <a:sym typeface="Symbol" panose="05050102010706020507" pitchFamily="18" charset="2"/>
              </a:rPr>
              <a:t></a:t>
            </a:r>
            <a:r>
              <a:rPr lang="de-DE" sz="1350" dirty="0"/>
              <a:t>  </a:t>
            </a:r>
            <a:r>
              <a:rPr lang="fr-FR" sz="1350" dirty="0"/>
              <a:t>Ce n’est pas la perte d’un ami, qui ne dépend pas de moi, qui déterminera mon bonheur, mais </a:t>
            </a:r>
            <a:r>
              <a:rPr lang="fr-FR" sz="1350" b="1" dirty="0"/>
              <a:t>mon jugement rationnel</a:t>
            </a:r>
            <a:r>
              <a:rPr lang="fr-FR" sz="1350" dirty="0"/>
              <a:t> même! (</a:t>
            </a:r>
            <a:r>
              <a:rPr lang="fr-FR" sz="1350" dirty="0">
                <a:sym typeface="Symbol" panose="05050102010706020507" pitchFamily="18" charset="2"/>
              </a:rPr>
              <a:t> </a:t>
            </a:r>
            <a:r>
              <a:rPr lang="fr-FR" sz="1350" dirty="0"/>
              <a:t>appui sur la vertu du courage par la raison)</a:t>
            </a:r>
            <a:endParaRPr lang="fr-FR" sz="1350" b="1" dirty="0"/>
          </a:p>
        </p:txBody>
      </p:sp>
      <p:sp>
        <p:nvSpPr>
          <p:cNvPr id="2" name="Titre 1">
            <a:extLst>
              <a:ext uri="{FF2B5EF4-FFF2-40B4-BE49-F238E27FC236}">
                <a16:creationId xmlns:a16="http://schemas.microsoft.com/office/drawing/2014/main" id="{377D141A-5F51-D47F-6E3B-ABE9DA3E611B}"/>
              </a:ext>
            </a:extLst>
          </p:cNvPr>
          <p:cNvSpPr txBox="1">
            <a:spLocks/>
          </p:cNvSpPr>
          <p:nvPr/>
        </p:nvSpPr>
        <p:spPr>
          <a:xfrm>
            <a:off x="383111" y="1506876"/>
            <a:ext cx="2899408"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4.2 La raison</a:t>
            </a:r>
          </a:p>
        </p:txBody>
      </p:sp>
      <p:sp>
        <p:nvSpPr>
          <p:cNvPr id="6" name="Titre 1">
            <a:extLst>
              <a:ext uri="{FF2B5EF4-FFF2-40B4-BE49-F238E27FC236}">
                <a16:creationId xmlns:a16="http://schemas.microsoft.com/office/drawing/2014/main" id="{659D70CB-4701-474B-62E9-D8D390142E07}"/>
              </a:ext>
            </a:extLst>
          </p:cNvPr>
          <p:cNvSpPr>
            <a:spLocks noGrp="1"/>
          </p:cNvSpPr>
          <p:nvPr>
            <p:ph type="ctrTitle"/>
          </p:nvPr>
        </p:nvSpPr>
        <p:spPr>
          <a:xfrm>
            <a:off x="209996" y="1048421"/>
            <a:ext cx="3245637" cy="300884"/>
          </a:xfrm>
          <a:prstGeom prst="roundRect">
            <a:avLst/>
          </a:prstGeom>
          <a:solidFill>
            <a:srgbClr val="E8A884"/>
          </a:solidFill>
          <a:ln>
            <a:solidFill>
              <a:srgbClr val="E8A884"/>
            </a:solidFill>
          </a:ln>
        </p:spPr>
        <p:txBody>
          <a:bodyPr>
            <a:normAutofit fontScale="90000"/>
          </a:bodyPr>
          <a:lstStyle/>
          <a:p>
            <a:r>
              <a:rPr lang="fr-FR" sz="1650" b="1" dirty="0"/>
              <a:t>4. La vertu</a:t>
            </a:r>
            <a:endParaRPr lang="en-AT" sz="1650" b="1" dirty="0"/>
          </a:p>
        </p:txBody>
      </p:sp>
      <p:sp>
        <p:nvSpPr>
          <p:cNvPr id="7" name="Sous-titre 2">
            <a:extLst>
              <a:ext uri="{FF2B5EF4-FFF2-40B4-BE49-F238E27FC236}">
                <a16:creationId xmlns:a16="http://schemas.microsoft.com/office/drawing/2014/main" id="{4225B52B-EF27-B3B7-D5F8-F9AC5220C8B5}"/>
              </a:ext>
            </a:extLst>
          </p:cNvPr>
          <p:cNvSpPr>
            <a:spLocks noGrp="1"/>
          </p:cNvSpPr>
          <p:nvPr>
            <p:ph type="subTitle" idx="1"/>
          </p:nvPr>
        </p:nvSpPr>
        <p:spPr>
          <a:xfrm>
            <a:off x="1306754" y="5206762"/>
            <a:ext cx="6858000" cy="404242"/>
          </a:xfrm>
        </p:spPr>
        <p:txBody>
          <a:bodyPr>
            <a:normAutofit/>
          </a:bodyPr>
          <a:lstStyle/>
          <a:p>
            <a:r>
              <a:rPr lang="de-AT" sz="1200" b="1" i="1" dirty="0"/>
              <a:t>- </a:t>
            </a:r>
            <a:r>
              <a:rPr lang="de-DE" sz="1200" b="1" i="1" dirty="0"/>
              <a:t>La </a:t>
            </a:r>
            <a:r>
              <a:rPr lang="de-DE" sz="1200" b="1" i="1" dirty="0" err="1"/>
              <a:t>raison</a:t>
            </a:r>
            <a:r>
              <a:rPr lang="de-DE" sz="1200" b="1" i="1" dirty="0"/>
              <a:t> fait-elle de </a:t>
            </a:r>
            <a:r>
              <a:rPr lang="de-DE" sz="1200" b="1" i="1" dirty="0" err="1"/>
              <a:t>moi</a:t>
            </a:r>
            <a:r>
              <a:rPr lang="de-DE" sz="1200" b="1" i="1" dirty="0"/>
              <a:t> </a:t>
            </a:r>
            <a:r>
              <a:rPr lang="de-DE" sz="1200" b="1" i="1" dirty="0" err="1"/>
              <a:t>une</a:t>
            </a:r>
            <a:r>
              <a:rPr lang="de-DE" sz="1200" b="1" i="1" dirty="0"/>
              <a:t> </a:t>
            </a:r>
            <a:r>
              <a:rPr lang="de-DE" sz="1200" b="1" i="1" dirty="0" err="1"/>
              <a:t>personne</a:t>
            </a:r>
            <a:r>
              <a:rPr lang="de-DE" sz="1200" b="1" i="1" dirty="0"/>
              <a:t> plus </a:t>
            </a:r>
            <a:r>
              <a:rPr lang="de-DE" sz="1200" b="1" i="1" dirty="0" err="1"/>
              <a:t>vertueuse</a:t>
            </a:r>
            <a:r>
              <a:rPr lang="de-DE" sz="1200" b="1" i="1" dirty="0"/>
              <a:t>? -</a:t>
            </a:r>
            <a:endParaRPr lang="en-AT" sz="1200" b="1" i="1" dirty="0"/>
          </a:p>
        </p:txBody>
      </p:sp>
      <p:pic>
        <p:nvPicPr>
          <p:cNvPr id="13" name="Image 12">
            <a:extLst>
              <a:ext uri="{FF2B5EF4-FFF2-40B4-BE49-F238E27FC236}">
                <a16:creationId xmlns:a16="http://schemas.microsoft.com/office/drawing/2014/main" id="{5287F972-0055-04BE-9B5A-2FF973D49DB7}"/>
              </a:ext>
            </a:extLst>
          </p:cNvPr>
          <p:cNvPicPr>
            <a:picLocks noChangeAspect="1"/>
          </p:cNvPicPr>
          <p:nvPr/>
        </p:nvPicPr>
        <p:blipFill>
          <a:blip r:embed="rId2"/>
          <a:stretch>
            <a:fillRect/>
          </a:stretch>
        </p:blipFill>
        <p:spPr>
          <a:xfrm>
            <a:off x="4278554" y="3947525"/>
            <a:ext cx="914400" cy="1200150"/>
          </a:xfrm>
          <a:prstGeom prst="rect">
            <a:avLst/>
          </a:prstGeom>
        </p:spPr>
      </p:pic>
    </p:spTree>
    <p:extLst>
      <p:ext uri="{BB962C8B-B14F-4D97-AF65-F5344CB8AC3E}">
        <p14:creationId xmlns:p14="http://schemas.microsoft.com/office/powerpoint/2010/main" val="7951344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948193" y="869880"/>
            <a:ext cx="3040604" cy="507831"/>
          </a:xfrm>
          <a:prstGeom prst="rect">
            <a:avLst/>
          </a:prstGeom>
          <a:solidFill>
            <a:schemeClr val="tx1">
              <a:lumMod val="65000"/>
              <a:lumOff val="35000"/>
            </a:schemeClr>
          </a:solidFill>
          <a:ln w="19050">
            <a:noFill/>
            <a:prstDash val="sysDot"/>
          </a:ln>
        </p:spPr>
        <p:txBody>
          <a:bodyPr wrap="square">
            <a:spAutoFit/>
          </a:bodyPr>
          <a:lstStyle/>
          <a:p>
            <a:pPr algn="ctr"/>
            <a:r>
              <a:rPr lang="en-GB" sz="2700" dirty="0">
                <a:solidFill>
                  <a:schemeClr val="bg1"/>
                </a:solidFill>
                <a:latin typeface="+mj-lt"/>
              </a:rPr>
              <a:t>12. Kant: </a:t>
            </a:r>
            <a:r>
              <a:rPr lang="en-GB" sz="2700" dirty="0" err="1">
                <a:solidFill>
                  <a:schemeClr val="bg1"/>
                </a:solidFill>
                <a:latin typeface="+mj-lt"/>
              </a:rPr>
              <a:t>Pflichtethik</a:t>
            </a:r>
            <a:endParaRPr lang="en-GB" sz="27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Box 2">
            <a:extLst>
              <a:ext uri="{FF2B5EF4-FFF2-40B4-BE49-F238E27FC236}">
                <a16:creationId xmlns:a16="http://schemas.microsoft.com/office/drawing/2014/main" id="{81F42777-2C75-4E71-BFB4-A41DD8A8A037}"/>
              </a:ext>
            </a:extLst>
          </p:cNvPr>
          <p:cNvSpPr txBox="1"/>
          <p:nvPr/>
        </p:nvSpPr>
        <p:spPr>
          <a:xfrm>
            <a:off x="945819" y="1845670"/>
            <a:ext cx="7703062" cy="1131079"/>
          </a:xfrm>
          <a:prstGeom prst="rect">
            <a:avLst/>
          </a:prstGeom>
          <a:noFill/>
        </p:spPr>
        <p:txBody>
          <a:bodyPr wrap="square" rtlCol="0">
            <a:spAutoFit/>
          </a:bodyPr>
          <a:lstStyle/>
          <a:p>
            <a:pPr algn="just"/>
            <a:r>
              <a:rPr lang="de-LU" sz="1350" i="1" dirty="0"/>
              <a:t>Versetzen Sie sich in die Situation eines Menschen, der überlegt, ob er</a:t>
            </a:r>
            <a:r>
              <a:rPr lang="en-GB" sz="1350" dirty="0"/>
              <a:t> </a:t>
            </a:r>
            <a:r>
              <a:rPr lang="de-LU" sz="1350" i="1" dirty="0"/>
              <a:t>einem anderen eine </a:t>
            </a:r>
            <a:r>
              <a:rPr lang="de-LU" sz="1350" b="1" i="1" u="sng" dirty="0"/>
              <a:t>unangenehme Wahrheit</a:t>
            </a:r>
            <a:r>
              <a:rPr lang="de-LU" sz="1350" b="1" i="1" dirty="0"/>
              <a:t> </a:t>
            </a:r>
            <a:r>
              <a:rPr lang="de-LU" sz="1350" i="1" dirty="0"/>
              <a:t>mitteilen soll, obwohl er selbst und der andere mit einer Lüge vielleicht </a:t>
            </a:r>
            <a:r>
              <a:rPr lang="de-LU" sz="1350" b="1" i="1" u="sng" dirty="0"/>
              <a:t>glücklicher wären</a:t>
            </a:r>
            <a:r>
              <a:rPr lang="en-GB" sz="1350" b="1" dirty="0"/>
              <a:t> </a:t>
            </a:r>
            <a:r>
              <a:rPr lang="de-LU" sz="1350" i="1" dirty="0"/>
              <a:t>bei einer Aktion, die er für unrecht hält, mitmachen soll, obwohl seine Weigerung für ihn gefährlich ist.</a:t>
            </a:r>
            <a:endParaRPr lang="en-GB" sz="1350" dirty="0"/>
          </a:p>
          <a:p>
            <a:pPr algn="just"/>
            <a:r>
              <a:rPr lang="de-LU" sz="1350" i="1" dirty="0"/>
              <a:t> </a:t>
            </a:r>
            <a:endParaRPr lang="en-GB" sz="1350" dirty="0"/>
          </a:p>
          <a:p>
            <a:pPr algn="just"/>
            <a:r>
              <a:rPr lang="de-LU" sz="1350" i="1" dirty="0"/>
              <a:t>Welche Motive und Gründe könnten die Handlungen dieser Menschen bestimmen?</a:t>
            </a:r>
            <a:endParaRPr lang="en-GB" sz="1350" dirty="0"/>
          </a:p>
        </p:txBody>
      </p:sp>
      <p:sp>
        <p:nvSpPr>
          <p:cNvPr id="4" name="TextBox 3">
            <a:extLst>
              <a:ext uri="{FF2B5EF4-FFF2-40B4-BE49-F238E27FC236}">
                <a16:creationId xmlns:a16="http://schemas.microsoft.com/office/drawing/2014/main" id="{11077846-3407-4540-BC72-0E6435FEE5AF}"/>
              </a:ext>
            </a:extLst>
          </p:cNvPr>
          <p:cNvSpPr txBox="1"/>
          <p:nvPr/>
        </p:nvSpPr>
        <p:spPr>
          <a:xfrm>
            <a:off x="3012970" y="3437188"/>
            <a:ext cx="5561155" cy="1546577"/>
          </a:xfrm>
          <a:prstGeom prst="rect">
            <a:avLst/>
          </a:prstGeom>
          <a:solidFill>
            <a:schemeClr val="accent1">
              <a:lumMod val="20000"/>
              <a:lumOff val="80000"/>
            </a:schemeClr>
          </a:solidFill>
        </p:spPr>
        <p:txBody>
          <a:bodyPr wrap="square" rtlCol="0">
            <a:spAutoFit/>
          </a:bodyPr>
          <a:lstStyle/>
          <a:p>
            <a:pPr marL="214313" indent="-214313" algn="just">
              <a:buFont typeface="Arial" panose="020B0604020202020204" pitchFamily="34" charset="0"/>
              <a:buChar char="•"/>
            </a:pPr>
            <a:r>
              <a:rPr lang="de-LU" sz="1350" dirty="0"/>
              <a:t>Die Begründung der Ethik besteht für Kant darin, </a:t>
            </a:r>
            <a:r>
              <a:rPr lang="de-LU" sz="1350" b="1" u="sng" dirty="0"/>
              <a:t>ein oberstes Prinzip, ein allgemeingültiges Gesetz</a:t>
            </a:r>
            <a:r>
              <a:rPr lang="de-LU" sz="1350" dirty="0"/>
              <a:t> zu finden</a:t>
            </a:r>
          </a:p>
          <a:p>
            <a:pPr marL="214313" indent="-214313" algn="just">
              <a:buFont typeface="Arial" panose="020B0604020202020204" pitchFamily="34" charset="0"/>
              <a:buChar char="•"/>
            </a:pPr>
            <a:endParaRPr lang="en-GB" sz="1350" dirty="0"/>
          </a:p>
          <a:p>
            <a:pPr marL="214313" indent="-214313" algn="just">
              <a:buFont typeface="Arial" panose="020B0604020202020204" pitchFamily="34" charset="0"/>
              <a:buChar char="•"/>
            </a:pPr>
            <a:r>
              <a:rPr lang="de-LU" sz="1350" dirty="0"/>
              <a:t>Kant orientiert sich dabei </a:t>
            </a:r>
            <a:r>
              <a:rPr lang="de-LU" sz="1350" b="1" dirty="0"/>
              <a:t>nicht daran, welche Folgen unsere Handlungen</a:t>
            </a:r>
            <a:r>
              <a:rPr lang="de-LU" sz="1350" dirty="0"/>
              <a:t> für das </a:t>
            </a:r>
            <a:r>
              <a:rPr lang="de-LU" sz="1350" b="1" dirty="0"/>
              <a:t>Glück</a:t>
            </a:r>
            <a:r>
              <a:rPr lang="de-LU" sz="1350" dirty="0"/>
              <a:t> haben</a:t>
            </a:r>
          </a:p>
          <a:p>
            <a:pPr marL="214313" indent="-214313" algn="just">
              <a:buFont typeface="Arial" panose="020B0604020202020204" pitchFamily="34" charset="0"/>
              <a:buChar char="•"/>
            </a:pPr>
            <a:endParaRPr lang="de-LU" sz="1350" dirty="0"/>
          </a:p>
          <a:p>
            <a:pPr marL="214313" indent="-214313" algn="just">
              <a:buFont typeface="Arial" panose="020B0604020202020204" pitchFamily="34" charset="0"/>
              <a:buChar char="•"/>
            </a:pPr>
            <a:r>
              <a:rPr lang="de-LU" sz="1350" dirty="0"/>
              <a:t>Kant bewertet Handlungen daran, ob sie </a:t>
            </a:r>
            <a:r>
              <a:rPr lang="de-LU" sz="1350" b="1" u="sng" dirty="0"/>
              <a:t>an sich gut oder schlecht sind</a:t>
            </a:r>
            <a:endParaRPr lang="en-GB" sz="1350" dirty="0"/>
          </a:p>
        </p:txBody>
      </p:sp>
      <p:pic>
        <p:nvPicPr>
          <p:cNvPr id="6" name="Picture 5">
            <a:extLst>
              <a:ext uri="{FF2B5EF4-FFF2-40B4-BE49-F238E27FC236}">
                <a16:creationId xmlns:a16="http://schemas.microsoft.com/office/drawing/2014/main" id="{FA4C125B-5ED9-493A-8C0C-58B122E5C552}"/>
              </a:ext>
            </a:extLst>
          </p:cNvPr>
          <p:cNvPicPr>
            <a:picLocks noChangeAspect="1"/>
          </p:cNvPicPr>
          <p:nvPr/>
        </p:nvPicPr>
        <p:blipFill>
          <a:blip r:embed="rId2"/>
          <a:stretch>
            <a:fillRect/>
          </a:stretch>
        </p:blipFill>
        <p:spPr>
          <a:xfrm>
            <a:off x="506288" y="3513127"/>
            <a:ext cx="1982898" cy="2191623"/>
          </a:xfrm>
          <a:prstGeom prst="rect">
            <a:avLst/>
          </a:prstGeom>
        </p:spPr>
      </p:pic>
    </p:spTree>
    <p:extLst>
      <p:ext uri="{BB962C8B-B14F-4D97-AF65-F5344CB8AC3E}">
        <p14:creationId xmlns:p14="http://schemas.microsoft.com/office/powerpoint/2010/main" val="62353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948193" y="869880"/>
            <a:ext cx="3869731" cy="507831"/>
          </a:xfrm>
          <a:prstGeom prst="rect">
            <a:avLst/>
          </a:prstGeom>
          <a:solidFill>
            <a:schemeClr val="tx1">
              <a:lumMod val="65000"/>
              <a:lumOff val="35000"/>
            </a:schemeClr>
          </a:solidFill>
          <a:ln w="19050">
            <a:noFill/>
            <a:prstDash val="sysDot"/>
          </a:ln>
        </p:spPr>
        <p:txBody>
          <a:bodyPr wrap="square">
            <a:spAutoFit/>
          </a:bodyPr>
          <a:lstStyle/>
          <a:p>
            <a:pPr algn="ctr"/>
            <a:r>
              <a:rPr lang="en-GB" sz="2700" dirty="0">
                <a:solidFill>
                  <a:schemeClr val="bg1"/>
                </a:solidFill>
                <a:latin typeface="+mj-lt"/>
              </a:rPr>
              <a:t>12.1. </a:t>
            </a:r>
            <a:r>
              <a:rPr lang="en-GB" sz="2700" dirty="0" err="1">
                <a:solidFill>
                  <a:schemeClr val="bg1"/>
                </a:solidFill>
                <a:latin typeface="+mj-lt"/>
              </a:rPr>
              <a:t>Pflicht</a:t>
            </a:r>
            <a:r>
              <a:rPr lang="en-GB" sz="2700" dirty="0">
                <a:solidFill>
                  <a:schemeClr val="bg1"/>
                </a:solidFill>
                <a:latin typeface="+mj-lt"/>
              </a:rPr>
              <a:t> und Wille</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Box 2">
            <a:extLst>
              <a:ext uri="{FF2B5EF4-FFF2-40B4-BE49-F238E27FC236}">
                <a16:creationId xmlns:a16="http://schemas.microsoft.com/office/drawing/2014/main" id="{81F42777-2C75-4E71-BFB4-A41DD8A8A037}"/>
              </a:ext>
            </a:extLst>
          </p:cNvPr>
          <p:cNvSpPr txBox="1"/>
          <p:nvPr/>
        </p:nvSpPr>
        <p:spPr>
          <a:xfrm>
            <a:off x="3883058" y="1859622"/>
            <a:ext cx="4738846" cy="2377574"/>
          </a:xfrm>
          <a:prstGeom prst="rect">
            <a:avLst/>
          </a:prstGeom>
          <a:noFill/>
        </p:spPr>
        <p:txBody>
          <a:bodyPr wrap="square" rtlCol="0">
            <a:spAutoFit/>
          </a:bodyPr>
          <a:lstStyle/>
          <a:p>
            <a:pPr marL="214313" indent="-214313">
              <a:buFont typeface="Arial" panose="020B0604020202020204" pitchFamily="34" charset="0"/>
              <a:buChar char="•"/>
            </a:pPr>
            <a:r>
              <a:rPr lang="de-LU" sz="1350" b="1" u="sng" dirty="0"/>
              <a:t>Die Folgen des eigenen Handelns sind nicht immer abzuschätzen</a:t>
            </a:r>
            <a:endParaRPr lang="de-LU" sz="1350" dirty="0"/>
          </a:p>
          <a:p>
            <a:pPr marL="214313" indent="-214313">
              <a:buFont typeface="Arial" panose="020B0604020202020204" pitchFamily="34" charset="0"/>
              <a:buChar char="•"/>
            </a:pPr>
            <a:endParaRPr lang="de-LU" sz="1350" dirty="0"/>
          </a:p>
          <a:p>
            <a:pPr marL="214313" indent="-214313">
              <a:buFont typeface="Arial" panose="020B0604020202020204" pitchFamily="34" charset="0"/>
              <a:buChar char="•"/>
            </a:pPr>
            <a:r>
              <a:rPr lang="de-LU" sz="1350" dirty="0"/>
              <a:t>Für Kant ist allein die </a:t>
            </a:r>
            <a:r>
              <a:rPr lang="de-LU" sz="1350" b="1" u="sng" dirty="0"/>
              <a:t>Handlungsmotivation, der Wille</a:t>
            </a:r>
            <a:r>
              <a:rPr lang="de-LU" sz="1350" dirty="0"/>
              <a:t>, ausschlaggebend</a:t>
            </a:r>
          </a:p>
          <a:p>
            <a:pPr marL="214313" indent="-214313">
              <a:buFont typeface="Arial" panose="020B0604020202020204" pitchFamily="34" charset="0"/>
              <a:buChar char="•"/>
            </a:pPr>
            <a:endParaRPr lang="en-GB" sz="1350" dirty="0"/>
          </a:p>
          <a:p>
            <a:pPr marL="214313" indent="-214313">
              <a:buFont typeface="Arial" panose="020B0604020202020204" pitchFamily="34" charset="0"/>
              <a:buChar char="•"/>
            </a:pPr>
            <a:r>
              <a:rPr lang="de-LU" sz="1350" b="1" u="sng" dirty="0"/>
              <a:t>Pflicht</a:t>
            </a:r>
            <a:r>
              <a:rPr lang="de-LU" sz="1350" b="1" dirty="0"/>
              <a:t> bestimmte Handlungen</a:t>
            </a:r>
            <a:r>
              <a:rPr lang="de-LU" sz="1350" dirty="0"/>
              <a:t> unterscheiden sich von </a:t>
            </a:r>
            <a:r>
              <a:rPr lang="de-LU" sz="1350" b="1" dirty="0"/>
              <a:t>unseren Neigungen</a:t>
            </a:r>
          </a:p>
          <a:p>
            <a:pPr marL="214313" indent="-214313">
              <a:buFont typeface="Arial" panose="020B0604020202020204" pitchFamily="34" charset="0"/>
              <a:buChar char="•"/>
            </a:pPr>
            <a:endParaRPr lang="de-LU" sz="1350" b="1" dirty="0"/>
          </a:p>
          <a:p>
            <a:pPr marL="214313" indent="-214313">
              <a:buFont typeface="Arial" panose="020B0604020202020204" pitchFamily="34" charset="0"/>
              <a:buChar char="•"/>
            </a:pPr>
            <a:r>
              <a:rPr lang="de-LU" sz="1350" dirty="0"/>
              <a:t>Neigungen sind immer </a:t>
            </a:r>
            <a:r>
              <a:rPr lang="de-LU" sz="1350" b="1" u="sng" dirty="0"/>
              <a:t>subjektiv</a:t>
            </a:r>
            <a:r>
              <a:rPr lang="de-LU" sz="1350" b="1" dirty="0"/>
              <a:t>, </a:t>
            </a:r>
            <a:r>
              <a:rPr lang="de-LU" sz="1350" dirty="0"/>
              <a:t>Pflichten können hingegen </a:t>
            </a:r>
            <a:r>
              <a:rPr lang="de-LU" sz="1350" b="1" u="sng" dirty="0"/>
              <a:t>objektiv</a:t>
            </a:r>
            <a:r>
              <a:rPr lang="de-LU" sz="1350" dirty="0"/>
              <a:t> ermittelt werden</a:t>
            </a:r>
            <a:endParaRPr lang="en-GB" sz="1350" dirty="0"/>
          </a:p>
        </p:txBody>
      </p:sp>
      <p:pic>
        <p:nvPicPr>
          <p:cNvPr id="5" name="Picture 4">
            <a:extLst>
              <a:ext uri="{FF2B5EF4-FFF2-40B4-BE49-F238E27FC236}">
                <a16:creationId xmlns:a16="http://schemas.microsoft.com/office/drawing/2014/main" id="{735F973A-405B-4914-8E01-EBB3F257CD0B}"/>
              </a:ext>
            </a:extLst>
          </p:cNvPr>
          <p:cNvPicPr>
            <a:picLocks noChangeAspect="1"/>
          </p:cNvPicPr>
          <p:nvPr/>
        </p:nvPicPr>
        <p:blipFill>
          <a:blip r:embed="rId2"/>
          <a:stretch>
            <a:fillRect/>
          </a:stretch>
        </p:blipFill>
        <p:spPr>
          <a:xfrm>
            <a:off x="1246830" y="2050226"/>
            <a:ext cx="2276889" cy="31883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D564960D-9597-43E5-BEFA-797282B561CC}"/>
              </a:ext>
            </a:extLst>
          </p:cNvPr>
          <p:cNvSpPr txBox="1"/>
          <p:nvPr/>
        </p:nvSpPr>
        <p:spPr>
          <a:xfrm>
            <a:off x="4070680" y="4635327"/>
            <a:ext cx="4363601" cy="507831"/>
          </a:xfrm>
          <a:prstGeom prst="rect">
            <a:avLst/>
          </a:prstGeom>
          <a:solidFill>
            <a:schemeClr val="accent1">
              <a:lumMod val="20000"/>
              <a:lumOff val="80000"/>
            </a:schemeClr>
          </a:solidFill>
        </p:spPr>
        <p:txBody>
          <a:bodyPr wrap="square" rtlCol="0">
            <a:spAutoFit/>
          </a:bodyPr>
          <a:lstStyle/>
          <a:p>
            <a:r>
              <a:rPr lang="de-LU" sz="1350" dirty="0">
                <a:sym typeface="Wingdings" panose="05000000000000000000" pitchFamily="2" charset="2"/>
              </a:rPr>
              <a:t> </a:t>
            </a:r>
            <a:r>
              <a:rPr lang="de-LU" sz="1350" dirty="0"/>
              <a:t>Aus Pflicht handeln, bedeutet aus </a:t>
            </a:r>
            <a:r>
              <a:rPr lang="de-LU" sz="1350" b="1" dirty="0"/>
              <a:t>Gründen handeln, die für jeden gelten</a:t>
            </a:r>
            <a:r>
              <a:rPr lang="de-LU" sz="1350" dirty="0"/>
              <a:t>.</a:t>
            </a:r>
          </a:p>
        </p:txBody>
      </p:sp>
    </p:spTree>
    <p:extLst>
      <p:ext uri="{BB962C8B-B14F-4D97-AF65-F5344CB8AC3E}">
        <p14:creationId xmlns:p14="http://schemas.microsoft.com/office/powerpoint/2010/main" val="133836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6" y="869880"/>
            <a:ext cx="3869731" cy="507831"/>
          </a:xfrm>
          <a:prstGeom prst="rect">
            <a:avLst/>
          </a:prstGeom>
          <a:solidFill>
            <a:schemeClr val="tx1">
              <a:lumMod val="65000"/>
              <a:lumOff val="35000"/>
            </a:schemeClr>
          </a:solidFill>
          <a:ln w="19050">
            <a:noFill/>
            <a:prstDash val="sysDot"/>
          </a:ln>
        </p:spPr>
        <p:txBody>
          <a:bodyPr wrap="square">
            <a:spAutoFit/>
          </a:bodyPr>
          <a:lstStyle/>
          <a:p>
            <a:pPr algn="ctr"/>
            <a:r>
              <a:rPr lang="en-GB" sz="2700" dirty="0">
                <a:solidFill>
                  <a:schemeClr val="bg1"/>
                </a:solidFill>
                <a:latin typeface="+mj-lt"/>
              </a:rPr>
              <a:t>12.2. </a:t>
            </a:r>
            <a:r>
              <a:rPr lang="en-GB" sz="2700" dirty="0" err="1">
                <a:solidFill>
                  <a:schemeClr val="bg1"/>
                </a:solidFill>
                <a:latin typeface="+mj-lt"/>
              </a:rPr>
              <a:t>Pflicht</a:t>
            </a:r>
            <a:r>
              <a:rPr lang="en-GB" sz="2700" dirty="0">
                <a:solidFill>
                  <a:schemeClr val="bg1"/>
                </a:solidFill>
                <a:latin typeface="+mj-lt"/>
              </a:rPr>
              <a:t> </a:t>
            </a:r>
            <a:r>
              <a:rPr lang="en-GB" sz="2700" dirty="0" err="1">
                <a:solidFill>
                  <a:schemeClr val="bg1"/>
                </a:solidFill>
                <a:latin typeface="+mj-lt"/>
              </a:rPr>
              <a:t>oder</a:t>
            </a:r>
            <a:r>
              <a:rPr lang="en-GB" sz="2700" dirty="0">
                <a:solidFill>
                  <a:schemeClr val="bg1"/>
                </a:solidFill>
                <a:latin typeface="+mj-lt"/>
              </a:rPr>
              <a:t> </a:t>
            </a:r>
            <a:r>
              <a:rPr lang="en-GB" sz="2700" dirty="0" err="1">
                <a:solidFill>
                  <a:schemeClr val="bg1"/>
                </a:solidFill>
                <a:latin typeface="+mj-lt"/>
              </a:rPr>
              <a:t>Neigung</a:t>
            </a:r>
            <a:endParaRPr lang="en-GB" sz="27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Box 2">
            <a:extLst>
              <a:ext uri="{FF2B5EF4-FFF2-40B4-BE49-F238E27FC236}">
                <a16:creationId xmlns:a16="http://schemas.microsoft.com/office/drawing/2014/main" id="{81F42777-2C75-4E71-BFB4-A41DD8A8A037}"/>
              </a:ext>
            </a:extLst>
          </p:cNvPr>
          <p:cNvSpPr txBox="1"/>
          <p:nvPr/>
        </p:nvSpPr>
        <p:spPr>
          <a:xfrm>
            <a:off x="1116419" y="1758895"/>
            <a:ext cx="7505485" cy="507831"/>
          </a:xfrm>
          <a:prstGeom prst="rect">
            <a:avLst/>
          </a:prstGeom>
          <a:noFill/>
        </p:spPr>
        <p:txBody>
          <a:bodyPr wrap="square" rtlCol="0">
            <a:spAutoFit/>
          </a:bodyPr>
          <a:lstStyle/>
          <a:p>
            <a:r>
              <a:rPr lang="de-LU" sz="1350" b="1" dirty="0"/>
              <a:t>Warum hat laut Kant die wohltätige Handlung des depressiven Menschenfreundes einen größeren moralischen Wert, als die Hilfe eines unbekümmerten Menschen?</a:t>
            </a:r>
            <a:endParaRPr lang="en-GB" sz="1350" dirty="0"/>
          </a:p>
        </p:txBody>
      </p:sp>
      <p:sp>
        <p:nvSpPr>
          <p:cNvPr id="6" name="TextBox 5">
            <a:extLst>
              <a:ext uri="{FF2B5EF4-FFF2-40B4-BE49-F238E27FC236}">
                <a16:creationId xmlns:a16="http://schemas.microsoft.com/office/drawing/2014/main" id="{F64EA816-FD09-4A58-9C7F-CAF7F23136CA}"/>
              </a:ext>
            </a:extLst>
          </p:cNvPr>
          <p:cNvSpPr txBox="1"/>
          <p:nvPr/>
        </p:nvSpPr>
        <p:spPr>
          <a:xfrm>
            <a:off x="1116419" y="4154274"/>
            <a:ext cx="7180747" cy="1131079"/>
          </a:xfrm>
          <a:prstGeom prst="rect">
            <a:avLst/>
          </a:prstGeom>
          <a:solidFill>
            <a:schemeClr val="accent1">
              <a:lumMod val="20000"/>
              <a:lumOff val="80000"/>
            </a:schemeClr>
          </a:solidFill>
        </p:spPr>
        <p:txBody>
          <a:bodyPr wrap="square" rtlCol="0">
            <a:spAutoFit/>
          </a:bodyPr>
          <a:lstStyle/>
          <a:p>
            <a:pPr algn="just"/>
            <a:r>
              <a:rPr lang="de-DE" sz="1350" dirty="0"/>
              <a:t>Jede Handlung aus Pflicht ist pflichtgemäß, aber </a:t>
            </a:r>
            <a:r>
              <a:rPr lang="de-DE" sz="1350" b="1" u="sng" dirty="0"/>
              <a:t>nicht jede pflichtgemäße Handlung erfolgt aus Pflicht</a:t>
            </a:r>
            <a:r>
              <a:rPr lang="de-DE" sz="1350" dirty="0"/>
              <a:t>. </a:t>
            </a:r>
          </a:p>
          <a:p>
            <a:pPr algn="just"/>
            <a:endParaRPr lang="de-DE" sz="1350" dirty="0"/>
          </a:p>
          <a:p>
            <a:pPr algn="just"/>
            <a:r>
              <a:rPr lang="de-DE" sz="1350" dirty="0"/>
              <a:t>Eine Handlung, die nicht aus Achtung vor dem Gesetz, sondern </a:t>
            </a:r>
            <a:r>
              <a:rPr lang="de-DE" sz="1350" b="1" u="sng" dirty="0"/>
              <a:t>aus Neigung </a:t>
            </a:r>
            <a:r>
              <a:rPr lang="de-DE" sz="1350" dirty="0"/>
              <a:t>geschieht, hat </a:t>
            </a:r>
            <a:r>
              <a:rPr lang="de-DE" sz="1350" b="1" u="sng" dirty="0"/>
              <a:t>keinen positiven moralischen Wert</a:t>
            </a:r>
            <a:r>
              <a:rPr lang="de-DE" sz="1350" dirty="0"/>
              <a:t>. </a:t>
            </a:r>
            <a:endParaRPr lang="en-GB" sz="1350" dirty="0"/>
          </a:p>
        </p:txBody>
      </p:sp>
      <p:sp>
        <p:nvSpPr>
          <p:cNvPr id="13" name="Speech Bubble: Rectangle with Corners Rounded 12">
            <a:extLst>
              <a:ext uri="{FF2B5EF4-FFF2-40B4-BE49-F238E27FC236}">
                <a16:creationId xmlns:a16="http://schemas.microsoft.com/office/drawing/2014/main" id="{02251556-9A5F-4729-8A81-24EEF33FA2B2}"/>
              </a:ext>
            </a:extLst>
          </p:cNvPr>
          <p:cNvSpPr/>
          <p:nvPr/>
        </p:nvSpPr>
        <p:spPr>
          <a:xfrm>
            <a:off x="3564081" y="2605243"/>
            <a:ext cx="2856921" cy="679523"/>
          </a:xfrm>
          <a:prstGeom prst="wedgeRoundRectCallout">
            <a:avLst>
              <a:gd name="adj1" fmla="val -57566"/>
              <a:gd name="adj2" fmla="val 19314"/>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32907E42-7525-43D8-B68E-A9387567FEE4}"/>
              </a:ext>
            </a:extLst>
          </p:cNvPr>
          <p:cNvSpPr txBox="1"/>
          <p:nvPr/>
        </p:nvSpPr>
        <p:spPr>
          <a:xfrm>
            <a:off x="3448140" y="2662204"/>
            <a:ext cx="3004760" cy="507831"/>
          </a:xfrm>
          <a:prstGeom prst="rect">
            <a:avLst/>
          </a:prstGeom>
          <a:noFill/>
        </p:spPr>
        <p:txBody>
          <a:bodyPr wrap="square" rtlCol="0">
            <a:spAutoFit/>
          </a:bodyPr>
          <a:lstStyle/>
          <a:p>
            <a:pPr algn="ctr"/>
            <a:r>
              <a:rPr lang="de-DE" sz="1350" dirty="0"/>
              <a:t>„Pflicht ist </a:t>
            </a:r>
            <a:r>
              <a:rPr lang="de-DE" sz="1350" b="1" u="sng" dirty="0"/>
              <a:t>die Notwendigkeit</a:t>
            </a:r>
            <a:r>
              <a:rPr lang="de-DE" sz="1350" dirty="0"/>
              <a:t> einer Handlung aus </a:t>
            </a:r>
            <a:r>
              <a:rPr lang="de-DE" sz="1350" u="sng" dirty="0"/>
              <a:t>Achtung fürs Gesetz</a:t>
            </a:r>
            <a:r>
              <a:rPr lang="de-DE" sz="1350" dirty="0"/>
              <a:t>“</a:t>
            </a:r>
            <a:endParaRPr lang="en-GB" sz="1350" dirty="0"/>
          </a:p>
        </p:txBody>
      </p:sp>
      <p:pic>
        <p:nvPicPr>
          <p:cNvPr id="12" name="Picture 11" descr="A close up of a logo&#10;&#10;Description automatically generated">
            <a:extLst>
              <a:ext uri="{FF2B5EF4-FFF2-40B4-BE49-F238E27FC236}">
                <a16:creationId xmlns:a16="http://schemas.microsoft.com/office/drawing/2014/main" id="{52F9E3B6-999E-4D46-949B-DDA42CCA2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4364" y="2436781"/>
            <a:ext cx="1420342" cy="1420342"/>
          </a:xfrm>
          <a:prstGeom prst="rect">
            <a:avLst/>
          </a:prstGeom>
        </p:spPr>
      </p:pic>
    </p:spTree>
    <p:extLst>
      <p:ext uri="{BB962C8B-B14F-4D97-AF65-F5344CB8AC3E}">
        <p14:creationId xmlns:p14="http://schemas.microsoft.com/office/powerpoint/2010/main" val="372343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7" y="869880"/>
            <a:ext cx="4877909" cy="507831"/>
          </a:xfrm>
          <a:prstGeom prst="rect">
            <a:avLst/>
          </a:prstGeom>
          <a:solidFill>
            <a:schemeClr val="tx1">
              <a:lumMod val="65000"/>
              <a:lumOff val="35000"/>
            </a:schemeClr>
          </a:solidFill>
          <a:ln w="19050">
            <a:noFill/>
            <a:prstDash val="sysDot"/>
          </a:ln>
        </p:spPr>
        <p:txBody>
          <a:bodyPr wrap="square">
            <a:spAutoFit/>
          </a:bodyPr>
          <a:lstStyle/>
          <a:p>
            <a:pPr algn="ctr"/>
            <a:r>
              <a:rPr lang="en-GB" sz="2700" dirty="0">
                <a:solidFill>
                  <a:schemeClr val="bg1"/>
                </a:solidFill>
                <a:latin typeface="+mj-lt"/>
              </a:rPr>
              <a:t>12.3. </a:t>
            </a:r>
            <a:r>
              <a:rPr lang="en-GB" sz="2700" dirty="0" err="1">
                <a:solidFill>
                  <a:schemeClr val="bg1"/>
                </a:solidFill>
                <a:latin typeface="+mj-lt"/>
              </a:rPr>
              <a:t>Pflicht</a:t>
            </a:r>
            <a:r>
              <a:rPr lang="en-GB" sz="2700" dirty="0">
                <a:solidFill>
                  <a:schemeClr val="bg1"/>
                </a:solidFill>
                <a:latin typeface="+mj-lt"/>
              </a:rPr>
              <a:t> </a:t>
            </a:r>
            <a:r>
              <a:rPr lang="en-GB" sz="2700" dirty="0" err="1">
                <a:solidFill>
                  <a:schemeClr val="bg1"/>
                </a:solidFill>
                <a:latin typeface="+mj-lt"/>
              </a:rPr>
              <a:t>ist</a:t>
            </a:r>
            <a:r>
              <a:rPr lang="en-GB" sz="2700" dirty="0">
                <a:solidFill>
                  <a:schemeClr val="bg1"/>
                </a:solidFill>
                <a:latin typeface="+mj-lt"/>
              </a:rPr>
              <a:t> </a:t>
            </a:r>
            <a:r>
              <a:rPr lang="en-GB" sz="2700" dirty="0" err="1">
                <a:solidFill>
                  <a:schemeClr val="bg1"/>
                </a:solidFill>
                <a:latin typeface="+mj-lt"/>
              </a:rPr>
              <a:t>deontologisch</a:t>
            </a:r>
            <a:endParaRPr lang="en-GB" sz="27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Box 2">
            <a:extLst>
              <a:ext uri="{FF2B5EF4-FFF2-40B4-BE49-F238E27FC236}">
                <a16:creationId xmlns:a16="http://schemas.microsoft.com/office/drawing/2014/main" id="{81F42777-2C75-4E71-BFB4-A41DD8A8A037}"/>
              </a:ext>
            </a:extLst>
          </p:cNvPr>
          <p:cNvSpPr txBox="1"/>
          <p:nvPr/>
        </p:nvSpPr>
        <p:spPr>
          <a:xfrm>
            <a:off x="1116419" y="1758894"/>
            <a:ext cx="7505485" cy="1131079"/>
          </a:xfrm>
          <a:prstGeom prst="rect">
            <a:avLst/>
          </a:prstGeom>
          <a:noFill/>
        </p:spPr>
        <p:txBody>
          <a:bodyPr wrap="square" rtlCol="0">
            <a:spAutoFit/>
          </a:bodyPr>
          <a:lstStyle/>
          <a:p>
            <a:pPr algn="just"/>
            <a:r>
              <a:rPr lang="de-LU" sz="1350" dirty="0"/>
              <a:t>Wenn </a:t>
            </a:r>
            <a:r>
              <a:rPr lang="de-LU" sz="1350" b="1" dirty="0"/>
              <a:t>allein ein guter Wille</a:t>
            </a:r>
            <a:r>
              <a:rPr lang="de-LU" sz="1350" dirty="0"/>
              <a:t> zählt, dann sind </a:t>
            </a:r>
            <a:r>
              <a:rPr lang="de-LU" sz="1350" b="1" dirty="0"/>
              <a:t>Wirkungen und Folgen einer Handlung für ihre ethische Beurteilung nicht relevant</a:t>
            </a:r>
            <a:r>
              <a:rPr lang="de-LU" sz="1350" dirty="0"/>
              <a:t>.</a:t>
            </a:r>
          </a:p>
          <a:p>
            <a:pPr algn="just"/>
            <a:endParaRPr lang="en-GB" sz="1350" dirty="0"/>
          </a:p>
          <a:p>
            <a:pPr algn="just"/>
            <a:r>
              <a:rPr lang="de-LU" sz="1350" b="1" u="sng" dirty="0"/>
              <a:t>Gefühle (Neigungen)</a:t>
            </a:r>
            <a:r>
              <a:rPr lang="de-LU" sz="1350" b="1" dirty="0"/>
              <a:t> </a:t>
            </a:r>
            <a:r>
              <a:rPr lang="de-LU" sz="1350" dirty="0"/>
              <a:t>wie Abneigung oder Liebe ist für Kant</a:t>
            </a:r>
            <a:r>
              <a:rPr lang="de-LU" sz="1350" b="1" dirty="0"/>
              <a:t> nicht die Ursache </a:t>
            </a:r>
            <a:r>
              <a:rPr lang="de-LU" sz="1350" dirty="0"/>
              <a:t>des moralisch guten Handelns.</a:t>
            </a:r>
            <a:endParaRPr lang="en-GB" sz="1350" dirty="0"/>
          </a:p>
        </p:txBody>
      </p:sp>
      <p:graphicFrame>
        <p:nvGraphicFramePr>
          <p:cNvPr id="4" name="Table 3">
            <a:extLst>
              <a:ext uri="{FF2B5EF4-FFF2-40B4-BE49-F238E27FC236}">
                <a16:creationId xmlns:a16="http://schemas.microsoft.com/office/drawing/2014/main" id="{6502DE3D-4F1D-4044-B533-AB05FCE6240C}"/>
              </a:ext>
            </a:extLst>
          </p:cNvPr>
          <p:cNvGraphicFramePr>
            <a:graphicFrameLocks noGrp="1"/>
          </p:cNvGraphicFramePr>
          <p:nvPr/>
        </p:nvGraphicFramePr>
        <p:xfrm>
          <a:off x="1116418" y="3172111"/>
          <a:ext cx="7505486" cy="2010464"/>
        </p:xfrm>
        <a:graphic>
          <a:graphicData uri="http://schemas.openxmlformats.org/drawingml/2006/table">
            <a:tbl>
              <a:tblPr firstRow="1" firstCol="1" bandRow="1"/>
              <a:tblGrid>
                <a:gridCol w="3752743">
                  <a:extLst>
                    <a:ext uri="{9D8B030D-6E8A-4147-A177-3AD203B41FA5}">
                      <a16:colId xmlns:a16="http://schemas.microsoft.com/office/drawing/2014/main" val="3983399250"/>
                    </a:ext>
                  </a:extLst>
                </a:gridCol>
                <a:gridCol w="3752743">
                  <a:extLst>
                    <a:ext uri="{9D8B030D-6E8A-4147-A177-3AD203B41FA5}">
                      <a16:colId xmlns:a16="http://schemas.microsoft.com/office/drawing/2014/main" val="1084230883"/>
                    </a:ext>
                  </a:extLst>
                </a:gridCol>
              </a:tblGrid>
              <a:tr h="217562">
                <a:tc>
                  <a:txBody>
                    <a:bodyPr/>
                    <a:lstStyle/>
                    <a:p>
                      <a:pPr marL="6350" indent="-6350" algn="ctr">
                        <a:lnSpc>
                          <a:spcPct val="115000"/>
                        </a:lnSpc>
                        <a:spcAft>
                          <a:spcPts val="615"/>
                        </a:spcAft>
                      </a:pPr>
                      <a:r>
                        <a:rPr lang="de-LU"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Pflichtgesetz</a:t>
                      </a:r>
                      <a:endParaRPr lang="en-GB"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6350" indent="-6350" algn="ctr">
                        <a:lnSpc>
                          <a:spcPct val="115000"/>
                        </a:lnSpc>
                        <a:spcAft>
                          <a:spcPts val="615"/>
                        </a:spcAft>
                      </a:pPr>
                      <a:r>
                        <a:rPr lang="de-LU"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Neigung</a:t>
                      </a:r>
                      <a:endParaRPr lang="en-GB"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4253448503"/>
                  </a:ext>
                </a:extLst>
              </a:tr>
              <a:tr h="1792902">
                <a:tc>
                  <a:txBody>
                    <a:bodyPr/>
                    <a:lstStyle/>
                    <a:p>
                      <a:pPr marL="6350" indent="-6350" algn="just">
                        <a:lnSpc>
                          <a:spcPct val="115000"/>
                        </a:lnSpc>
                        <a:spcAft>
                          <a:spcPts val="615"/>
                        </a:spcAft>
                      </a:pPr>
                      <a:r>
                        <a:rPr lang="de-LU" sz="9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9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9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9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9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6350" indent="-6350" algn="just">
                        <a:lnSpc>
                          <a:spcPct val="115000"/>
                        </a:lnSpc>
                        <a:spcAft>
                          <a:spcPts val="615"/>
                        </a:spcAft>
                      </a:pPr>
                      <a:r>
                        <a:rPr lang="de-LU" sz="90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 indent="-6350" algn="just">
                        <a:lnSpc>
                          <a:spcPct val="115000"/>
                        </a:lnSpc>
                        <a:spcAft>
                          <a:spcPts val="615"/>
                        </a:spcAft>
                      </a:pPr>
                      <a:r>
                        <a:rPr lang="de-LU" sz="900" dirty="0">
                          <a:solidFill>
                            <a:srgbClr val="000000"/>
                          </a:solidFill>
                          <a:effectLst/>
                          <a:latin typeface="High Tower Text" panose="02040502050506030303" pitchFamily="18" charset="0"/>
                          <a:ea typeface="Calibri" panose="020F0502020204030204" pitchFamily="34" charset="0"/>
                          <a:cs typeface="Times New Roman" panose="02020603050405020304" pitchFamily="18" charset="0"/>
                        </a:rPr>
                        <a:t> </a:t>
                      </a:r>
                      <a:endParaRPr lang="en-GB"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095883"/>
                  </a:ext>
                </a:extLst>
              </a:tr>
            </a:tbl>
          </a:graphicData>
        </a:graphic>
      </p:graphicFrame>
      <p:sp>
        <p:nvSpPr>
          <p:cNvPr id="5" name="TextBox 4">
            <a:extLst>
              <a:ext uri="{FF2B5EF4-FFF2-40B4-BE49-F238E27FC236}">
                <a16:creationId xmlns:a16="http://schemas.microsoft.com/office/drawing/2014/main" id="{28D053A1-D660-4A96-B490-AF33394FFA2C}"/>
              </a:ext>
            </a:extLst>
          </p:cNvPr>
          <p:cNvSpPr txBox="1"/>
          <p:nvPr/>
        </p:nvSpPr>
        <p:spPr>
          <a:xfrm>
            <a:off x="1247199" y="3484845"/>
            <a:ext cx="3228045" cy="715581"/>
          </a:xfrm>
          <a:prstGeom prst="rect">
            <a:avLst/>
          </a:prstGeom>
          <a:noFill/>
        </p:spPr>
        <p:txBody>
          <a:bodyPr wrap="square" rtlCol="0">
            <a:spAutoFit/>
          </a:bodyPr>
          <a:lstStyle/>
          <a:p>
            <a:r>
              <a:rPr lang="en-GB" sz="1350" dirty="0"/>
              <a:t>Die </a:t>
            </a:r>
            <a:r>
              <a:rPr lang="en-GB" sz="1350" dirty="0" err="1"/>
              <a:t>Pflicht</a:t>
            </a:r>
            <a:r>
              <a:rPr lang="en-GB" sz="1350" dirty="0"/>
              <a:t> </a:t>
            </a:r>
            <a:r>
              <a:rPr lang="en-GB" sz="1350" dirty="0" err="1"/>
              <a:t>gebietet</a:t>
            </a:r>
            <a:r>
              <a:rPr lang="en-GB" sz="1350" dirty="0"/>
              <a:t>:</a:t>
            </a:r>
          </a:p>
          <a:p>
            <a:pPr marL="214313" indent="-214313">
              <a:buFont typeface="Arial" panose="020B0604020202020204" pitchFamily="34" charset="0"/>
              <a:buChar char="•"/>
            </a:pPr>
            <a:r>
              <a:rPr lang="en-GB" sz="1350" dirty="0" err="1"/>
              <a:t>Nicht</a:t>
            </a:r>
            <a:r>
              <a:rPr lang="en-GB" sz="1350" dirty="0"/>
              <a:t> </a:t>
            </a:r>
            <a:r>
              <a:rPr lang="en-GB" sz="1350" dirty="0" err="1"/>
              <a:t>stehlen</a:t>
            </a:r>
            <a:r>
              <a:rPr lang="en-GB" sz="1350" dirty="0"/>
              <a:t>!</a:t>
            </a:r>
          </a:p>
          <a:p>
            <a:pPr marL="214313" indent="-214313">
              <a:buFont typeface="Arial" panose="020B0604020202020204" pitchFamily="34" charset="0"/>
              <a:buChar char="•"/>
            </a:pPr>
            <a:r>
              <a:rPr lang="en-GB" sz="1350" dirty="0" err="1"/>
              <a:t>Unverdientes</a:t>
            </a:r>
            <a:r>
              <a:rPr lang="en-GB" sz="1350" dirty="0"/>
              <a:t> </a:t>
            </a:r>
            <a:r>
              <a:rPr lang="en-GB" sz="1350" dirty="0" err="1"/>
              <a:t>zurückgeben</a:t>
            </a:r>
            <a:r>
              <a:rPr lang="en-GB" sz="1350" dirty="0"/>
              <a:t>!</a:t>
            </a:r>
          </a:p>
        </p:txBody>
      </p:sp>
      <p:sp>
        <p:nvSpPr>
          <p:cNvPr id="17" name="TextBox 16">
            <a:extLst>
              <a:ext uri="{FF2B5EF4-FFF2-40B4-BE49-F238E27FC236}">
                <a16:creationId xmlns:a16="http://schemas.microsoft.com/office/drawing/2014/main" id="{12E34535-6680-4CB3-826E-2A6F49AE5228}"/>
              </a:ext>
            </a:extLst>
          </p:cNvPr>
          <p:cNvSpPr txBox="1"/>
          <p:nvPr/>
        </p:nvSpPr>
        <p:spPr>
          <a:xfrm>
            <a:off x="1247199" y="4490077"/>
            <a:ext cx="3228045" cy="507831"/>
          </a:xfrm>
          <a:prstGeom prst="rect">
            <a:avLst/>
          </a:prstGeom>
          <a:noFill/>
        </p:spPr>
        <p:txBody>
          <a:bodyPr wrap="square" rtlCol="0">
            <a:spAutoFit/>
          </a:bodyPr>
          <a:lstStyle/>
          <a:p>
            <a:r>
              <a:rPr lang="en-GB" sz="1350" dirty="0">
                <a:sym typeface="Wingdings" panose="05000000000000000000" pitchFamily="2" charset="2"/>
              </a:rPr>
              <a:t> Man </a:t>
            </a:r>
            <a:r>
              <a:rPr lang="en-GB" sz="1350" dirty="0" err="1">
                <a:sym typeface="Wingdings" panose="05000000000000000000" pitchFamily="2" charset="2"/>
              </a:rPr>
              <a:t>verzichtet</a:t>
            </a:r>
            <a:r>
              <a:rPr lang="en-GB" sz="1350" dirty="0">
                <a:sym typeface="Wingdings" panose="05000000000000000000" pitchFamily="2" charset="2"/>
              </a:rPr>
              <a:t> auf die 100€ </a:t>
            </a:r>
            <a:r>
              <a:rPr lang="en-GB" sz="1350" dirty="0" err="1">
                <a:sym typeface="Wingdings" panose="05000000000000000000" pitchFamily="2" charset="2"/>
              </a:rPr>
              <a:t>weil</a:t>
            </a:r>
            <a:r>
              <a:rPr lang="en-GB" sz="1350" dirty="0">
                <a:sym typeface="Wingdings" panose="05000000000000000000" pitchFamily="2" charset="2"/>
              </a:rPr>
              <a:t> das </a:t>
            </a:r>
            <a:r>
              <a:rPr lang="en-GB" sz="1350" dirty="0" err="1">
                <a:sym typeface="Wingdings" panose="05000000000000000000" pitchFamily="2" charset="2"/>
              </a:rPr>
              <a:t>Gesetz</a:t>
            </a:r>
            <a:r>
              <a:rPr lang="en-GB" sz="1350" dirty="0">
                <a:sym typeface="Wingdings" panose="05000000000000000000" pitchFamily="2" charset="2"/>
              </a:rPr>
              <a:t> es so </a:t>
            </a:r>
            <a:r>
              <a:rPr lang="en-GB" sz="1350" dirty="0" err="1">
                <a:sym typeface="Wingdings" panose="05000000000000000000" pitchFamily="2" charset="2"/>
              </a:rPr>
              <a:t>gebietet</a:t>
            </a:r>
            <a:r>
              <a:rPr lang="en-GB" sz="1350" dirty="0">
                <a:sym typeface="Wingdings" panose="05000000000000000000" pitchFamily="2" charset="2"/>
              </a:rPr>
              <a:t>.</a:t>
            </a:r>
            <a:endParaRPr lang="en-GB" sz="1350" dirty="0"/>
          </a:p>
        </p:txBody>
      </p:sp>
      <p:sp>
        <p:nvSpPr>
          <p:cNvPr id="18" name="TextBox 17">
            <a:extLst>
              <a:ext uri="{FF2B5EF4-FFF2-40B4-BE49-F238E27FC236}">
                <a16:creationId xmlns:a16="http://schemas.microsoft.com/office/drawing/2014/main" id="{37E01D16-CE76-4B81-B5BE-BF173E3892B0}"/>
              </a:ext>
            </a:extLst>
          </p:cNvPr>
          <p:cNvSpPr txBox="1"/>
          <p:nvPr/>
        </p:nvSpPr>
        <p:spPr>
          <a:xfrm>
            <a:off x="5132210" y="3484845"/>
            <a:ext cx="3228045" cy="715581"/>
          </a:xfrm>
          <a:prstGeom prst="rect">
            <a:avLst/>
          </a:prstGeom>
          <a:noFill/>
        </p:spPr>
        <p:txBody>
          <a:bodyPr wrap="square" rtlCol="0">
            <a:spAutoFit/>
          </a:bodyPr>
          <a:lstStyle/>
          <a:p>
            <a:r>
              <a:rPr lang="en-GB" sz="1350" dirty="0"/>
              <a:t>Die </a:t>
            </a:r>
            <a:r>
              <a:rPr lang="en-GB" sz="1350" dirty="0" err="1"/>
              <a:t>Neigung</a:t>
            </a:r>
            <a:r>
              <a:rPr lang="en-GB" sz="1350" dirty="0"/>
              <a:t> </a:t>
            </a:r>
            <a:r>
              <a:rPr lang="en-GB" sz="1350" dirty="0" err="1"/>
              <a:t>gebietet</a:t>
            </a:r>
            <a:r>
              <a:rPr lang="en-GB" sz="1350" dirty="0"/>
              <a:t>:</a:t>
            </a:r>
          </a:p>
          <a:p>
            <a:pPr marL="214313" indent="-214313">
              <a:buFont typeface="Arial" panose="020B0604020202020204" pitchFamily="34" charset="0"/>
              <a:buChar char="•"/>
            </a:pPr>
            <a:r>
              <a:rPr lang="en-GB" sz="1350" dirty="0"/>
              <a:t>Geld </a:t>
            </a:r>
            <a:r>
              <a:rPr lang="en-GB" sz="1350" dirty="0" err="1"/>
              <a:t>behalten</a:t>
            </a:r>
            <a:r>
              <a:rPr lang="en-GB" sz="1350" dirty="0"/>
              <a:t>!</a:t>
            </a:r>
          </a:p>
          <a:p>
            <a:pPr marL="214313" indent="-214313">
              <a:buFont typeface="Arial" panose="020B0604020202020204" pitchFamily="34" charset="0"/>
              <a:buChar char="•"/>
            </a:pPr>
            <a:r>
              <a:rPr lang="en-GB" sz="1350" dirty="0"/>
              <a:t>Den </a:t>
            </a:r>
            <a:r>
              <a:rPr lang="en-GB" sz="1350" dirty="0" err="1"/>
              <a:t>eigenen</a:t>
            </a:r>
            <a:r>
              <a:rPr lang="en-GB" sz="1350" dirty="0"/>
              <a:t> </a:t>
            </a:r>
            <a:r>
              <a:rPr lang="en-GB" sz="1350" dirty="0" err="1"/>
              <a:t>Vorteil</a:t>
            </a:r>
            <a:r>
              <a:rPr lang="en-GB" sz="1350" dirty="0"/>
              <a:t> </a:t>
            </a:r>
            <a:r>
              <a:rPr lang="en-GB" sz="1350" dirty="0" err="1"/>
              <a:t>sichern</a:t>
            </a:r>
            <a:r>
              <a:rPr lang="en-GB" sz="1350" dirty="0"/>
              <a:t>!</a:t>
            </a:r>
          </a:p>
        </p:txBody>
      </p:sp>
      <p:sp>
        <p:nvSpPr>
          <p:cNvPr id="19" name="TextBox 18">
            <a:extLst>
              <a:ext uri="{FF2B5EF4-FFF2-40B4-BE49-F238E27FC236}">
                <a16:creationId xmlns:a16="http://schemas.microsoft.com/office/drawing/2014/main" id="{A1780550-4285-4CBE-8496-7C0C1200F830}"/>
              </a:ext>
            </a:extLst>
          </p:cNvPr>
          <p:cNvSpPr txBox="1"/>
          <p:nvPr/>
        </p:nvSpPr>
        <p:spPr>
          <a:xfrm>
            <a:off x="5132210" y="4490076"/>
            <a:ext cx="3228045" cy="507831"/>
          </a:xfrm>
          <a:prstGeom prst="rect">
            <a:avLst/>
          </a:prstGeom>
          <a:noFill/>
        </p:spPr>
        <p:txBody>
          <a:bodyPr wrap="square" rtlCol="0">
            <a:spAutoFit/>
          </a:bodyPr>
          <a:lstStyle/>
          <a:p>
            <a:r>
              <a:rPr lang="en-GB" sz="1350" dirty="0">
                <a:sym typeface="Wingdings" panose="05000000000000000000" pitchFamily="2" charset="2"/>
              </a:rPr>
              <a:t> </a:t>
            </a:r>
            <a:r>
              <a:rPr lang="de-LU" sz="1350" dirty="0">
                <a:sym typeface="Wingdings" panose="05000000000000000000" pitchFamily="2" charset="2"/>
              </a:rPr>
              <a:t>Man behält die 100€ weil man Lust hat sich etwas zu kaufen.</a:t>
            </a:r>
            <a:endParaRPr lang="de-LU" sz="1350" dirty="0"/>
          </a:p>
        </p:txBody>
      </p:sp>
    </p:spTree>
    <p:extLst>
      <p:ext uri="{BB962C8B-B14F-4D97-AF65-F5344CB8AC3E}">
        <p14:creationId xmlns:p14="http://schemas.microsoft.com/office/powerpoint/2010/main" val="294387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7" y="869880"/>
            <a:ext cx="4877909" cy="507831"/>
          </a:xfrm>
          <a:prstGeom prst="rect">
            <a:avLst/>
          </a:prstGeom>
          <a:solidFill>
            <a:schemeClr val="tx1">
              <a:lumMod val="65000"/>
              <a:lumOff val="35000"/>
            </a:schemeClr>
          </a:solidFill>
          <a:ln w="19050">
            <a:noFill/>
            <a:prstDash val="sysDot"/>
          </a:ln>
        </p:spPr>
        <p:txBody>
          <a:bodyPr wrap="square">
            <a:spAutoFit/>
          </a:bodyPr>
          <a:lstStyle/>
          <a:p>
            <a:pPr algn="ctr"/>
            <a:r>
              <a:rPr lang="en-GB" sz="2700" dirty="0">
                <a:solidFill>
                  <a:schemeClr val="bg1"/>
                </a:solidFill>
                <a:latin typeface="+mj-lt"/>
              </a:rPr>
              <a:t>12.3. </a:t>
            </a:r>
            <a:r>
              <a:rPr lang="en-GB" sz="2700" dirty="0" err="1">
                <a:solidFill>
                  <a:schemeClr val="bg1"/>
                </a:solidFill>
                <a:latin typeface="+mj-lt"/>
              </a:rPr>
              <a:t>Pflicht</a:t>
            </a:r>
            <a:r>
              <a:rPr lang="en-GB" sz="2700" dirty="0">
                <a:solidFill>
                  <a:schemeClr val="bg1"/>
                </a:solidFill>
                <a:latin typeface="+mj-lt"/>
              </a:rPr>
              <a:t> </a:t>
            </a:r>
            <a:r>
              <a:rPr lang="en-GB" sz="2700" dirty="0" err="1">
                <a:solidFill>
                  <a:schemeClr val="bg1"/>
                </a:solidFill>
                <a:latin typeface="+mj-lt"/>
              </a:rPr>
              <a:t>ist</a:t>
            </a:r>
            <a:r>
              <a:rPr lang="en-GB" sz="2700" dirty="0">
                <a:solidFill>
                  <a:schemeClr val="bg1"/>
                </a:solidFill>
                <a:latin typeface="+mj-lt"/>
              </a:rPr>
              <a:t> </a:t>
            </a:r>
            <a:r>
              <a:rPr lang="en-GB" sz="2700" dirty="0" err="1">
                <a:solidFill>
                  <a:schemeClr val="bg1"/>
                </a:solidFill>
                <a:latin typeface="+mj-lt"/>
              </a:rPr>
              <a:t>deontologisch</a:t>
            </a:r>
            <a:endParaRPr lang="en-GB" sz="2700" dirty="0">
              <a:solidFill>
                <a:schemeClr val="bg1"/>
              </a:solidFill>
              <a:latin typeface="+mj-lt"/>
            </a:endParaRP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Box 2">
            <a:extLst>
              <a:ext uri="{FF2B5EF4-FFF2-40B4-BE49-F238E27FC236}">
                <a16:creationId xmlns:a16="http://schemas.microsoft.com/office/drawing/2014/main" id="{81F42777-2C75-4E71-BFB4-A41DD8A8A037}"/>
              </a:ext>
            </a:extLst>
          </p:cNvPr>
          <p:cNvSpPr txBox="1"/>
          <p:nvPr/>
        </p:nvSpPr>
        <p:spPr>
          <a:xfrm>
            <a:off x="3996778" y="1638232"/>
            <a:ext cx="4574127" cy="2377574"/>
          </a:xfrm>
          <a:prstGeom prst="rect">
            <a:avLst/>
          </a:prstGeom>
          <a:noFill/>
        </p:spPr>
        <p:txBody>
          <a:bodyPr wrap="square" rtlCol="0">
            <a:spAutoFit/>
          </a:bodyPr>
          <a:lstStyle/>
          <a:p>
            <a:pPr algn="just"/>
            <a:r>
              <a:rPr lang="de-LU" sz="1350" dirty="0"/>
              <a:t>Während </a:t>
            </a:r>
            <a:r>
              <a:rPr lang="de-LU" sz="1350" b="1" dirty="0"/>
              <a:t>Naturgesetze</a:t>
            </a:r>
            <a:r>
              <a:rPr lang="de-LU" sz="1350" dirty="0"/>
              <a:t> das beschreiben </a:t>
            </a:r>
            <a:r>
              <a:rPr lang="de-LU" sz="1350" b="1" dirty="0"/>
              <a:t>was ist</a:t>
            </a:r>
            <a:r>
              <a:rPr lang="de-LU" sz="1350" dirty="0"/>
              <a:t>, beschreiben </a:t>
            </a:r>
            <a:r>
              <a:rPr lang="de-LU" sz="1350" b="1" dirty="0"/>
              <a:t>Vernunftgesetze</a:t>
            </a:r>
            <a:r>
              <a:rPr lang="de-LU" sz="1350" dirty="0"/>
              <a:t> das, </a:t>
            </a:r>
            <a:r>
              <a:rPr lang="de-LU" sz="1350" b="1" dirty="0"/>
              <a:t>was sein soll:</a:t>
            </a:r>
          </a:p>
          <a:p>
            <a:pPr algn="just"/>
            <a:endParaRPr lang="de-LU" sz="1350" b="1" dirty="0"/>
          </a:p>
          <a:p>
            <a:pPr algn="just"/>
            <a:endParaRPr lang="de-LU" sz="1350" b="1" dirty="0"/>
          </a:p>
          <a:p>
            <a:pPr marL="214313" indent="-214313" algn="just">
              <a:buFont typeface="Arial" panose="020B0604020202020204" pitchFamily="34" charset="0"/>
              <a:buChar char="•"/>
            </a:pPr>
            <a:r>
              <a:rPr lang="de-LU" sz="1350" b="1" u="sng" dirty="0"/>
              <a:t>Hypothetische Imperative</a:t>
            </a:r>
            <a:r>
              <a:rPr lang="de-LU" sz="1350" dirty="0"/>
              <a:t> sind </a:t>
            </a:r>
            <a:r>
              <a:rPr lang="de-LU" sz="1350" b="1" u="sng" dirty="0"/>
              <a:t>allgemeine Handlungsegeln</a:t>
            </a:r>
            <a:r>
              <a:rPr lang="de-LU" sz="1350" dirty="0"/>
              <a:t>, die sich nach einem </a:t>
            </a:r>
            <a:r>
              <a:rPr lang="de-LU" sz="1350" b="1" u="sng" dirty="0"/>
              <a:t>bestimmten Zweck</a:t>
            </a:r>
            <a:r>
              <a:rPr lang="de-LU" sz="1350" b="1" dirty="0"/>
              <a:t> </a:t>
            </a:r>
            <a:r>
              <a:rPr lang="de-LU" sz="1350" dirty="0"/>
              <a:t>richten</a:t>
            </a:r>
          </a:p>
          <a:p>
            <a:pPr marL="214313" indent="-214313" algn="just">
              <a:buFont typeface="Arial" panose="020B0604020202020204" pitchFamily="34" charset="0"/>
              <a:buChar char="•"/>
            </a:pPr>
            <a:endParaRPr lang="en-GB" sz="1350" dirty="0"/>
          </a:p>
          <a:p>
            <a:pPr marL="214313" indent="-214313" algn="just">
              <a:buFont typeface="Arial" panose="020B0604020202020204" pitchFamily="34" charset="0"/>
              <a:buChar char="•"/>
            </a:pPr>
            <a:r>
              <a:rPr lang="de-LU" sz="1350" b="1" u="sng" dirty="0"/>
              <a:t>Kategorische Imperative</a:t>
            </a:r>
            <a:r>
              <a:rPr lang="de-LU" sz="1350" dirty="0"/>
              <a:t> sind </a:t>
            </a:r>
            <a:r>
              <a:rPr lang="de-LU" sz="1350" b="1" u="sng" dirty="0"/>
              <a:t>allgemeine Handlungsregeln</a:t>
            </a:r>
            <a:r>
              <a:rPr lang="de-LU" sz="1350" dirty="0"/>
              <a:t>, die </a:t>
            </a:r>
            <a:r>
              <a:rPr lang="de-LU" sz="1350" b="1" u="sng" dirty="0"/>
              <a:t>um ihrer selbst willen</a:t>
            </a:r>
            <a:r>
              <a:rPr lang="de-LU" sz="1350" dirty="0"/>
              <a:t> angestrebt werden, da sie </a:t>
            </a:r>
            <a:r>
              <a:rPr lang="de-LU" sz="1350" b="1" u="sng" dirty="0"/>
              <a:t>notwendig</a:t>
            </a:r>
            <a:r>
              <a:rPr lang="de-LU" sz="1350" dirty="0"/>
              <a:t> sind</a:t>
            </a:r>
            <a:endParaRPr lang="en-GB" sz="1350" dirty="0"/>
          </a:p>
        </p:txBody>
      </p:sp>
      <p:pic>
        <p:nvPicPr>
          <p:cNvPr id="6" name="Picture 5">
            <a:extLst>
              <a:ext uri="{FF2B5EF4-FFF2-40B4-BE49-F238E27FC236}">
                <a16:creationId xmlns:a16="http://schemas.microsoft.com/office/drawing/2014/main" id="{92F0AEE7-B8D0-4C06-ACA1-AE2827E527BD}"/>
              </a:ext>
            </a:extLst>
          </p:cNvPr>
          <p:cNvPicPr>
            <a:picLocks noChangeAspect="1"/>
          </p:cNvPicPr>
          <p:nvPr/>
        </p:nvPicPr>
        <p:blipFill>
          <a:blip r:embed="rId2"/>
          <a:stretch>
            <a:fillRect/>
          </a:stretch>
        </p:blipFill>
        <p:spPr>
          <a:xfrm>
            <a:off x="459452" y="1658667"/>
            <a:ext cx="3328406" cy="202879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74D2499A-6365-4CE2-99AE-54AA8DF9B2C7}"/>
              </a:ext>
            </a:extLst>
          </p:cNvPr>
          <p:cNvSpPr txBox="1"/>
          <p:nvPr/>
        </p:nvSpPr>
        <p:spPr>
          <a:xfrm>
            <a:off x="521560" y="4107497"/>
            <a:ext cx="8049344" cy="1338828"/>
          </a:xfrm>
          <a:prstGeom prst="rect">
            <a:avLst/>
          </a:prstGeom>
          <a:solidFill>
            <a:schemeClr val="accent1">
              <a:lumMod val="20000"/>
              <a:lumOff val="80000"/>
            </a:schemeClr>
          </a:solidFill>
        </p:spPr>
        <p:txBody>
          <a:bodyPr wrap="square" rtlCol="0">
            <a:spAutoFit/>
          </a:bodyPr>
          <a:lstStyle/>
          <a:p>
            <a:r>
              <a:rPr lang="de-LU" sz="1350" dirty="0"/>
              <a:t>Kant auch </a:t>
            </a:r>
            <a:r>
              <a:rPr lang="de-LU" sz="1350" b="1" u="sng" dirty="0"/>
              <a:t>gegen</a:t>
            </a:r>
            <a:r>
              <a:rPr lang="de-LU" sz="1350" b="1" dirty="0"/>
              <a:t> eine Begründung der Moral vom Glück</a:t>
            </a:r>
            <a:r>
              <a:rPr lang="de-LU" sz="1350" dirty="0"/>
              <a:t> her: </a:t>
            </a:r>
          </a:p>
          <a:p>
            <a:endParaRPr lang="en-GB" sz="1350" dirty="0"/>
          </a:p>
          <a:p>
            <a:pPr marL="214313" indent="-214313">
              <a:buFont typeface="Arial" panose="020B0604020202020204" pitchFamily="34" charset="0"/>
              <a:buChar char="•"/>
            </a:pPr>
            <a:r>
              <a:rPr lang="de-LU" sz="1350" dirty="0"/>
              <a:t>Handlungen, die wegen des Wohlbefindens ausgeführt werden, sind nur </a:t>
            </a:r>
            <a:r>
              <a:rPr lang="de-LU" sz="1350" b="1" dirty="0"/>
              <a:t>Mittel zum Zweck</a:t>
            </a:r>
            <a:r>
              <a:rPr lang="de-LU" sz="1350" dirty="0"/>
              <a:t> und haben keinen </a:t>
            </a:r>
            <a:r>
              <a:rPr lang="de-LU" sz="1350" b="1" dirty="0"/>
              <a:t>Wert an sich</a:t>
            </a:r>
            <a:r>
              <a:rPr lang="de-LU" sz="1350" dirty="0"/>
              <a:t> </a:t>
            </a:r>
          </a:p>
          <a:p>
            <a:pPr marL="214313" indent="-214313">
              <a:buFont typeface="Arial" panose="020B0604020202020204" pitchFamily="34" charset="0"/>
              <a:buChar char="•"/>
            </a:pPr>
            <a:endParaRPr lang="en-GB" sz="1350" dirty="0"/>
          </a:p>
          <a:p>
            <a:pPr marL="214313" indent="-214313">
              <a:buFont typeface="Arial" panose="020B0604020202020204" pitchFamily="34" charset="0"/>
              <a:buChar char="•"/>
            </a:pPr>
            <a:r>
              <a:rPr lang="de-LU" sz="1350" dirty="0"/>
              <a:t>Der Mensch ist </a:t>
            </a:r>
            <a:r>
              <a:rPr lang="de-LU" sz="1350" b="1" dirty="0"/>
              <a:t>unfähig genau zu bestimmen, was ihn tatsächlich glückselig </a:t>
            </a:r>
            <a:endParaRPr lang="en-GB" sz="1350" dirty="0"/>
          </a:p>
        </p:txBody>
      </p:sp>
    </p:spTree>
    <p:extLst>
      <p:ext uri="{BB962C8B-B14F-4D97-AF65-F5344CB8AC3E}">
        <p14:creationId xmlns:p14="http://schemas.microsoft.com/office/powerpoint/2010/main" val="37232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7" y="869880"/>
            <a:ext cx="4105986" cy="507831"/>
          </a:xfrm>
          <a:prstGeom prst="rect">
            <a:avLst/>
          </a:prstGeom>
          <a:solidFill>
            <a:schemeClr val="tx1">
              <a:lumMod val="65000"/>
              <a:lumOff val="35000"/>
            </a:schemeClr>
          </a:solidFill>
          <a:ln w="19050">
            <a:noFill/>
            <a:prstDash val="sysDot"/>
          </a:ln>
        </p:spPr>
        <p:txBody>
          <a:bodyPr wrap="square">
            <a:spAutoFit/>
          </a:bodyPr>
          <a:lstStyle/>
          <a:p>
            <a:pPr algn="ctr"/>
            <a:r>
              <a:rPr lang="de-LU" sz="2700" dirty="0">
                <a:solidFill>
                  <a:schemeClr val="bg1"/>
                </a:solidFill>
                <a:latin typeface="+mj-lt"/>
              </a:rPr>
              <a:t>13. Kategorischer Imperativ</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Speech Bubble: Rectangle with Corners Rounded 3">
            <a:extLst>
              <a:ext uri="{FF2B5EF4-FFF2-40B4-BE49-F238E27FC236}">
                <a16:creationId xmlns:a16="http://schemas.microsoft.com/office/drawing/2014/main" id="{CDE2D69C-61FB-45A2-8405-B14831B6D400}"/>
              </a:ext>
            </a:extLst>
          </p:cNvPr>
          <p:cNvSpPr/>
          <p:nvPr/>
        </p:nvSpPr>
        <p:spPr>
          <a:xfrm>
            <a:off x="3433783" y="1839460"/>
            <a:ext cx="3084506" cy="891667"/>
          </a:xfrm>
          <a:prstGeom prst="wedgeRoundRectCallout">
            <a:avLst>
              <a:gd name="adj1" fmla="val -63749"/>
              <a:gd name="adj2" fmla="val -546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74D2499A-6365-4CE2-99AE-54AA8DF9B2C7}"/>
              </a:ext>
            </a:extLst>
          </p:cNvPr>
          <p:cNvSpPr txBox="1"/>
          <p:nvPr/>
        </p:nvSpPr>
        <p:spPr>
          <a:xfrm>
            <a:off x="974098" y="3388286"/>
            <a:ext cx="7537421" cy="923330"/>
          </a:xfrm>
          <a:prstGeom prst="rect">
            <a:avLst/>
          </a:prstGeom>
          <a:noFill/>
        </p:spPr>
        <p:txBody>
          <a:bodyPr wrap="square" rtlCol="0">
            <a:spAutoFit/>
          </a:bodyPr>
          <a:lstStyle/>
          <a:p>
            <a:r>
              <a:rPr lang="de-LU" sz="1350" b="1" dirty="0"/>
              <a:t>Prinzip der Verallgemeinerbarkeit</a:t>
            </a:r>
            <a:r>
              <a:rPr lang="de-LU" sz="1350" dirty="0"/>
              <a:t>:</a:t>
            </a:r>
          </a:p>
          <a:p>
            <a:endParaRPr lang="en-GB" sz="1350" dirty="0"/>
          </a:p>
          <a:p>
            <a:r>
              <a:rPr lang="de-LU" sz="1350" dirty="0"/>
              <a:t>Durch den Gebrauch der Vernunft und die Prüfung der Verallgemeinerbarkeit können wir uns </a:t>
            </a:r>
            <a:r>
              <a:rPr lang="de-LU" sz="1350" b="1" dirty="0"/>
              <a:t>vorstellen, was  passieren würde, wenn jeder so handeln würde wie wir selbst</a:t>
            </a:r>
            <a:r>
              <a:rPr lang="de-LU" sz="1350" dirty="0"/>
              <a:t>.</a:t>
            </a:r>
            <a:endParaRPr lang="en-GB" sz="1350" dirty="0"/>
          </a:p>
        </p:txBody>
      </p:sp>
      <p:sp>
        <p:nvSpPr>
          <p:cNvPr id="13" name="TextBox 12">
            <a:extLst>
              <a:ext uri="{FF2B5EF4-FFF2-40B4-BE49-F238E27FC236}">
                <a16:creationId xmlns:a16="http://schemas.microsoft.com/office/drawing/2014/main" id="{88A5103B-0F18-43ED-B394-7DCCA28E73C6}"/>
              </a:ext>
            </a:extLst>
          </p:cNvPr>
          <p:cNvSpPr txBox="1"/>
          <p:nvPr/>
        </p:nvSpPr>
        <p:spPr>
          <a:xfrm>
            <a:off x="3473656" y="1889788"/>
            <a:ext cx="3004760" cy="715581"/>
          </a:xfrm>
          <a:prstGeom prst="rect">
            <a:avLst/>
          </a:prstGeom>
          <a:noFill/>
        </p:spPr>
        <p:txBody>
          <a:bodyPr wrap="square" rtlCol="0">
            <a:spAutoFit/>
          </a:bodyPr>
          <a:lstStyle/>
          <a:p>
            <a:pPr algn="ctr"/>
            <a:r>
              <a:rPr lang="de-LU" sz="1350" b="1" i="1" dirty="0"/>
              <a:t>„Handle nur nach derjenigen Maxime, durch die du zugleich wollen kannst, dass sie ein allgemeines Gesetz werde.“ </a:t>
            </a:r>
            <a:endParaRPr lang="en-GB" sz="1350" dirty="0"/>
          </a:p>
        </p:txBody>
      </p:sp>
      <p:pic>
        <p:nvPicPr>
          <p:cNvPr id="14" name="Picture 13" descr="A close up of a logo&#10;&#10;Description automatically generated">
            <a:extLst>
              <a:ext uri="{FF2B5EF4-FFF2-40B4-BE49-F238E27FC236}">
                <a16:creationId xmlns:a16="http://schemas.microsoft.com/office/drawing/2014/main" id="{483FA0AA-25D8-48BE-BFE6-14233EA5A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378" y="1688662"/>
            <a:ext cx="1420342" cy="1420342"/>
          </a:xfrm>
          <a:prstGeom prst="rect">
            <a:avLst/>
          </a:prstGeom>
        </p:spPr>
      </p:pic>
      <p:sp>
        <p:nvSpPr>
          <p:cNvPr id="15" name="TextBox 14">
            <a:extLst>
              <a:ext uri="{FF2B5EF4-FFF2-40B4-BE49-F238E27FC236}">
                <a16:creationId xmlns:a16="http://schemas.microsoft.com/office/drawing/2014/main" id="{6CE78824-4507-4BBB-8DB1-19D015BA7CC8}"/>
              </a:ext>
            </a:extLst>
          </p:cNvPr>
          <p:cNvSpPr txBox="1"/>
          <p:nvPr/>
        </p:nvSpPr>
        <p:spPr>
          <a:xfrm>
            <a:off x="974098" y="4567816"/>
            <a:ext cx="7537421" cy="923330"/>
          </a:xfrm>
          <a:prstGeom prst="rect">
            <a:avLst/>
          </a:prstGeom>
          <a:solidFill>
            <a:schemeClr val="accent1">
              <a:lumMod val="20000"/>
              <a:lumOff val="80000"/>
            </a:schemeClr>
          </a:solidFill>
        </p:spPr>
        <p:txBody>
          <a:bodyPr wrap="square" rtlCol="0">
            <a:spAutoFit/>
          </a:bodyPr>
          <a:lstStyle/>
          <a:p>
            <a:r>
              <a:rPr lang="en-GB" sz="1350" dirty="0" err="1"/>
              <a:t>Beispiel</a:t>
            </a:r>
            <a:r>
              <a:rPr lang="en-GB" sz="1350" dirty="0"/>
              <a:t>:</a:t>
            </a:r>
          </a:p>
          <a:p>
            <a:endParaRPr lang="en-GB" sz="1350" dirty="0"/>
          </a:p>
          <a:p>
            <a:r>
              <a:rPr lang="en-GB" sz="1350" dirty="0" err="1"/>
              <a:t>Würde</a:t>
            </a:r>
            <a:r>
              <a:rPr lang="en-GB" sz="1350" dirty="0"/>
              <a:t> </a:t>
            </a:r>
            <a:r>
              <a:rPr lang="en-GB" sz="1350" dirty="0" err="1"/>
              <a:t>jeder</a:t>
            </a:r>
            <a:r>
              <a:rPr lang="en-GB" sz="1350" dirty="0"/>
              <a:t> </a:t>
            </a:r>
            <a:r>
              <a:rPr lang="en-GB" sz="1350" dirty="0" err="1"/>
              <a:t>stehlen</a:t>
            </a:r>
            <a:r>
              <a:rPr lang="en-GB" sz="1350" dirty="0"/>
              <a:t> </a:t>
            </a:r>
            <a:r>
              <a:rPr lang="en-GB" sz="1350" dirty="0" err="1"/>
              <a:t>dürfen</a:t>
            </a:r>
            <a:r>
              <a:rPr lang="en-GB" sz="1350" dirty="0"/>
              <a:t>, </a:t>
            </a:r>
            <a:r>
              <a:rPr lang="en-GB" sz="1350" b="1" dirty="0" err="1"/>
              <a:t>gäbe</a:t>
            </a:r>
            <a:r>
              <a:rPr lang="en-GB" sz="1350" b="1" dirty="0"/>
              <a:t> es </a:t>
            </a:r>
            <a:r>
              <a:rPr lang="en-GB" sz="1350" b="1" dirty="0" err="1"/>
              <a:t>weder</a:t>
            </a:r>
            <a:r>
              <a:rPr lang="en-GB" sz="1350" b="1" dirty="0"/>
              <a:t> </a:t>
            </a:r>
            <a:r>
              <a:rPr lang="en-GB" sz="1350" b="1" dirty="0" err="1"/>
              <a:t>Eigentum</a:t>
            </a:r>
            <a:r>
              <a:rPr lang="en-GB" sz="1350" b="1" dirty="0"/>
              <a:t> </a:t>
            </a:r>
            <a:r>
              <a:rPr lang="en-GB" sz="1350" b="1" dirty="0" err="1"/>
              <a:t>noch</a:t>
            </a:r>
            <a:r>
              <a:rPr lang="en-GB" sz="1350" b="1" dirty="0"/>
              <a:t> </a:t>
            </a:r>
            <a:r>
              <a:rPr lang="en-GB" sz="1350" b="1" dirty="0" err="1"/>
              <a:t>gegenseitiges</a:t>
            </a:r>
            <a:r>
              <a:rPr lang="en-GB" sz="1350" b="1" dirty="0"/>
              <a:t> </a:t>
            </a:r>
            <a:r>
              <a:rPr lang="en-GB" sz="1350" b="1" dirty="0" err="1"/>
              <a:t>Vertrauen</a:t>
            </a:r>
            <a:r>
              <a:rPr lang="en-GB" sz="1350" dirty="0"/>
              <a:t>. Also </a:t>
            </a:r>
            <a:r>
              <a:rPr lang="en-GB" sz="1350" dirty="0" err="1"/>
              <a:t>ist</a:t>
            </a:r>
            <a:r>
              <a:rPr lang="en-GB" sz="1350" dirty="0"/>
              <a:t> </a:t>
            </a:r>
            <a:r>
              <a:rPr lang="en-GB" sz="1350" dirty="0" err="1"/>
              <a:t>Diebstahl</a:t>
            </a:r>
            <a:r>
              <a:rPr lang="en-GB" sz="1350" dirty="0"/>
              <a:t> </a:t>
            </a:r>
            <a:r>
              <a:rPr lang="en-GB" sz="1350" dirty="0" err="1"/>
              <a:t>unvernünftig</a:t>
            </a:r>
            <a:r>
              <a:rPr lang="en-GB" sz="1350" dirty="0"/>
              <a:t>.</a:t>
            </a:r>
          </a:p>
        </p:txBody>
      </p:sp>
    </p:spTree>
    <p:extLst>
      <p:ext uri="{BB962C8B-B14F-4D97-AF65-F5344CB8AC3E}">
        <p14:creationId xmlns:p14="http://schemas.microsoft.com/office/powerpoint/2010/main" val="200180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7" y="869880"/>
            <a:ext cx="4105986" cy="507831"/>
          </a:xfrm>
          <a:prstGeom prst="rect">
            <a:avLst/>
          </a:prstGeom>
          <a:solidFill>
            <a:schemeClr val="tx1">
              <a:lumMod val="65000"/>
              <a:lumOff val="35000"/>
            </a:schemeClr>
          </a:solidFill>
          <a:ln w="19050">
            <a:noFill/>
            <a:prstDash val="sysDot"/>
          </a:ln>
        </p:spPr>
        <p:txBody>
          <a:bodyPr wrap="square">
            <a:spAutoFit/>
          </a:bodyPr>
          <a:lstStyle/>
          <a:p>
            <a:pPr algn="ctr"/>
            <a:r>
              <a:rPr lang="de-LU" sz="2700" dirty="0">
                <a:solidFill>
                  <a:schemeClr val="bg1"/>
                </a:solidFill>
                <a:latin typeface="+mj-lt"/>
              </a:rPr>
              <a:t>13. Kategorischer Imperativ</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Speech Bubble: Rectangle with Corners Rounded 3">
            <a:extLst>
              <a:ext uri="{FF2B5EF4-FFF2-40B4-BE49-F238E27FC236}">
                <a16:creationId xmlns:a16="http://schemas.microsoft.com/office/drawing/2014/main" id="{CDE2D69C-61FB-45A2-8405-B14831B6D400}"/>
              </a:ext>
            </a:extLst>
          </p:cNvPr>
          <p:cNvSpPr/>
          <p:nvPr/>
        </p:nvSpPr>
        <p:spPr>
          <a:xfrm>
            <a:off x="1356560" y="1677297"/>
            <a:ext cx="2637924" cy="345313"/>
          </a:xfrm>
          <a:prstGeom prst="wedgeRoundRectCallout">
            <a:avLst>
              <a:gd name="adj1" fmla="val -57592"/>
              <a:gd name="adj2" fmla="val 43310"/>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74D2499A-6365-4CE2-99AE-54AA8DF9B2C7}"/>
              </a:ext>
            </a:extLst>
          </p:cNvPr>
          <p:cNvSpPr txBox="1"/>
          <p:nvPr/>
        </p:nvSpPr>
        <p:spPr>
          <a:xfrm>
            <a:off x="799134" y="2325773"/>
            <a:ext cx="7537421" cy="300082"/>
          </a:xfrm>
          <a:prstGeom prst="rect">
            <a:avLst/>
          </a:prstGeom>
          <a:noFill/>
        </p:spPr>
        <p:txBody>
          <a:bodyPr wrap="square" rtlCol="0">
            <a:spAutoFit/>
          </a:bodyPr>
          <a:lstStyle/>
          <a:p>
            <a:r>
              <a:rPr lang="de-LU" sz="1350" b="1" dirty="0"/>
              <a:t>Formuliert weitere Beispiele:</a:t>
            </a:r>
            <a:endParaRPr lang="de-LU" sz="1350" dirty="0"/>
          </a:p>
        </p:txBody>
      </p:sp>
      <p:sp>
        <p:nvSpPr>
          <p:cNvPr id="13" name="TextBox 12">
            <a:extLst>
              <a:ext uri="{FF2B5EF4-FFF2-40B4-BE49-F238E27FC236}">
                <a16:creationId xmlns:a16="http://schemas.microsoft.com/office/drawing/2014/main" id="{88A5103B-0F18-43ED-B394-7DCCA28E73C6}"/>
              </a:ext>
            </a:extLst>
          </p:cNvPr>
          <p:cNvSpPr txBox="1"/>
          <p:nvPr/>
        </p:nvSpPr>
        <p:spPr>
          <a:xfrm>
            <a:off x="1209468" y="1685122"/>
            <a:ext cx="2932108" cy="346249"/>
          </a:xfrm>
          <a:prstGeom prst="rect">
            <a:avLst/>
          </a:prstGeom>
          <a:noFill/>
        </p:spPr>
        <p:txBody>
          <a:bodyPr wrap="square" rtlCol="0">
            <a:spAutoFit/>
          </a:bodyPr>
          <a:lstStyle/>
          <a:p>
            <a:pPr algn="ctr"/>
            <a:r>
              <a:rPr lang="de-LU" sz="825" b="1" i="1" dirty="0"/>
              <a:t>„Handle nur nach derjenigen Maxime, durch die du zugleich wollen kannst, dass sie ein allgemeines Gesetz werde.“ </a:t>
            </a:r>
            <a:endParaRPr lang="en-GB" sz="825" dirty="0"/>
          </a:p>
        </p:txBody>
      </p:sp>
      <p:pic>
        <p:nvPicPr>
          <p:cNvPr id="14" name="Picture 13" descr="A close up of a logo&#10;&#10;Description automatically generated">
            <a:extLst>
              <a:ext uri="{FF2B5EF4-FFF2-40B4-BE49-F238E27FC236}">
                <a16:creationId xmlns:a16="http://schemas.microsoft.com/office/drawing/2014/main" id="{483FA0AA-25D8-48BE-BFE6-14233EA5A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09" y="1775960"/>
            <a:ext cx="507051" cy="507051"/>
          </a:xfrm>
          <a:prstGeom prst="rect">
            <a:avLst/>
          </a:prstGeom>
        </p:spPr>
      </p:pic>
      <p:sp>
        <p:nvSpPr>
          <p:cNvPr id="3" name="TextBox 2">
            <a:extLst>
              <a:ext uri="{FF2B5EF4-FFF2-40B4-BE49-F238E27FC236}">
                <a16:creationId xmlns:a16="http://schemas.microsoft.com/office/drawing/2014/main" id="{F1C556D9-F721-4DA7-B189-BF073B003C7E}"/>
              </a:ext>
            </a:extLst>
          </p:cNvPr>
          <p:cNvSpPr txBox="1"/>
          <p:nvPr/>
        </p:nvSpPr>
        <p:spPr>
          <a:xfrm>
            <a:off x="822547" y="2691580"/>
            <a:ext cx="7474619" cy="507831"/>
          </a:xfrm>
          <a:prstGeom prst="rect">
            <a:avLst/>
          </a:prstGeom>
          <a:noFill/>
        </p:spPr>
        <p:txBody>
          <a:bodyPr wrap="square" rtlCol="0">
            <a:spAutoFit/>
          </a:bodyPr>
          <a:lstStyle/>
          <a:p>
            <a:pPr marL="214313" indent="-214313">
              <a:buFont typeface="Arial" panose="020B0604020202020204" pitchFamily="34" charset="0"/>
              <a:buChar char="•"/>
            </a:pPr>
            <a:r>
              <a:rPr lang="en-GB" sz="1350" dirty="0"/>
              <a:t>…</a:t>
            </a:r>
          </a:p>
          <a:p>
            <a:pPr marL="214313" indent="-214313">
              <a:buFont typeface="Arial" panose="020B0604020202020204" pitchFamily="34" charset="0"/>
              <a:buChar char="•"/>
            </a:pPr>
            <a:r>
              <a:rPr lang="en-GB" sz="1350" dirty="0"/>
              <a:t>…</a:t>
            </a:r>
            <a:endParaRPr lang="en-US" sz="1350" dirty="0"/>
          </a:p>
        </p:txBody>
      </p:sp>
    </p:spTree>
    <p:extLst>
      <p:ext uri="{BB962C8B-B14F-4D97-AF65-F5344CB8AC3E}">
        <p14:creationId xmlns:p14="http://schemas.microsoft.com/office/powerpoint/2010/main" val="3455274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7" y="869880"/>
            <a:ext cx="1905046" cy="507831"/>
          </a:xfrm>
          <a:prstGeom prst="rect">
            <a:avLst/>
          </a:prstGeom>
          <a:solidFill>
            <a:schemeClr val="tx1">
              <a:lumMod val="65000"/>
              <a:lumOff val="35000"/>
            </a:schemeClr>
          </a:solidFill>
          <a:ln w="19050">
            <a:noFill/>
            <a:prstDash val="sysDot"/>
          </a:ln>
        </p:spPr>
        <p:txBody>
          <a:bodyPr wrap="square">
            <a:spAutoFit/>
          </a:bodyPr>
          <a:lstStyle/>
          <a:p>
            <a:pPr algn="ctr"/>
            <a:r>
              <a:rPr lang="de-LU" sz="2700" dirty="0">
                <a:solidFill>
                  <a:schemeClr val="bg1"/>
                </a:solidFill>
                <a:latin typeface="+mj-lt"/>
              </a:rPr>
              <a:t>13. Kritik</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74D2499A-6365-4CE2-99AE-54AA8DF9B2C7}"/>
              </a:ext>
            </a:extLst>
          </p:cNvPr>
          <p:cNvSpPr txBox="1"/>
          <p:nvPr/>
        </p:nvSpPr>
        <p:spPr>
          <a:xfrm>
            <a:off x="1047280" y="3823837"/>
            <a:ext cx="7249886" cy="1754326"/>
          </a:xfrm>
          <a:prstGeom prst="rect">
            <a:avLst/>
          </a:prstGeom>
          <a:noFill/>
        </p:spPr>
        <p:txBody>
          <a:bodyPr wrap="square" rtlCol="0">
            <a:spAutoFit/>
          </a:bodyPr>
          <a:lstStyle/>
          <a:p>
            <a:r>
              <a:rPr lang="de-LU" sz="1350" dirty="0"/>
              <a:t>Für die meisten Menschen klingt die Ethik Kants </a:t>
            </a:r>
            <a:r>
              <a:rPr lang="de-LU" sz="1350" b="1" dirty="0"/>
              <a:t>zu perfekt:</a:t>
            </a:r>
            <a:r>
              <a:rPr lang="de-LU" sz="1350" dirty="0"/>
              <a:t> </a:t>
            </a:r>
          </a:p>
          <a:p>
            <a:endParaRPr lang="de-LU" sz="1350" dirty="0"/>
          </a:p>
          <a:p>
            <a:pPr marL="214313" indent="-214313">
              <a:buFont typeface="Arial" panose="020B0604020202020204" pitchFamily="34" charset="0"/>
              <a:buChar char="•"/>
            </a:pPr>
            <a:r>
              <a:rPr lang="de-LU" sz="1350" b="1" u="sng" dirty="0"/>
              <a:t>Gelegentlich gibt es Umstände</a:t>
            </a:r>
            <a:r>
              <a:rPr lang="de-LU" sz="1350" dirty="0"/>
              <a:t>, in denen es offensichtlich moralisch richtig ist zu lügen</a:t>
            </a:r>
          </a:p>
          <a:p>
            <a:pPr marL="214313" indent="-214313">
              <a:buFont typeface="Arial" panose="020B0604020202020204" pitchFamily="34" charset="0"/>
              <a:buChar char="•"/>
            </a:pPr>
            <a:endParaRPr lang="de-LU" sz="1350" dirty="0"/>
          </a:p>
          <a:p>
            <a:pPr marL="214313" indent="-214313">
              <a:buFont typeface="Arial" panose="020B0604020202020204" pitchFamily="34" charset="0"/>
              <a:buChar char="•"/>
            </a:pPr>
            <a:r>
              <a:rPr lang="de-LU" sz="1350" dirty="0"/>
              <a:t>Kants System erlaubt </a:t>
            </a:r>
            <a:r>
              <a:rPr lang="de-LU" sz="1350" b="1" u="sng" dirty="0"/>
              <a:t>keine Ausnahmen.</a:t>
            </a:r>
          </a:p>
          <a:p>
            <a:pPr marL="214313" indent="-214313">
              <a:buFont typeface="Arial" panose="020B0604020202020204" pitchFamily="34" charset="0"/>
              <a:buChar char="•"/>
            </a:pPr>
            <a:endParaRPr lang="de-LU" sz="1350" b="1" u="sng" dirty="0"/>
          </a:p>
          <a:p>
            <a:pPr marL="214313" indent="-214313">
              <a:buFont typeface="Arial" panose="020B0604020202020204" pitchFamily="34" charset="0"/>
              <a:buChar char="•"/>
            </a:pPr>
            <a:r>
              <a:rPr lang="de-LU" sz="1350" dirty="0"/>
              <a:t>Auch hilft es bei der </a:t>
            </a:r>
            <a:r>
              <a:rPr lang="de-LU" sz="1350" b="1" u="sng" dirty="0"/>
              <a:t>Entscheidung zwischen Regeln</a:t>
            </a:r>
            <a:r>
              <a:rPr lang="de-LU" sz="1350" dirty="0"/>
              <a:t> nicht.</a:t>
            </a:r>
            <a:endParaRPr lang="en-GB" sz="1350" dirty="0"/>
          </a:p>
          <a:p>
            <a:endParaRPr lang="en-GB" sz="1350" dirty="0"/>
          </a:p>
        </p:txBody>
      </p:sp>
      <p:pic>
        <p:nvPicPr>
          <p:cNvPr id="3" name="Picture 2">
            <a:extLst>
              <a:ext uri="{FF2B5EF4-FFF2-40B4-BE49-F238E27FC236}">
                <a16:creationId xmlns:a16="http://schemas.microsoft.com/office/drawing/2014/main" id="{A79EB764-8363-47F5-9EAC-49ED371E0C15}"/>
              </a:ext>
            </a:extLst>
          </p:cNvPr>
          <p:cNvPicPr>
            <a:picLocks noChangeAspect="1"/>
          </p:cNvPicPr>
          <p:nvPr/>
        </p:nvPicPr>
        <p:blipFill>
          <a:blip r:embed="rId2"/>
          <a:stretch>
            <a:fillRect/>
          </a:stretch>
        </p:blipFill>
        <p:spPr>
          <a:xfrm>
            <a:off x="2878159" y="1630825"/>
            <a:ext cx="3529890" cy="1746656"/>
          </a:xfrm>
          <a:prstGeom prst="rect">
            <a:avLst/>
          </a:prstGeom>
        </p:spPr>
      </p:pic>
    </p:spTree>
    <p:extLst>
      <p:ext uri="{BB962C8B-B14F-4D97-AF65-F5344CB8AC3E}">
        <p14:creationId xmlns:p14="http://schemas.microsoft.com/office/powerpoint/2010/main" val="7497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2799100" cy="461665"/>
          </a:xfrm>
          <a:prstGeom prst="rect">
            <a:avLst/>
          </a:prstGeom>
          <a:noFill/>
        </p:spPr>
        <p:txBody>
          <a:bodyPr wrap="none" rtlCol="0">
            <a:spAutoFit/>
          </a:bodyPr>
          <a:lstStyle/>
          <a:p>
            <a:r>
              <a:rPr lang="fr-BE" sz="2400" b="1" dirty="0"/>
              <a:t>3. </a:t>
            </a:r>
            <a:r>
              <a:rPr lang="fr-BE" b="1" dirty="0" err="1"/>
              <a:t>Argumentationsstruktur</a:t>
            </a:r>
            <a:endParaRPr lang="fr-BE"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Box 2"/>
          <p:cNvSpPr txBox="1"/>
          <p:nvPr/>
        </p:nvSpPr>
        <p:spPr>
          <a:xfrm>
            <a:off x="465514" y="1306865"/>
            <a:ext cx="7897606" cy="3788858"/>
          </a:xfrm>
          <a:prstGeom prst="rect">
            <a:avLst/>
          </a:prstGeom>
          <a:noFill/>
        </p:spPr>
        <p:txBody>
          <a:bodyPr wrap="square" rtlCol="0">
            <a:spAutoFit/>
          </a:bodyPr>
          <a:lstStyle/>
          <a:p>
            <a:pPr>
              <a:lnSpc>
                <a:spcPct val="150000"/>
              </a:lnSpc>
            </a:pPr>
            <a:r>
              <a:rPr lang="de-LU" b="1" dirty="0"/>
              <a:t>Prämisse:</a:t>
            </a:r>
            <a:r>
              <a:rPr lang="de-LU" dirty="0"/>
              <a:t> Nur jene Handlungen, die das Wohl des anderen erstreben sind moralisch</a:t>
            </a:r>
          </a:p>
          <a:p>
            <a:pPr>
              <a:lnSpc>
                <a:spcPct val="150000"/>
              </a:lnSpc>
            </a:pPr>
            <a:endParaRPr lang="lb-LU" dirty="0"/>
          </a:p>
          <a:p>
            <a:pPr marL="342900" lvl="0" indent="-342900">
              <a:lnSpc>
                <a:spcPct val="150000"/>
              </a:lnSpc>
              <a:buFont typeface="+mj-lt"/>
              <a:buAutoNum type="arabicPeriod"/>
            </a:pPr>
            <a:r>
              <a:rPr lang="de-LU" dirty="0"/>
              <a:t>Das Wohl des anderen erstreben bedeutet, das eigene Wohl zurückzustellen</a:t>
            </a:r>
            <a:endParaRPr lang="lb-LU" dirty="0"/>
          </a:p>
          <a:p>
            <a:pPr marL="342900" lvl="0" indent="-342900">
              <a:lnSpc>
                <a:spcPct val="150000"/>
              </a:lnSpc>
              <a:buFont typeface="+mj-lt"/>
              <a:buAutoNum type="arabicPeriod"/>
            </a:pPr>
            <a:r>
              <a:rPr lang="de-LU" dirty="0"/>
              <a:t>Nur wenn das Leid des Gegenübers zum eigenen Leid wird, ist der Mensch bereit sein eigenes Wohl zurückzustellen</a:t>
            </a:r>
            <a:endParaRPr lang="lb-LU" dirty="0"/>
          </a:p>
          <a:p>
            <a:pPr marL="342900" lvl="0" indent="-342900">
              <a:lnSpc>
                <a:spcPct val="150000"/>
              </a:lnSpc>
              <a:buFont typeface="+mj-lt"/>
              <a:buAutoNum type="arabicPeriod"/>
            </a:pPr>
            <a:r>
              <a:rPr lang="de-LU" dirty="0"/>
              <a:t>Das Mitleid ist die Fähigkeit am Leiden eines anderen teilzunehmen</a:t>
            </a:r>
          </a:p>
          <a:p>
            <a:pPr lvl="0">
              <a:lnSpc>
                <a:spcPct val="150000"/>
              </a:lnSpc>
            </a:pPr>
            <a:endParaRPr lang="lb-LU" dirty="0"/>
          </a:p>
          <a:p>
            <a:pPr>
              <a:lnSpc>
                <a:spcPct val="150000"/>
              </a:lnSpc>
            </a:pPr>
            <a:r>
              <a:rPr lang="de-LU" b="1" dirty="0"/>
              <a:t>Schlussfolgerung:</a:t>
            </a:r>
            <a:r>
              <a:rPr lang="de-LU" dirty="0"/>
              <a:t> Nur Handlungen aus Mitleid sind moralische Handlungen</a:t>
            </a:r>
            <a:endParaRPr lang="lb-LU" dirty="0"/>
          </a:p>
        </p:txBody>
      </p:sp>
      <p:cxnSp>
        <p:nvCxnSpPr>
          <p:cNvPr id="7" name="Straight Connector 6"/>
          <p:cNvCxnSpPr/>
          <p:nvPr/>
        </p:nvCxnSpPr>
        <p:spPr>
          <a:xfrm>
            <a:off x="388418" y="4495126"/>
            <a:ext cx="79747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27530" y="2385803"/>
            <a:ext cx="797470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291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7" y="869880"/>
            <a:ext cx="1905046" cy="507831"/>
          </a:xfrm>
          <a:prstGeom prst="rect">
            <a:avLst/>
          </a:prstGeom>
          <a:solidFill>
            <a:schemeClr val="tx1">
              <a:lumMod val="65000"/>
              <a:lumOff val="35000"/>
            </a:schemeClr>
          </a:solidFill>
          <a:ln w="19050">
            <a:noFill/>
            <a:prstDash val="sysDot"/>
          </a:ln>
        </p:spPr>
        <p:txBody>
          <a:bodyPr wrap="square">
            <a:spAutoFit/>
          </a:bodyPr>
          <a:lstStyle/>
          <a:p>
            <a:pPr algn="ctr"/>
            <a:r>
              <a:rPr lang="de-LU" sz="2700" dirty="0">
                <a:solidFill>
                  <a:schemeClr val="bg1"/>
                </a:solidFill>
                <a:latin typeface="+mj-lt"/>
              </a:rPr>
              <a:t>13. Kritik</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4" name="Picture 3">
            <a:extLst>
              <a:ext uri="{FF2B5EF4-FFF2-40B4-BE49-F238E27FC236}">
                <a16:creationId xmlns:a16="http://schemas.microsoft.com/office/drawing/2014/main" id="{AEB38C44-69B5-4A54-8030-9B56AE10BE33}"/>
              </a:ext>
            </a:extLst>
          </p:cNvPr>
          <p:cNvPicPr>
            <a:picLocks noChangeAspect="1"/>
          </p:cNvPicPr>
          <p:nvPr/>
        </p:nvPicPr>
        <p:blipFill rotWithShape="1">
          <a:blip r:embed="rId2"/>
          <a:srcRect r="46579"/>
          <a:stretch/>
        </p:blipFill>
        <p:spPr>
          <a:xfrm>
            <a:off x="817739" y="2007810"/>
            <a:ext cx="4169619" cy="3248971"/>
          </a:xfrm>
          <a:prstGeom prst="rect">
            <a:avLst/>
          </a:prstGeom>
        </p:spPr>
      </p:pic>
      <p:pic>
        <p:nvPicPr>
          <p:cNvPr id="13" name="Picture 12">
            <a:extLst>
              <a:ext uri="{FF2B5EF4-FFF2-40B4-BE49-F238E27FC236}">
                <a16:creationId xmlns:a16="http://schemas.microsoft.com/office/drawing/2014/main" id="{2DDF66E6-AE8D-4A8D-8082-9041BD2F820E}"/>
              </a:ext>
            </a:extLst>
          </p:cNvPr>
          <p:cNvPicPr>
            <a:picLocks noChangeAspect="1"/>
          </p:cNvPicPr>
          <p:nvPr/>
        </p:nvPicPr>
        <p:blipFill rotWithShape="1">
          <a:blip r:embed="rId2"/>
          <a:srcRect l="48099"/>
          <a:stretch/>
        </p:blipFill>
        <p:spPr>
          <a:xfrm>
            <a:off x="4572000" y="2007810"/>
            <a:ext cx="4050958" cy="3248971"/>
          </a:xfrm>
          <a:prstGeom prst="rect">
            <a:avLst/>
          </a:prstGeom>
        </p:spPr>
      </p:pic>
    </p:spTree>
    <p:extLst>
      <p:ext uri="{BB962C8B-B14F-4D97-AF65-F5344CB8AC3E}">
        <p14:creationId xmlns:p14="http://schemas.microsoft.com/office/powerpoint/2010/main" val="31942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7" y="869880"/>
            <a:ext cx="1905046" cy="507831"/>
          </a:xfrm>
          <a:prstGeom prst="rect">
            <a:avLst/>
          </a:prstGeom>
          <a:solidFill>
            <a:schemeClr val="tx1">
              <a:lumMod val="65000"/>
              <a:lumOff val="35000"/>
            </a:schemeClr>
          </a:solidFill>
          <a:ln w="19050">
            <a:noFill/>
            <a:prstDash val="sysDot"/>
          </a:ln>
        </p:spPr>
        <p:txBody>
          <a:bodyPr wrap="square">
            <a:spAutoFit/>
          </a:bodyPr>
          <a:lstStyle/>
          <a:p>
            <a:pPr algn="ctr"/>
            <a:r>
              <a:rPr lang="de-LU" sz="2700" dirty="0">
                <a:solidFill>
                  <a:schemeClr val="bg1"/>
                </a:solidFill>
                <a:latin typeface="+mj-lt"/>
              </a:rPr>
              <a:t>13. Kritik</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74D2499A-6365-4CE2-99AE-54AA8DF9B2C7}"/>
              </a:ext>
            </a:extLst>
          </p:cNvPr>
          <p:cNvSpPr txBox="1"/>
          <p:nvPr/>
        </p:nvSpPr>
        <p:spPr>
          <a:xfrm>
            <a:off x="1076723" y="1677297"/>
            <a:ext cx="7249886" cy="300082"/>
          </a:xfrm>
          <a:prstGeom prst="rect">
            <a:avLst/>
          </a:prstGeom>
          <a:noFill/>
        </p:spPr>
        <p:txBody>
          <a:bodyPr wrap="square" rtlCol="0">
            <a:spAutoFit/>
          </a:bodyPr>
          <a:lstStyle/>
          <a:p>
            <a:r>
              <a:rPr lang="en-GB" sz="1350" dirty="0" err="1"/>
              <a:t>Kants</a:t>
            </a:r>
            <a:r>
              <a:rPr lang="en-GB" sz="1350" dirty="0"/>
              <a:t> </a:t>
            </a:r>
            <a:r>
              <a:rPr lang="en-GB" sz="1350" dirty="0" err="1"/>
              <a:t>Pflichethik</a:t>
            </a:r>
            <a:r>
              <a:rPr lang="en-GB" sz="1350" dirty="0"/>
              <a:t> </a:t>
            </a:r>
            <a:r>
              <a:rPr lang="en-GB" sz="1350" dirty="0" err="1"/>
              <a:t>hilft</a:t>
            </a:r>
            <a:r>
              <a:rPr lang="en-GB" sz="1350" dirty="0"/>
              <a:t> </a:t>
            </a:r>
            <a:r>
              <a:rPr lang="en-GB" sz="1350" dirty="0" err="1"/>
              <a:t>uns</a:t>
            </a:r>
            <a:r>
              <a:rPr lang="en-GB" sz="1350" dirty="0"/>
              <a:t> </a:t>
            </a:r>
            <a:r>
              <a:rPr lang="en-GB" sz="1350" b="1" dirty="0" err="1"/>
              <a:t>nicht</a:t>
            </a:r>
            <a:r>
              <a:rPr lang="en-GB" sz="1350" b="1" dirty="0"/>
              <a:t> </a:t>
            </a:r>
            <a:r>
              <a:rPr lang="en-GB" sz="1350" b="1" dirty="0" err="1"/>
              <a:t>zwischen</a:t>
            </a:r>
            <a:r>
              <a:rPr lang="en-GB" sz="1350" b="1" dirty="0"/>
              <a:t> </a:t>
            </a:r>
            <a:r>
              <a:rPr lang="en-GB" sz="1350" b="1" dirty="0" err="1"/>
              <a:t>zwei</a:t>
            </a:r>
            <a:r>
              <a:rPr lang="en-GB" sz="1350" b="1" dirty="0"/>
              <a:t> </a:t>
            </a:r>
            <a:r>
              <a:rPr lang="en-GB" sz="1350" b="1" dirty="0" err="1"/>
              <a:t>Verallgemeinerungsregeln</a:t>
            </a:r>
            <a:r>
              <a:rPr lang="en-GB" sz="1350" dirty="0"/>
              <a:t> </a:t>
            </a:r>
            <a:r>
              <a:rPr lang="en-GB" sz="1350" dirty="0" err="1"/>
              <a:t>zu</a:t>
            </a:r>
            <a:r>
              <a:rPr lang="en-GB" sz="1350" dirty="0"/>
              <a:t> </a:t>
            </a:r>
            <a:r>
              <a:rPr lang="en-GB" sz="1350" dirty="0" err="1"/>
              <a:t>entscheiden</a:t>
            </a:r>
            <a:r>
              <a:rPr lang="en-GB" sz="1350" dirty="0"/>
              <a:t>:</a:t>
            </a:r>
            <a:endParaRPr lang="de-LU" sz="1350" b="1" u="sng" dirty="0"/>
          </a:p>
        </p:txBody>
      </p:sp>
      <p:sp>
        <p:nvSpPr>
          <p:cNvPr id="4" name="TextBox 3">
            <a:extLst>
              <a:ext uri="{FF2B5EF4-FFF2-40B4-BE49-F238E27FC236}">
                <a16:creationId xmlns:a16="http://schemas.microsoft.com/office/drawing/2014/main" id="{6A420648-0F1F-47FB-985D-1D0BA2B1AB64}"/>
              </a:ext>
            </a:extLst>
          </p:cNvPr>
          <p:cNvSpPr txBox="1"/>
          <p:nvPr/>
        </p:nvSpPr>
        <p:spPr>
          <a:xfrm>
            <a:off x="1076723" y="2090782"/>
            <a:ext cx="434734" cy="300082"/>
          </a:xfrm>
          <a:prstGeom prst="rect">
            <a:avLst/>
          </a:prstGeom>
          <a:noFill/>
        </p:spPr>
        <p:txBody>
          <a:bodyPr wrap="none" rtlCol="0">
            <a:spAutoFit/>
          </a:bodyPr>
          <a:lstStyle/>
          <a:p>
            <a:r>
              <a:rPr lang="en-GB" sz="1350" dirty="0" err="1"/>
              <a:t>z.B.</a:t>
            </a:r>
            <a:endParaRPr lang="en-US" sz="1350" dirty="0"/>
          </a:p>
        </p:txBody>
      </p:sp>
      <p:sp>
        <p:nvSpPr>
          <p:cNvPr id="5" name="TextBox 4">
            <a:extLst>
              <a:ext uri="{FF2B5EF4-FFF2-40B4-BE49-F238E27FC236}">
                <a16:creationId xmlns:a16="http://schemas.microsoft.com/office/drawing/2014/main" id="{9942DB84-336C-4F7F-B72F-F6F2AA3461DA}"/>
              </a:ext>
            </a:extLst>
          </p:cNvPr>
          <p:cNvSpPr txBox="1"/>
          <p:nvPr/>
        </p:nvSpPr>
        <p:spPr>
          <a:xfrm>
            <a:off x="2153367" y="2294632"/>
            <a:ext cx="5358133" cy="507831"/>
          </a:xfrm>
          <a:prstGeom prst="rect">
            <a:avLst/>
          </a:prstGeom>
          <a:solidFill>
            <a:srgbClr val="FF6600">
              <a:alpha val="45882"/>
            </a:srgbClr>
          </a:solidFill>
        </p:spPr>
        <p:txBody>
          <a:bodyPr wrap="none" rtlCol="0">
            <a:spAutoFit/>
          </a:bodyPr>
          <a:lstStyle/>
          <a:p>
            <a:r>
              <a:rPr lang="de-LU" sz="1350" dirty="0"/>
              <a:t>Wenn jeder abtreiben würde, kämen keine Menschen mehr auf die Welt. </a:t>
            </a:r>
          </a:p>
          <a:p>
            <a:r>
              <a:rPr lang="de-LU" sz="1350" dirty="0"/>
              <a:t>Also ist Abtreibung unmoralisch.</a:t>
            </a:r>
          </a:p>
        </p:txBody>
      </p:sp>
      <p:sp>
        <p:nvSpPr>
          <p:cNvPr id="14" name="TextBox 13">
            <a:extLst>
              <a:ext uri="{FF2B5EF4-FFF2-40B4-BE49-F238E27FC236}">
                <a16:creationId xmlns:a16="http://schemas.microsoft.com/office/drawing/2014/main" id="{CE3636AC-2A92-4943-8672-BD0A58245AC7}"/>
              </a:ext>
            </a:extLst>
          </p:cNvPr>
          <p:cNvSpPr txBox="1"/>
          <p:nvPr/>
        </p:nvSpPr>
        <p:spPr>
          <a:xfrm>
            <a:off x="2153366" y="2915986"/>
            <a:ext cx="5318813" cy="715581"/>
          </a:xfrm>
          <a:prstGeom prst="rect">
            <a:avLst/>
          </a:prstGeom>
          <a:solidFill>
            <a:schemeClr val="accent6">
              <a:lumMod val="40000"/>
              <a:lumOff val="60000"/>
              <a:alpha val="45882"/>
            </a:schemeClr>
          </a:solidFill>
        </p:spPr>
        <p:txBody>
          <a:bodyPr wrap="square" rtlCol="0">
            <a:spAutoFit/>
          </a:bodyPr>
          <a:lstStyle/>
          <a:p>
            <a:r>
              <a:rPr lang="de-LU" sz="1350" dirty="0"/>
              <a:t>Wenn niemand über seinen eigenen Körper entscheiden kann, dann sind alle Menschen unfrei. </a:t>
            </a:r>
          </a:p>
          <a:p>
            <a:r>
              <a:rPr lang="de-LU" sz="1350" dirty="0"/>
              <a:t>Also ist Abtreibung moralisch</a:t>
            </a:r>
          </a:p>
        </p:txBody>
      </p:sp>
      <p:sp>
        <p:nvSpPr>
          <p:cNvPr id="6" name="TextBox 5">
            <a:extLst>
              <a:ext uri="{FF2B5EF4-FFF2-40B4-BE49-F238E27FC236}">
                <a16:creationId xmlns:a16="http://schemas.microsoft.com/office/drawing/2014/main" id="{3AD04AA9-7D0E-4F55-AA17-3582AAEDFEA1}"/>
              </a:ext>
            </a:extLst>
          </p:cNvPr>
          <p:cNvSpPr txBox="1"/>
          <p:nvPr/>
        </p:nvSpPr>
        <p:spPr>
          <a:xfrm>
            <a:off x="921545" y="5396491"/>
            <a:ext cx="7882351" cy="300082"/>
          </a:xfrm>
          <a:prstGeom prst="rect">
            <a:avLst/>
          </a:prstGeom>
          <a:noFill/>
        </p:spPr>
        <p:txBody>
          <a:bodyPr wrap="none" rtlCol="0">
            <a:spAutoFit/>
          </a:bodyPr>
          <a:lstStyle/>
          <a:p>
            <a:r>
              <a:rPr lang="de-LU" sz="1350" dirty="0"/>
              <a:t>Alle Verallgemeinerungen sind wünschenswert, allerdings ist es schwierig zu bestimmen, welche wichtiger ist.</a:t>
            </a:r>
          </a:p>
        </p:txBody>
      </p:sp>
      <p:sp>
        <p:nvSpPr>
          <p:cNvPr id="17" name="TextBox 16">
            <a:extLst>
              <a:ext uri="{FF2B5EF4-FFF2-40B4-BE49-F238E27FC236}">
                <a16:creationId xmlns:a16="http://schemas.microsoft.com/office/drawing/2014/main" id="{964A169B-DA10-4209-AA10-7D244DBE190F}"/>
              </a:ext>
            </a:extLst>
          </p:cNvPr>
          <p:cNvSpPr txBox="1"/>
          <p:nvPr/>
        </p:nvSpPr>
        <p:spPr>
          <a:xfrm>
            <a:off x="2157595" y="3741070"/>
            <a:ext cx="5318813" cy="715581"/>
          </a:xfrm>
          <a:prstGeom prst="rect">
            <a:avLst/>
          </a:prstGeom>
          <a:solidFill>
            <a:srgbClr val="FF6600">
              <a:alpha val="45882"/>
            </a:srgbClr>
          </a:solidFill>
        </p:spPr>
        <p:txBody>
          <a:bodyPr wrap="square" rtlCol="0">
            <a:spAutoFit/>
          </a:bodyPr>
          <a:lstStyle/>
          <a:p>
            <a:r>
              <a:rPr lang="de-LU" sz="1350" dirty="0"/>
              <a:t>Gäbe es kein allgemeines Recht auf Leben, könnte jeder Mensch einfach getötet werden.</a:t>
            </a:r>
          </a:p>
          <a:p>
            <a:r>
              <a:rPr lang="de-LU" sz="1350" dirty="0"/>
              <a:t>Also ist Abtreibung unmoralisch</a:t>
            </a:r>
          </a:p>
        </p:txBody>
      </p:sp>
      <p:sp>
        <p:nvSpPr>
          <p:cNvPr id="18" name="TextBox 17">
            <a:extLst>
              <a:ext uri="{FF2B5EF4-FFF2-40B4-BE49-F238E27FC236}">
                <a16:creationId xmlns:a16="http://schemas.microsoft.com/office/drawing/2014/main" id="{71B98600-2115-42B3-A932-5C7823A5D7BE}"/>
              </a:ext>
            </a:extLst>
          </p:cNvPr>
          <p:cNvSpPr txBox="1"/>
          <p:nvPr/>
        </p:nvSpPr>
        <p:spPr>
          <a:xfrm>
            <a:off x="2153366" y="4566153"/>
            <a:ext cx="5318813" cy="715581"/>
          </a:xfrm>
          <a:prstGeom prst="rect">
            <a:avLst/>
          </a:prstGeom>
          <a:solidFill>
            <a:schemeClr val="accent6">
              <a:lumMod val="40000"/>
              <a:lumOff val="60000"/>
              <a:alpha val="45882"/>
            </a:schemeClr>
          </a:solidFill>
        </p:spPr>
        <p:txBody>
          <a:bodyPr wrap="square" rtlCol="0">
            <a:spAutoFit/>
          </a:bodyPr>
          <a:lstStyle/>
          <a:p>
            <a:r>
              <a:rPr lang="de-LU" sz="1350" dirty="0"/>
              <a:t>Gegenstände ohne Bewusstsein haben keine Rechte, sonst hätten Steine auch Rechte. </a:t>
            </a:r>
          </a:p>
          <a:p>
            <a:r>
              <a:rPr lang="de-LU" sz="1350" dirty="0"/>
              <a:t>Also ist Abtreibung moralisch</a:t>
            </a:r>
          </a:p>
        </p:txBody>
      </p:sp>
    </p:spTree>
    <p:extLst>
      <p:ext uri="{BB962C8B-B14F-4D97-AF65-F5344CB8AC3E}">
        <p14:creationId xmlns:p14="http://schemas.microsoft.com/office/powerpoint/2010/main" val="13010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14"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Isosceles Triangle 10">
            <a:extLst>
              <a:ext uri="{FF2B5EF4-FFF2-40B4-BE49-F238E27FC236}">
                <a16:creationId xmlns:a16="http://schemas.microsoft.com/office/drawing/2014/main" id="{22A426C6-B40C-4FD5-8F19-C1D73254A5C7}"/>
              </a:ext>
            </a:extLst>
          </p:cNvPr>
          <p:cNvSpPr/>
          <p:nvPr/>
        </p:nvSpPr>
        <p:spPr>
          <a:xfrm rot="10800000">
            <a:off x="-1" y="850376"/>
            <a:ext cx="8297167" cy="947432"/>
          </a:xfrm>
          <a:prstGeom prst="triangle">
            <a:avLst>
              <a:gd name="adj" fmla="val 100000"/>
            </a:avLst>
          </a:prstGeom>
          <a:pattFill prst="pct7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 name="Rectangle 1">
            <a:extLst>
              <a:ext uri="{FF2B5EF4-FFF2-40B4-BE49-F238E27FC236}">
                <a16:creationId xmlns:a16="http://schemas.microsoft.com/office/drawing/2014/main" id="{91C90F2C-2A0C-4FB9-A28D-3FC627736E49}"/>
              </a:ext>
            </a:extLst>
          </p:cNvPr>
          <p:cNvSpPr/>
          <p:nvPr/>
        </p:nvSpPr>
        <p:spPr>
          <a:xfrm>
            <a:off x="-4156" y="850375"/>
            <a:ext cx="9144000" cy="523759"/>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2" name="Rectangle 21">
            <a:extLst>
              <a:ext uri="{FF2B5EF4-FFF2-40B4-BE49-F238E27FC236}">
                <a16:creationId xmlns:a16="http://schemas.microsoft.com/office/drawing/2014/main" id="{71253231-B334-4786-876A-565C73E9C4D8}"/>
              </a:ext>
            </a:extLst>
          </p:cNvPr>
          <p:cNvSpPr/>
          <p:nvPr/>
        </p:nvSpPr>
        <p:spPr>
          <a:xfrm>
            <a:off x="1629217" y="869880"/>
            <a:ext cx="1905046" cy="507831"/>
          </a:xfrm>
          <a:prstGeom prst="rect">
            <a:avLst/>
          </a:prstGeom>
          <a:solidFill>
            <a:schemeClr val="tx1">
              <a:lumMod val="65000"/>
              <a:lumOff val="35000"/>
            </a:schemeClr>
          </a:solidFill>
          <a:ln w="19050">
            <a:noFill/>
            <a:prstDash val="sysDot"/>
          </a:ln>
        </p:spPr>
        <p:txBody>
          <a:bodyPr wrap="square">
            <a:spAutoFit/>
          </a:bodyPr>
          <a:lstStyle/>
          <a:p>
            <a:pPr algn="ctr"/>
            <a:r>
              <a:rPr lang="de-LU" sz="2700" dirty="0">
                <a:solidFill>
                  <a:schemeClr val="bg1"/>
                </a:solidFill>
                <a:latin typeface="+mj-lt"/>
              </a:rPr>
              <a:t>13. Kritik</a:t>
            </a:r>
          </a:p>
        </p:txBody>
      </p:sp>
      <p:sp>
        <p:nvSpPr>
          <p:cNvPr id="10" name="Isosceles Triangle 9">
            <a:extLst>
              <a:ext uri="{FF2B5EF4-FFF2-40B4-BE49-F238E27FC236}">
                <a16:creationId xmlns:a16="http://schemas.microsoft.com/office/drawing/2014/main" id="{548F39F3-CF9F-465E-AFF0-AD06F604AD80}"/>
              </a:ext>
            </a:extLst>
          </p:cNvPr>
          <p:cNvSpPr/>
          <p:nvPr/>
        </p:nvSpPr>
        <p:spPr>
          <a:xfrm rot="5400000">
            <a:off x="-1156869" y="2009963"/>
            <a:ext cx="3356861" cy="1051437"/>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atin typeface="+mj-lt"/>
            </a:endParaRPr>
          </a:p>
        </p:txBody>
      </p:sp>
      <p:sp>
        <p:nvSpPr>
          <p:cNvPr id="29" name="Isosceles Triangle 28">
            <a:extLst>
              <a:ext uri="{FF2B5EF4-FFF2-40B4-BE49-F238E27FC236}">
                <a16:creationId xmlns:a16="http://schemas.microsoft.com/office/drawing/2014/main" id="{2FFFA7FA-D9DD-4E2E-A542-66367633919E}"/>
              </a:ext>
            </a:extLst>
          </p:cNvPr>
          <p:cNvSpPr/>
          <p:nvPr/>
        </p:nvSpPr>
        <p:spPr>
          <a:xfrm rot="5400000">
            <a:off x="570388" y="279986"/>
            <a:ext cx="807419" cy="1948196"/>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mj-lt"/>
            </a:endParaRPr>
          </a:p>
        </p:txBody>
      </p:sp>
      <p:sp>
        <p:nvSpPr>
          <p:cNvPr id="9" name="Isosceles Triangle 8">
            <a:extLst>
              <a:ext uri="{FF2B5EF4-FFF2-40B4-BE49-F238E27FC236}">
                <a16:creationId xmlns:a16="http://schemas.microsoft.com/office/drawing/2014/main" id="{70AB10AB-31AA-4320-82D6-D590F977B32A}"/>
              </a:ext>
            </a:extLst>
          </p:cNvPr>
          <p:cNvSpPr/>
          <p:nvPr/>
        </p:nvSpPr>
        <p:spPr>
          <a:xfrm>
            <a:off x="-4154" y="3971958"/>
            <a:ext cx="463606" cy="2028790"/>
          </a:xfrm>
          <a:prstGeom prst="triangle">
            <a:avLst>
              <a:gd name="adj" fmla="val 0"/>
            </a:avLst>
          </a:prstGeom>
          <a:pattFill prst="pct25">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6" name="Isosceles Triangle 25">
            <a:extLst>
              <a:ext uri="{FF2B5EF4-FFF2-40B4-BE49-F238E27FC236}">
                <a16:creationId xmlns:a16="http://schemas.microsoft.com/office/drawing/2014/main" id="{50244AB3-9119-4730-A858-EA74A2C2F813}"/>
              </a:ext>
            </a:extLst>
          </p:cNvPr>
          <p:cNvSpPr/>
          <p:nvPr/>
        </p:nvSpPr>
        <p:spPr>
          <a:xfrm>
            <a:off x="1" y="5563257"/>
            <a:ext cx="5040461" cy="437492"/>
          </a:xfrm>
          <a:prstGeom prst="triangle">
            <a:avLst>
              <a:gd name="adj" fmla="val 0"/>
            </a:avLst>
          </a:prstGeom>
          <a:pattFill prst="pct3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Isosceles Triangle 27">
            <a:extLst>
              <a:ext uri="{FF2B5EF4-FFF2-40B4-BE49-F238E27FC236}">
                <a16:creationId xmlns:a16="http://schemas.microsoft.com/office/drawing/2014/main" id="{99F2507E-EB34-490E-BE00-7C7543AEC37A}"/>
              </a:ext>
            </a:extLst>
          </p:cNvPr>
          <p:cNvSpPr/>
          <p:nvPr/>
        </p:nvSpPr>
        <p:spPr>
          <a:xfrm rot="5400000">
            <a:off x="-2292581" y="3145679"/>
            <a:ext cx="5040461" cy="463606"/>
          </a:xfrm>
          <a:prstGeom prst="triangle">
            <a:avLst>
              <a:gd name="adj" fmla="val 0"/>
            </a:avLst>
          </a:prstGeom>
          <a:pattFill prst="pct20">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Box 6">
            <a:extLst>
              <a:ext uri="{FF2B5EF4-FFF2-40B4-BE49-F238E27FC236}">
                <a16:creationId xmlns:a16="http://schemas.microsoft.com/office/drawing/2014/main" id="{74D2499A-6365-4CE2-99AE-54AA8DF9B2C7}"/>
              </a:ext>
            </a:extLst>
          </p:cNvPr>
          <p:cNvSpPr txBox="1"/>
          <p:nvPr/>
        </p:nvSpPr>
        <p:spPr>
          <a:xfrm>
            <a:off x="1076723" y="1677297"/>
            <a:ext cx="7249886" cy="300082"/>
          </a:xfrm>
          <a:prstGeom prst="rect">
            <a:avLst/>
          </a:prstGeom>
          <a:noFill/>
        </p:spPr>
        <p:txBody>
          <a:bodyPr wrap="square" rtlCol="0">
            <a:spAutoFit/>
          </a:bodyPr>
          <a:lstStyle/>
          <a:p>
            <a:r>
              <a:rPr lang="en-GB" sz="1350" dirty="0" err="1"/>
              <a:t>Kants</a:t>
            </a:r>
            <a:r>
              <a:rPr lang="en-GB" sz="1350" dirty="0"/>
              <a:t> </a:t>
            </a:r>
            <a:r>
              <a:rPr lang="en-GB" sz="1350" dirty="0" err="1"/>
              <a:t>Pflichethik</a:t>
            </a:r>
            <a:r>
              <a:rPr lang="en-GB" sz="1350" dirty="0"/>
              <a:t> </a:t>
            </a:r>
            <a:r>
              <a:rPr lang="en-GB" sz="1350" dirty="0" err="1"/>
              <a:t>hilft</a:t>
            </a:r>
            <a:r>
              <a:rPr lang="en-GB" sz="1350" dirty="0"/>
              <a:t> </a:t>
            </a:r>
            <a:r>
              <a:rPr lang="en-GB" sz="1350" dirty="0" err="1"/>
              <a:t>uns</a:t>
            </a:r>
            <a:r>
              <a:rPr lang="en-GB" sz="1350" dirty="0"/>
              <a:t> </a:t>
            </a:r>
            <a:r>
              <a:rPr lang="en-GB" sz="1350" b="1" dirty="0" err="1"/>
              <a:t>nicht</a:t>
            </a:r>
            <a:r>
              <a:rPr lang="en-GB" sz="1350" b="1" dirty="0"/>
              <a:t> </a:t>
            </a:r>
            <a:r>
              <a:rPr lang="en-GB" sz="1350" b="1" dirty="0" err="1"/>
              <a:t>zwischen</a:t>
            </a:r>
            <a:r>
              <a:rPr lang="en-GB" sz="1350" b="1" dirty="0"/>
              <a:t> </a:t>
            </a:r>
            <a:r>
              <a:rPr lang="en-GB" sz="1350" b="1" dirty="0" err="1"/>
              <a:t>zwei</a:t>
            </a:r>
            <a:r>
              <a:rPr lang="en-GB" sz="1350" b="1" dirty="0"/>
              <a:t> </a:t>
            </a:r>
            <a:r>
              <a:rPr lang="en-GB" sz="1350" b="1" dirty="0" err="1"/>
              <a:t>Verallgemeinerungsregeln</a:t>
            </a:r>
            <a:r>
              <a:rPr lang="en-GB" sz="1350" dirty="0"/>
              <a:t> </a:t>
            </a:r>
            <a:r>
              <a:rPr lang="en-GB" sz="1350" dirty="0" err="1"/>
              <a:t>zu</a:t>
            </a:r>
            <a:r>
              <a:rPr lang="en-GB" sz="1350" dirty="0"/>
              <a:t> </a:t>
            </a:r>
            <a:r>
              <a:rPr lang="en-GB" sz="1350" dirty="0" err="1"/>
              <a:t>entscheiden</a:t>
            </a:r>
            <a:r>
              <a:rPr lang="en-GB" sz="1350" dirty="0"/>
              <a:t>:</a:t>
            </a:r>
            <a:endParaRPr lang="de-LU" sz="1350" b="1" u="sng" dirty="0"/>
          </a:p>
        </p:txBody>
      </p:sp>
      <p:sp>
        <p:nvSpPr>
          <p:cNvPr id="19" name="TextBox 18">
            <a:extLst>
              <a:ext uri="{FF2B5EF4-FFF2-40B4-BE49-F238E27FC236}">
                <a16:creationId xmlns:a16="http://schemas.microsoft.com/office/drawing/2014/main" id="{ED2E3240-196C-4481-B139-CBE5494D7748}"/>
              </a:ext>
            </a:extLst>
          </p:cNvPr>
          <p:cNvSpPr txBox="1"/>
          <p:nvPr/>
        </p:nvSpPr>
        <p:spPr>
          <a:xfrm>
            <a:off x="3171073" y="5276009"/>
            <a:ext cx="4573503" cy="507831"/>
          </a:xfrm>
          <a:prstGeom prst="rect">
            <a:avLst/>
          </a:prstGeom>
          <a:noFill/>
        </p:spPr>
        <p:txBody>
          <a:bodyPr wrap="square">
            <a:spAutoFit/>
          </a:bodyPr>
          <a:lstStyle/>
          <a:p>
            <a:r>
              <a:rPr lang="en-US" sz="1350" dirty="0">
                <a:hlinkClick r:id="rId2"/>
              </a:rPr>
              <a:t>https://www.moralmachine.net/hl/de</a:t>
            </a:r>
            <a:endParaRPr lang="en-US" sz="1350" dirty="0"/>
          </a:p>
          <a:p>
            <a:endParaRPr lang="en-US" sz="1350" dirty="0"/>
          </a:p>
        </p:txBody>
      </p:sp>
      <p:pic>
        <p:nvPicPr>
          <p:cNvPr id="12" name="Picture 11">
            <a:extLst>
              <a:ext uri="{FF2B5EF4-FFF2-40B4-BE49-F238E27FC236}">
                <a16:creationId xmlns:a16="http://schemas.microsoft.com/office/drawing/2014/main" id="{CC2CCFFA-2176-4B63-B0B3-DC5AA815DA00}"/>
              </a:ext>
            </a:extLst>
          </p:cNvPr>
          <p:cNvPicPr>
            <a:picLocks noChangeAspect="1"/>
          </p:cNvPicPr>
          <p:nvPr/>
        </p:nvPicPr>
        <p:blipFill>
          <a:blip r:embed="rId3"/>
          <a:stretch>
            <a:fillRect/>
          </a:stretch>
        </p:blipFill>
        <p:spPr>
          <a:xfrm>
            <a:off x="2581740" y="2208853"/>
            <a:ext cx="3731857" cy="2827164"/>
          </a:xfrm>
          <a:prstGeom prst="rect">
            <a:avLst/>
          </a:prstGeom>
        </p:spPr>
      </p:pic>
    </p:spTree>
    <p:extLst>
      <p:ext uri="{BB962C8B-B14F-4D97-AF65-F5344CB8AC3E}">
        <p14:creationId xmlns:p14="http://schemas.microsoft.com/office/powerpoint/2010/main" val="32090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9468DC-47A6-BD25-050F-EC05F5C6DAC7}"/>
              </a:ext>
            </a:extLst>
          </p:cNvPr>
          <p:cNvPicPr>
            <a:picLocks noChangeAspect="1"/>
          </p:cNvPicPr>
          <p:nvPr/>
        </p:nvPicPr>
        <p:blipFill>
          <a:blip r:embed="rId2"/>
          <a:stretch>
            <a:fillRect/>
          </a:stretch>
        </p:blipFill>
        <p:spPr>
          <a:xfrm>
            <a:off x="247857" y="2663969"/>
            <a:ext cx="3548891" cy="1530061"/>
          </a:xfrm>
          <a:prstGeom prst="rect">
            <a:avLst/>
          </a:prstGeom>
        </p:spPr>
      </p:pic>
      <p:pic>
        <p:nvPicPr>
          <p:cNvPr id="12" name="Picture 11">
            <a:extLst>
              <a:ext uri="{FF2B5EF4-FFF2-40B4-BE49-F238E27FC236}">
                <a16:creationId xmlns:a16="http://schemas.microsoft.com/office/drawing/2014/main" id="{1DC8BF99-6A29-771F-422F-ACAC76FB4315}"/>
              </a:ext>
            </a:extLst>
          </p:cNvPr>
          <p:cNvPicPr>
            <a:picLocks noChangeAspect="1"/>
          </p:cNvPicPr>
          <p:nvPr/>
        </p:nvPicPr>
        <p:blipFill>
          <a:blip r:embed="rId3"/>
          <a:stretch>
            <a:fillRect/>
          </a:stretch>
        </p:blipFill>
        <p:spPr>
          <a:xfrm>
            <a:off x="4259332" y="1359403"/>
            <a:ext cx="4367834" cy="4139192"/>
          </a:xfrm>
          <a:prstGeom prst="rect">
            <a:avLst/>
          </a:prstGeom>
        </p:spPr>
      </p:pic>
    </p:spTree>
    <p:extLst>
      <p:ext uri="{BB962C8B-B14F-4D97-AF65-F5344CB8AC3E}">
        <p14:creationId xmlns:p14="http://schemas.microsoft.com/office/powerpoint/2010/main" val="2433956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5FC9B-CC83-2070-3BAE-294A6C7C35B8}"/>
              </a:ext>
            </a:extLst>
          </p:cNvPr>
          <p:cNvSpPr>
            <a:spLocks noGrp="1"/>
          </p:cNvSpPr>
          <p:nvPr>
            <p:ph type="ctrTitle"/>
          </p:nvPr>
        </p:nvSpPr>
        <p:spPr>
          <a:xfrm>
            <a:off x="1143000" y="1208552"/>
            <a:ext cx="6858000" cy="610991"/>
          </a:xfrm>
          <a:prstGeom prst="roundRect">
            <a:avLst/>
          </a:prstGeom>
          <a:solidFill>
            <a:srgbClr val="E8A884"/>
          </a:solidFill>
          <a:ln>
            <a:solidFill>
              <a:srgbClr val="E8A884"/>
            </a:solidFill>
          </a:ln>
        </p:spPr>
        <p:txBody>
          <a:bodyPr>
            <a:normAutofit/>
          </a:bodyPr>
          <a:lstStyle/>
          <a:p>
            <a:r>
              <a:rPr lang="de-AT" sz="2850" b="1" dirty="0"/>
              <a:t>Kapitel V: Alte und neue Imperative</a:t>
            </a:r>
            <a:endParaRPr lang="en-AT" sz="2850" b="1" dirty="0"/>
          </a:p>
        </p:txBody>
      </p:sp>
      <p:sp>
        <p:nvSpPr>
          <p:cNvPr id="11" name="ZoneTexte 10">
            <a:extLst>
              <a:ext uri="{FF2B5EF4-FFF2-40B4-BE49-F238E27FC236}">
                <a16:creationId xmlns:a16="http://schemas.microsoft.com/office/drawing/2014/main" id="{BCD80BCD-7750-94C7-CFF5-3D4FCE28B728}"/>
              </a:ext>
            </a:extLst>
          </p:cNvPr>
          <p:cNvSpPr txBox="1"/>
          <p:nvPr/>
        </p:nvSpPr>
        <p:spPr>
          <a:xfrm>
            <a:off x="2912764" y="2416816"/>
            <a:ext cx="3768839" cy="600164"/>
          </a:xfrm>
          <a:prstGeom prst="rect">
            <a:avLst/>
          </a:prstGeom>
          <a:noFill/>
        </p:spPr>
        <p:txBody>
          <a:bodyPr wrap="square" rtlCol="0">
            <a:spAutoFit/>
          </a:bodyPr>
          <a:lstStyle/>
          <a:p>
            <a:r>
              <a:rPr lang="fr-CH" sz="1650" b="1" i="1" dirty="0"/>
              <a:t>- </a:t>
            </a:r>
            <a:r>
              <a:rPr lang="fr-CH" sz="1650" b="1" i="1" dirty="0" err="1"/>
              <a:t>Wie</a:t>
            </a:r>
            <a:r>
              <a:rPr lang="fr-CH" sz="1650" b="1" i="1" dirty="0"/>
              <a:t> </a:t>
            </a:r>
            <a:r>
              <a:rPr lang="fr-CH" sz="1650" b="1" i="1" dirty="0" err="1"/>
              <a:t>weit</a:t>
            </a:r>
            <a:r>
              <a:rPr lang="fr-CH" sz="1650" b="1" i="1" dirty="0"/>
              <a:t> </a:t>
            </a:r>
            <a:r>
              <a:rPr lang="fr-CH" sz="1650" b="1" i="1" dirty="0" err="1"/>
              <a:t>reicht</a:t>
            </a:r>
            <a:r>
              <a:rPr lang="fr-CH" sz="1650" b="1" i="1" dirty="0"/>
              <a:t> </a:t>
            </a:r>
            <a:r>
              <a:rPr lang="fr-CH" sz="1650" b="1" i="1" dirty="0" err="1"/>
              <a:t>meine</a:t>
            </a:r>
            <a:r>
              <a:rPr lang="fr-CH" sz="1650" b="1" i="1" dirty="0"/>
              <a:t> </a:t>
            </a:r>
            <a:r>
              <a:rPr lang="fr-CH" sz="1650" b="1" i="1" dirty="0" err="1"/>
              <a:t>Verantwortung</a:t>
            </a:r>
            <a:r>
              <a:rPr lang="fr-CH" sz="1650" b="1" i="1" dirty="0"/>
              <a:t>? -</a:t>
            </a:r>
            <a:endParaRPr lang="en-AT" sz="1650" b="1" i="1" dirty="0"/>
          </a:p>
        </p:txBody>
      </p:sp>
      <p:pic>
        <p:nvPicPr>
          <p:cNvPr id="4" name="Image 3">
            <a:extLst>
              <a:ext uri="{FF2B5EF4-FFF2-40B4-BE49-F238E27FC236}">
                <a16:creationId xmlns:a16="http://schemas.microsoft.com/office/drawing/2014/main" id="{1389B1BC-4C01-4EE4-49A2-EA15F225AA83}"/>
              </a:ext>
            </a:extLst>
          </p:cNvPr>
          <p:cNvPicPr>
            <a:picLocks noChangeAspect="1"/>
          </p:cNvPicPr>
          <p:nvPr/>
        </p:nvPicPr>
        <p:blipFill>
          <a:blip r:embed="rId2"/>
          <a:stretch>
            <a:fillRect/>
          </a:stretch>
        </p:blipFill>
        <p:spPr>
          <a:xfrm>
            <a:off x="2724478" y="3048000"/>
            <a:ext cx="4431162" cy="1963273"/>
          </a:xfrm>
          <a:prstGeom prst="rect">
            <a:avLst/>
          </a:prstGeom>
        </p:spPr>
      </p:pic>
    </p:spTree>
    <p:extLst>
      <p:ext uri="{BB962C8B-B14F-4D97-AF65-F5344CB8AC3E}">
        <p14:creationId xmlns:p14="http://schemas.microsoft.com/office/powerpoint/2010/main" val="20163154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Responsibility? Corporate, financial or moral definitions">
            <a:extLst>
              <a:ext uri="{FF2B5EF4-FFF2-40B4-BE49-F238E27FC236}">
                <a16:creationId xmlns:a16="http://schemas.microsoft.com/office/drawing/2014/main" id="{4EDAB695-B1D9-E67D-772D-7D282BDA99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WatercolorSponge/>
                    </a14:imgEffect>
                  </a14:imgLayer>
                </a14:imgProps>
              </a:ext>
              <a:ext uri="{28A0092B-C50C-407E-A947-70E740481C1C}">
                <a14:useLocalDpi xmlns:a14="http://schemas.microsoft.com/office/drawing/2010/main" val="0"/>
              </a:ext>
            </a:extLst>
          </a:blip>
          <a:srcRect/>
          <a:stretch>
            <a:fillRect/>
          </a:stretch>
        </p:blipFill>
        <p:spPr bwMode="auto">
          <a:xfrm>
            <a:off x="6307440" y="1631785"/>
            <a:ext cx="2388885" cy="1458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828FE5F-6207-19D5-C9B4-840A6F33D94D}"/>
              </a:ext>
            </a:extLst>
          </p:cNvPr>
          <p:cNvSpPr txBox="1"/>
          <p:nvPr/>
        </p:nvSpPr>
        <p:spPr>
          <a:xfrm>
            <a:off x="176893" y="1252822"/>
            <a:ext cx="6619875" cy="300082"/>
          </a:xfrm>
          <a:prstGeom prst="rect">
            <a:avLst/>
          </a:prstGeom>
          <a:noFill/>
        </p:spPr>
        <p:txBody>
          <a:bodyPr wrap="square">
            <a:spAutoFit/>
          </a:bodyPr>
          <a:lstStyle/>
          <a:p>
            <a:r>
              <a:rPr lang="de-DE" sz="1350" dirty="0"/>
              <a:t>• Wie weit reicht eure wahrgenommene Verantwortung im Alltag? Gibt Beispiele.</a:t>
            </a:r>
            <a:endParaRPr lang="en-AT" sz="1350" dirty="0"/>
          </a:p>
        </p:txBody>
      </p:sp>
      <p:sp>
        <p:nvSpPr>
          <p:cNvPr id="7" name="ZoneTexte 6">
            <a:extLst>
              <a:ext uri="{FF2B5EF4-FFF2-40B4-BE49-F238E27FC236}">
                <a16:creationId xmlns:a16="http://schemas.microsoft.com/office/drawing/2014/main" id="{3BCBBDC0-1FEC-9E65-6C12-41B5DC83162E}"/>
              </a:ext>
            </a:extLst>
          </p:cNvPr>
          <p:cNvSpPr txBox="1"/>
          <p:nvPr/>
        </p:nvSpPr>
        <p:spPr>
          <a:xfrm>
            <a:off x="176893" y="3411796"/>
            <a:ext cx="6943725" cy="300082"/>
          </a:xfrm>
          <a:prstGeom prst="rect">
            <a:avLst/>
          </a:prstGeom>
          <a:noFill/>
        </p:spPr>
        <p:txBody>
          <a:bodyPr wrap="square">
            <a:spAutoFit/>
          </a:bodyPr>
          <a:lstStyle/>
          <a:p>
            <a:r>
              <a:rPr lang="de-DE" sz="1350" dirty="0"/>
              <a:t>• Wie weit sollte eure Verantwortung in einem ethischen Rahmen idealerweise reichen?</a:t>
            </a:r>
            <a:endParaRPr lang="en-AT" sz="1350" dirty="0"/>
          </a:p>
        </p:txBody>
      </p:sp>
      <p:sp>
        <p:nvSpPr>
          <p:cNvPr id="8" name="Rectangle 7">
            <a:extLst>
              <a:ext uri="{FF2B5EF4-FFF2-40B4-BE49-F238E27FC236}">
                <a16:creationId xmlns:a16="http://schemas.microsoft.com/office/drawing/2014/main" id="{6AA3E4BA-449C-37EB-BA44-F46F6FC21838}"/>
              </a:ext>
            </a:extLst>
          </p:cNvPr>
          <p:cNvSpPr/>
          <p:nvPr/>
        </p:nvSpPr>
        <p:spPr>
          <a:xfrm>
            <a:off x="258535" y="1605896"/>
            <a:ext cx="5542190" cy="13754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350"/>
          </a:p>
        </p:txBody>
      </p:sp>
      <p:sp>
        <p:nvSpPr>
          <p:cNvPr id="11" name="Rectangle 10">
            <a:extLst>
              <a:ext uri="{FF2B5EF4-FFF2-40B4-BE49-F238E27FC236}">
                <a16:creationId xmlns:a16="http://schemas.microsoft.com/office/drawing/2014/main" id="{5BA0192F-E0AD-6CB4-F64E-9325C3F47342}"/>
              </a:ext>
            </a:extLst>
          </p:cNvPr>
          <p:cNvSpPr/>
          <p:nvPr/>
        </p:nvSpPr>
        <p:spPr>
          <a:xfrm>
            <a:off x="258535" y="3876674"/>
            <a:ext cx="5542190" cy="13754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350"/>
          </a:p>
        </p:txBody>
      </p:sp>
      <p:pic>
        <p:nvPicPr>
          <p:cNvPr id="1028" name="Picture 4" descr="Social Responsibility – MIH">
            <a:extLst>
              <a:ext uri="{FF2B5EF4-FFF2-40B4-BE49-F238E27FC236}">
                <a16:creationId xmlns:a16="http://schemas.microsoft.com/office/drawing/2014/main" id="{CFF38946-1985-2296-84F8-F12BA2164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4908" y="3471567"/>
            <a:ext cx="2091418" cy="209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322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5FC9B-CC83-2070-3BAE-294A6C7C35B8}"/>
              </a:ext>
            </a:extLst>
          </p:cNvPr>
          <p:cNvSpPr>
            <a:spLocks noGrp="1"/>
          </p:cNvSpPr>
          <p:nvPr>
            <p:ph type="ctrTitle"/>
          </p:nvPr>
        </p:nvSpPr>
        <p:spPr>
          <a:xfrm>
            <a:off x="585678" y="995527"/>
            <a:ext cx="2954044" cy="300884"/>
          </a:xfrm>
          <a:prstGeom prst="roundRect">
            <a:avLst/>
          </a:prstGeom>
          <a:solidFill>
            <a:srgbClr val="E8A884"/>
          </a:solidFill>
          <a:ln>
            <a:solidFill>
              <a:srgbClr val="E8A884"/>
            </a:solidFill>
          </a:ln>
        </p:spPr>
        <p:txBody>
          <a:bodyPr>
            <a:normAutofit fontScale="90000"/>
          </a:bodyPr>
          <a:lstStyle/>
          <a:p>
            <a:r>
              <a:rPr lang="de-AT" sz="1650" b="1" dirty="0"/>
              <a:t>Hans Jonas (1903-1993)</a:t>
            </a:r>
            <a:endParaRPr lang="en-AT" sz="1650" b="1" dirty="0"/>
          </a:p>
        </p:txBody>
      </p:sp>
      <p:sp>
        <p:nvSpPr>
          <p:cNvPr id="9" name="ZoneTexte 8">
            <a:extLst>
              <a:ext uri="{FF2B5EF4-FFF2-40B4-BE49-F238E27FC236}">
                <a16:creationId xmlns:a16="http://schemas.microsoft.com/office/drawing/2014/main" id="{4566E193-4F7A-19A9-053C-10957879C8FC}"/>
              </a:ext>
            </a:extLst>
          </p:cNvPr>
          <p:cNvSpPr txBox="1"/>
          <p:nvPr/>
        </p:nvSpPr>
        <p:spPr>
          <a:xfrm>
            <a:off x="2160028" y="1479191"/>
            <a:ext cx="6450572" cy="1725729"/>
          </a:xfrm>
          <a:prstGeom prst="rect">
            <a:avLst/>
          </a:prstGeom>
          <a:noFill/>
        </p:spPr>
        <p:txBody>
          <a:bodyPr wrap="square" rtlCol="0">
            <a:spAutoFit/>
          </a:bodyPr>
          <a:lstStyle/>
          <a:p>
            <a:pPr algn="just">
              <a:lnSpc>
                <a:spcPct val="150000"/>
              </a:lnSpc>
            </a:pPr>
            <a:r>
              <a:rPr lang="de-DE" sz="1200" dirty="0"/>
              <a:t>• Beitritt des Zionismus mit 18: für die Gründung eines Staates Israel auf palästinensischem Gebiet. </a:t>
            </a:r>
          </a:p>
          <a:p>
            <a:pPr algn="just">
              <a:lnSpc>
                <a:spcPct val="150000"/>
              </a:lnSpc>
            </a:pPr>
            <a:r>
              <a:rPr lang="de-DE" sz="1200" dirty="0"/>
              <a:t>• Bedrohung durch Antisemitismus: Emigration nach London (1933) und Übersiedlung nach Palästina (1935) </a:t>
            </a:r>
          </a:p>
          <a:p>
            <a:pPr algn="just">
              <a:lnSpc>
                <a:spcPct val="150000"/>
              </a:lnSpc>
            </a:pPr>
            <a:r>
              <a:rPr lang="de-DE" sz="1200" dirty="0"/>
              <a:t>• Bereitschaft zum Kriegsaufruf im 2.Wk: freiwilliger Militärdienst seitens der britischen Armee (1940) </a:t>
            </a:r>
          </a:p>
          <a:p>
            <a:pPr algn="just">
              <a:lnSpc>
                <a:spcPct val="150000"/>
              </a:lnSpc>
            </a:pPr>
            <a:r>
              <a:rPr lang="de-DE" sz="1200" dirty="0"/>
              <a:t>• Philosophie Unterricht in Kanada sowie anschließende Philosophie Professur in New York</a:t>
            </a:r>
            <a:endParaRPr lang="fr-FR" sz="1200" dirty="0">
              <a:solidFill>
                <a:schemeClr val="bg1">
                  <a:lumMod val="65000"/>
                </a:schemeClr>
              </a:solidFill>
            </a:endParaRPr>
          </a:p>
        </p:txBody>
      </p:sp>
      <p:pic>
        <p:nvPicPr>
          <p:cNvPr id="5" name="Image 4">
            <a:extLst>
              <a:ext uri="{FF2B5EF4-FFF2-40B4-BE49-F238E27FC236}">
                <a16:creationId xmlns:a16="http://schemas.microsoft.com/office/drawing/2014/main" id="{B088D11B-7357-4B3C-2654-7CDAD5870EE7}"/>
              </a:ext>
            </a:extLst>
          </p:cNvPr>
          <p:cNvPicPr>
            <a:picLocks noChangeAspect="1"/>
          </p:cNvPicPr>
          <p:nvPr/>
        </p:nvPicPr>
        <p:blipFill>
          <a:blip r:embed="rId2"/>
          <a:stretch>
            <a:fillRect/>
          </a:stretch>
        </p:blipFill>
        <p:spPr>
          <a:xfrm>
            <a:off x="690453" y="1364886"/>
            <a:ext cx="1278034" cy="1718464"/>
          </a:xfrm>
          <a:prstGeom prst="rect">
            <a:avLst/>
          </a:prstGeom>
          <a:ln>
            <a:noFill/>
          </a:ln>
          <a:effectLst>
            <a:softEdge rad="112500"/>
          </a:effectLst>
        </p:spPr>
      </p:pic>
      <p:sp>
        <p:nvSpPr>
          <p:cNvPr id="6" name="Titre 1">
            <a:extLst>
              <a:ext uri="{FF2B5EF4-FFF2-40B4-BE49-F238E27FC236}">
                <a16:creationId xmlns:a16="http://schemas.microsoft.com/office/drawing/2014/main" id="{1F149880-5823-6747-4C95-4862B589AE81}"/>
              </a:ext>
            </a:extLst>
          </p:cNvPr>
          <p:cNvSpPr txBox="1">
            <a:spLocks/>
          </p:cNvSpPr>
          <p:nvPr/>
        </p:nvSpPr>
        <p:spPr>
          <a:xfrm>
            <a:off x="585678" y="3239605"/>
            <a:ext cx="4312657" cy="300884"/>
          </a:xfrm>
          <a:prstGeom prst="roundRect">
            <a:avLst/>
          </a:prstGeom>
          <a:solidFill>
            <a:srgbClr val="E8A884"/>
          </a:solidFill>
          <a:ln>
            <a:solidFill>
              <a:srgbClr val="E8A884"/>
            </a:solidFill>
          </a:ln>
        </p:spPr>
        <p:txBody>
          <a:bodyPr vert="horz" lIns="68580" tIns="34290" rIns="68580" bIns="3429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650" b="1" dirty="0"/>
              <a:t>1. </a:t>
            </a:r>
            <a:r>
              <a:rPr lang="de-AT" sz="1650" b="1" dirty="0"/>
              <a:t>Das Zeitalter der modernen Technik</a:t>
            </a:r>
            <a:endParaRPr lang="en-AT" sz="1650" b="1" dirty="0"/>
          </a:p>
        </p:txBody>
      </p:sp>
      <p:sp>
        <p:nvSpPr>
          <p:cNvPr id="7" name="ZoneTexte 6">
            <a:extLst>
              <a:ext uri="{FF2B5EF4-FFF2-40B4-BE49-F238E27FC236}">
                <a16:creationId xmlns:a16="http://schemas.microsoft.com/office/drawing/2014/main" id="{723B702F-A506-CF92-C718-3EBEF6570C29}"/>
              </a:ext>
            </a:extLst>
          </p:cNvPr>
          <p:cNvSpPr txBox="1"/>
          <p:nvPr/>
        </p:nvSpPr>
        <p:spPr>
          <a:xfrm>
            <a:off x="585678" y="3593103"/>
            <a:ext cx="8120172" cy="894732"/>
          </a:xfrm>
          <a:prstGeom prst="rect">
            <a:avLst/>
          </a:prstGeom>
          <a:noFill/>
        </p:spPr>
        <p:txBody>
          <a:bodyPr wrap="square" rtlCol="0">
            <a:spAutoFit/>
          </a:bodyPr>
          <a:lstStyle/>
          <a:p>
            <a:pPr algn="just">
              <a:lnSpc>
                <a:spcPct val="150000"/>
              </a:lnSpc>
            </a:pPr>
            <a:r>
              <a:rPr lang="de-DE" sz="1200" dirty="0"/>
              <a:t>• die moderne Technik hat einen </a:t>
            </a:r>
            <a:r>
              <a:rPr lang="de-DE" sz="1200" b="1" dirty="0"/>
              <a:t>neuen Typ menschlichen Handelns </a:t>
            </a:r>
            <a:r>
              <a:rPr lang="de-DE" sz="1200" dirty="0"/>
              <a:t>hervorgerufen</a:t>
            </a:r>
          </a:p>
          <a:p>
            <a:pPr algn="just">
              <a:lnSpc>
                <a:spcPct val="150000"/>
              </a:lnSpc>
            </a:pPr>
            <a:r>
              <a:rPr lang="de-DE" sz="1200" dirty="0"/>
              <a:t>• Die moderne Ethik beschäftigt sich mit Handlungen, die ungewiss doch fatal sind</a:t>
            </a:r>
          </a:p>
          <a:p>
            <a:pPr algn="just">
              <a:lnSpc>
                <a:spcPct val="150000"/>
              </a:lnSpc>
            </a:pPr>
            <a:r>
              <a:rPr lang="de-DE" sz="1200" dirty="0"/>
              <a:t>• Technologische Gefahren führen zu einer Zerstörung der Biosphäre und der Menschheit:</a:t>
            </a:r>
            <a:endParaRPr lang="fr-FR" sz="1200" dirty="0">
              <a:solidFill>
                <a:schemeClr val="bg1">
                  <a:lumMod val="65000"/>
                </a:schemeClr>
              </a:solidFill>
            </a:endParaRPr>
          </a:p>
        </p:txBody>
      </p:sp>
      <p:sp>
        <p:nvSpPr>
          <p:cNvPr id="13" name="ZoneTexte 12">
            <a:extLst>
              <a:ext uri="{FF2B5EF4-FFF2-40B4-BE49-F238E27FC236}">
                <a16:creationId xmlns:a16="http://schemas.microsoft.com/office/drawing/2014/main" id="{C6FDBFC5-B8CB-FA59-FCC3-8C45C084BD84}"/>
              </a:ext>
            </a:extLst>
          </p:cNvPr>
          <p:cNvSpPr txBox="1"/>
          <p:nvPr/>
        </p:nvSpPr>
        <p:spPr>
          <a:xfrm>
            <a:off x="1190625" y="4637082"/>
            <a:ext cx="7279585" cy="438582"/>
          </a:xfrm>
          <a:prstGeom prst="rect">
            <a:avLst/>
          </a:prstGeom>
          <a:noFill/>
        </p:spPr>
        <p:txBody>
          <a:bodyPr wrap="square">
            <a:spAutoFit/>
          </a:bodyPr>
          <a:lstStyle/>
          <a:p>
            <a:pPr algn="ctr"/>
            <a:r>
              <a:rPr lang="de-DE" sz="1125" i="1" dirty="0"/>
              <a:t>Aber sicher genug ist, dass, wenn wir so fortfahren wie bisher, dies zu unverantwortbaren Katastrophen für das ganze planetarische ökologische System und für die Menschheit im besonderen führen kann, ja </a:t>
            </a:r>
            <a:r>
              <a:rPr lang="de-DE" sz="1125" i="1" dirty="0" err="1"/>
              <a:t>muß</a:t>
            </a:r>
            <a:r>
              <a:rPr lang="de-DE" sz="1125" i="1" dirty="0"/>
              <a:t>. (Berliner Votum, Juni 1992)</a:t>
            </a:r>
            <a:endParaRPr lang="en-AT" sz="1125" i="1" dirty="0"/>
          </a:p>
        </p:txBody>
      </p:sp>
      <p:sp>
        <p:nvSpPr>
          <p:cNvPr id="14" name="ZoneTexte 13">
            <a:extLst>
              <a:ext uri="{FF2B5EF4-FFF2-40B4-BE49-F238E27FC236}">
                <a16:creationId xmlns:a16="http://schemas.microsoft.com/office/drawing/2014/main" id="{70CDC319-25DB-3B66-6779-39499A365104}"/>
              </a:ext>
            </a:extLst>
          </p:cNvPr>
          <p:cNvSpPr txBox="1"/>
          <p:nvPr/>
        </p:nvSpPr>
        <p:spPr>
          <a:xfrm>
            <a:off x="585678" y="5224975"/>
            <a:ext cx="8127615" cy="507831"/>
          </a:xfrm>
          <a:prstGeom prst="rect">
            <a:avLst/>
          </a:prstGeom>
          <a:solidFill>
            <a:schemeClr val="accent2">
              <a:lumMod val="40000"/>
              <a:lumOff val="60000"/>
            </a:schemeClr>
          </a:solidFill>
        </p:spPr>
        <p:txBody>
          <a:bodyPr wrap="square">
            <a:spAutoFit/>
          </a:bodyPr>
          <a:lstStyle/>
          <a:p>
            <a:r>
              <a:rPr lang="de-DE" sz="1350" dirty="0"/>
              <a:t>Mit dem Prinzip der </a:t>
            </a:r>
            <a:r>
              <a:rPr lang="de-DE" sz="1350" b="1" dirty="0"/>
              <a:t>Verantwortung</a:t>
            </a:r>
            <a:r>
              <a:rPr lang="de-DE" sz="1350" dirty="0"/>
              <a:t> ersucht Jonas eine Moral zu begründen, die den Menschen </a:t>
            </a:r>
            <a:r>
              <a:rPr lang="de-DE" sz="1350" b="1" dirty="0"/>
              <a:t>verpflichtet</a:t>
            </a:r>
            <a:r>
              <a:rPr lang="de-DE" sz="1350" dirty="0"/>
              <a:t>, die unabsehbaren Wirkungen des technologischen Fortschritts </a:t>
            </a:r>
            <a:r>
              <a:rPr lang="de-DE" sz="1350" b="1" dirty="0"/>
              <a:t>ernst zu nehmen</a:t>
            </a:r>
            <a:r>
              <a:rPr lang="de-DE" sz="1350" dirty="0"/>
              <a:t>. </a:t>
            </a:r>
            <a:endParaRPr lang="en-AT" sz="1350" dirty="0"/>
          </a:p>
        </p:txBody>
      </p:sp>
    </p:spTree>
    <p:extLst>
      <p:ext uri="{BB962C8B-B14F-4D97-AF65-F5344CB8AC3E}">
        <p14:creationId xmlns:p14="http://schemas.microsoft.com/office/powerpoint/2010/main" val="586466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267B9E00-F3E4-7C65-8D57-29A222516187}"/>
              </a:ext>
            </a:extLst>
          </p:cNvPr>
          <p:cNvSpPr txBox="1">
            <a:spLocks/>
          </p:cNvSpPr>
          <p:nvPr/>
        </p:nvSpPr>
        <p:spPr>
          <a:xfrm>
            <a:off x="478934" y="1052406"/>
            <a:ext cx="4312657" cy="300884"/>
          </a:xfrm>
          <a:prstGeom prst="roundRect">
            <a:avLst/>
          </a:prstGeom>
          <a:solidFill>
            <a:srgbClr val="E8A884"/>
          </a:solidFill>
          <a:ln>
            <a:solidFill>
              <a:srgbClr val="E8A884"/>
            </a:solidFill>
          </a:ln>
        </p:spPr>
        <p:txBody>
          <a:bodyPr vert="horz" lIns="68580" tIns="34290" rIns="68580" bIns="3429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650" b="1" dirty="0"/>
              <a:t>2. </a:t>
            </a:r>
            <a:r>
              <a:rPr lang="de-AT" sz="1650" b="1" dirty="0"/>
              <a:t>Verantwortungsethik als Zukunftsethik</a:t>
            </a:r>
            <a:endParaRPr lang="en-AT" sz="1650" b="1" dirty="0"/>
          </a:p>
        </p:txBody>
      </p:sp>
      <p:sp>
        <p:nvSpPr>
          <p:cNvPr id="2" name="ZoneTexte 1">
            <a:extLst>
              <a:ext uri="{FF2B5EF4-FFF2-40B4-BE49-F238E27FC236}">
                <a16:creationId xmlns:a16="http://schemas.microsoft.com/office/drawing/2014/main" id="{3DCF2000-7B67-BD42-7DCB-33EFFD37645D}"/>
              </a:ext>
            </a:extLst>
          </p:cNvPr>
          <p:cNvSpPr txBox="1"/>
          <p:nvPr/>
        </p:nvSpPr>
        <p:spPr>
          <a:xfrm>
            <a:off x="478934" y="1529172"/>
            <a:ext cx="8120172" cy="617733"/>
          </a:xfrm>
          <a:prstGeom prst="rect">
            <a:avLst/>
          </a:prstGeom>
          <a:noFill/>
        </p:spPr>
        <p:txBody>
          <a:bodyPr wrap="square" rtlCol="0">
            <a:spAutoFit/>
          </a:bodyPr>
          <a:lstStyle/>
          <a:p>
            <a:pPr algn="just">
              <a:lnSpc>
                <a:spcPct val="150000"/>
              </a:lnSpc>
            </a:pPr>
            <a:r>
              <a:rPr lang="de-DE" sz="1200" dirty="0"/>
              <a:t>• Die </a:t>
            </a:r>
            <a:r>
              <a:rPr lang="de-DE" sz="1200" dirty="0">
                <a:solidFill>
                  <a:schemeClr val="accent1">
                    <a:lumMod val="75000"/>
                  </a:schemeClr>
                </a:solidFill>
              </a:rPr>
              <a:t>tradierte Ethik </a:t>
            </a:r>
            <a:r>
              <a:rPr lang="de-DE" sz="1200" dirty="0"/>
              <a:t>sei bisher </a:t>
            </a:r>
            <a:r>
              <a:rPr lang="de-DE" sz="1200" b="1" dirty="0" err="1"/>
              <a:t>anthropozentristisch</a:t>
            </a:r>
            <a:r>
              <a:rPr lang="de-DE" sz="1200" dirty="0"/>
              <a:t> gewesen im „direkten Umgang von Mensch mit Mensch“ (siehe Eudämonie</a:t>
            </a:r>
          </a:p>
          <a:p>
            <a:pPr algn="just">
              <a:lnSpc>
                <a:spcPct val="150000"/>
              </a:lnSpc>
            </a:pPr>
            <a:r>
              <a:rPr lang="de-DE" sz="1200" dirty="0"/>
              <a:t>• Wohl oder Übel einer Handlung sind </a:t>
            </a:r>
            <a:r>
              <a:rPr lang="de-DE" sz="1200" b="1" dirty="0"/>
              <a:t>auf das soziale Umfeld beschränkt </a:t>
            </a:r>
            <a:r>
              <a:rPr lang="de-DE" sz="1200" dirty="0"/>
              <a:t>gewesen</a:t>
            </a:r>
          </a:p>
        </p:txBody>
      </p:sp>
      <p:sp>
        <p:nvSpPr>
          <p:cNvPr id="3" name="ZoneTexte 2">
            <a:extLst>
              <a:ext uri="{FF2B5EF4-FFF2-40B4-BE49-F238E27FC236}">
                <a16:creationId xmlns:a16="http://schemas.microsoft.com/office/drawing/2014/main" id="{1EB55B65-1600-1E8F-DEF9-17AA97C702FA}"/>
              </a:ext>
            </a:extLst>
          </p:cNvPr>
          <p:cNvSpPr txBox="1"/>
          <p:nvPr/>
        </p:nvSpPr>
        <p:spPr>
          <a:xfrm>
            <a:off x="478934" y="3178298"/>
            <a:ext cx="4460085" cy="2002728"/>
          </a:xfrm>
          <a:prstGeom prst="rect">
            <a:avLst/>
          </a:prstGeom>
          <a:noFill/>
        </p:spPr>
        <p:txBody>
          <a:bodyPr wrap="square" rtlCol="0">
            <a:spAutoFit/>
          </a:bodyPr>
          <a:lstStyle/>
          <a:p>
            <a:pPr algn="just">
              <a:lnSpc>
                <a:spcPct val="150000"/>
              </a:lnSpc>
            </a:pPr>
            <a:r>
              <a:rPr lang="de-DE" sz="1200" dirty="0"/>
              <a:t>• Mit der </a:t>
            </a:r>
            <a:r>
              <a:rPr lang="de-DE" sz="1200" dirty="0">
                <a:solidFill>
                  <a:schemeClr val="accent1">
                    <a:lumMod val="75000"/>
                  </a:schemeClr>
                </a:solidFill>
              </a:rPr>
              <a:t>modernen Technik </a:t>
            </a:r>
            <a:r>
              <a:rPr lang="de-DE" sz="1200" dirty="0"/>
              <a:t>wurde der Verantwortungsbereich des Menschen </a:t>
            </a:r>
            <a:r>
              <a:rPr lang="de-DE" sz="1200" u="sng" dirty="0"/>
              <a:t>erweitert</a:t>
            </a:r>
            <a:r>
              <a:rPr lang="fr-FR" sz="1200" dirty="0"/>
              <a:t>: </a:t>
            </a:r>
            <a:r>
              <a:rPr lang="fr-FR" sz="1200" dirty="0" err="1"/>
              <a:t>vom</a:t>
            </a:r>
            <a:r>
              <a:rPr lang="fr-FR" sz="1200" dirty="0"/>
              <a:t> </a:t>
            </a:r>
            <a:r>
              <a:rPr lang="fr-FR" sz="1200" dirty="0" err="1"/>
              <a:t>räumlichen</a:t>
            </a:r>
            <a:r>
              <a:rPr lang="fr-FR" sz="1200" dirty="0"/>
              <a:t> </a:t>
            </a:r>
            <a:r>
              <a:rPr lang="fr-FR" sz="1200" dirty="0" err="1"/>
              <a:t>auf</a:t>
            </a:r>
            <a:r>
              <a:rPr lang="fr-FR" sz="1200" dirty="0"/>
              <a:t> den </a:t>
            </a:r>
            <a:r>
              <a:rPr lang="fr-FR" sz="1200" b="1" dirty="0" err="1"/>
              <a:t>zukünftlichen</a:t>
            </a:r>
            <a:r>
              <a:rPr lang="fr-FR" sz="1200" b="1" dirty="0"/>
              <a:t> Sinn</a:t>
            </a:r>
          </a:p>
          <a:p>
            <a:pPr algn="just">
              <a:lnSpc>
                <a:spcPct val="150000"/>
              </a:lnSpc>
            </a:pPr>
            <a:r>
              <a:rPr lang="de-DE" sz="1200" dirty="0"/>
              <a:t>Beispiel der umweltzerstörenden Folgen der Technik: Die zukünftigen Folgen sind </a:t>
            </a:r>
            <a:r>
              <a:rPr lang="de-DE" sz="1200" b="1" dirty="0"/>
              <a:t>nicht abschätzbar</a:t>
            </a:r>
          </a:p>
          <a:p>
            <a:pPr algn="just">
              <a:lnSpc>
                <a:spcPct val="150000"/>
              </a:lnSpc>
            </a:pPr>
            <a:endParaRPr lang="de-DE" sz="1200" dirty="0"/>
          </a:p>
          <a:p>
            <a:pPr algn="just">
              <a:lnSpc>
                <a:spcPct val="150000"/>
              </a:lnSpc>
            </a:pPr>
            <a:r>
              <a:rPr lang="de-DE" sz="1200" dirty="0">
                <a:sym typeface="Symbol" panose="05050102010706020507" pitchFamily="18" charset="2"/>
              </a:rPr>
              <a:t> Operieren nach einer „</a:t>
            </a:r>
            <a:r>
              <a:rPr lang="de-DE" sz="1200" b="1" dirty="0">
                <a:sym typeface="Symbol" panose="05050102010706020507" pitchFamily="18" charset="2"/>
              </a:rPr>
              <a:t>Heuristik der Furcht</a:t>
            </a:r>
            <a:r>
              <a:rPr lang="de-DE" sz="1200" dirty="0">
                <a:sym typeface="Symbol" panose="05050102010706020507" pitchFamily="18" charset="2"/>
              </a:rPr>
              <a:t>“, </a:t>
            </a:r>
            <a:r>
              <a:rPr lang="de-DE" sz="1200" dirty="0"/>
              <a:t>bei mehreren Prognosen ist immer die schlechtere vorzuziehen </a:t>
            </a:r>
          </a:p>
        </p:txBody>
      </p:sp>
      <p:pic>
        <p:nvPicPr>
          <p:cNvPr id="5" name="Image 4">
            <a:extLst>
              <a:ext uri="{FF2B5EF4-FFF2-40B4-BE49-F238E27FC236}">
                <a16:creationId xmlns:a16="http://schemas.microsoft.com/office/drawing/2014/main" id="{EA2AB110-9DE8-A675-0BCE-D9012FA0D5F2}"/>
              </a:ext>
            </a:extLst>
          </p:cNvPr>
          <p:cNvPicPr>
            <a:picLocks noChangeAspect="1"/>
          </p:cNvPicPr>
          <p:nvPr/>
        </p:nvPicPr>
        <p:blipFill>
          <a:blip r:embed="rId2"/>
          <a:stretch>
            <a:fillRect/>
          </a:stretch>
        </p:blipFill>
        <p:spPr>
          <a:xfrm>
            <a:off x="5753244" y="2821672"/>
            <a:ext cx="2658818" cy="2692832"/>
          </a:xfrm>
          <a:prstGeom prst="rect">
            <a:avLst/>
          </a:prstGeom>
        </p:spPr>
      </p:pic>
    </p:spTree>
    <p:extLst>
      <p:ext uri="{BB962C8B-B14F-4D97-AF65-F5344CB8AC3E}">
        <p14:creationId xmlns:p14="http://schemas.microsoft.com/office/powerpoint/2010/main" val="514066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FDB00C-6914-9AC7-A3B9-2F85679C599B}"/>
              </a:ext>
            </a:extLst>
          </p:cNvPr>
          <p:cNvSpPr>
            <a:spLocks noGrp="1"/>
          </p:cNvSpPr>
          <p:nvPr>
            <p:ph type="title"/>
          </p:nvPr>
        </p:nvSpPr>
        <p:spPr/>
        <p:txBody>
          <a:bodyPr/>
          <a:lstStyle/>
          <a:p>
            <a:endParaRPr lang="en-AT"/>
          </a:p>
        </p:txBody>
      </p:sp>
      <p:pic>
        <p:nvPicPr>
          <p:cNvPr id="4" name="Média en ligne 3" title="Wie ein Münchner Student zur Zielscheibe von Künstlicher Intelligenz wurde | Abendschau | BR24">
            <a:hlinkClick r:id="" action="ppaction://media"/>
            <a:extLst>
              <a:ext uri="{FF2B5EF4-FFF2-40B4-BE49-F238E27FC236}">
                <a16:creationId xmlns:a16="http://schemas.microsoft.com/office/drawing/2014/main" id="{81E5D793-9239-2C16-ED6C-F845CA6D214E}"/>
              </a:ext>
            </a:extLst>
          </p:cNvPr>
          <p:cNvPicPr>
            <a:picLocks noGrp="1" noRot="1" noChangeAspect="1"/>
          </p:cNvPicPr>
          <p:nvPr>
            <p:ph idx="1"/>
            <a:videoFile r:link="rId1"/>
          </p:nvPr>
        </p:nvPicPr>
        <p:blipFill>
          <a:blip r:embed="rId3"/>
          <a:stretch>
            <a:fillRect/>
          </a:stretch>
        </p:blipFill>
        <p:spPr>
          <a:xfrm>
            <a:off x="0" y="834040"/>
            <a:ext cx="9144000" cy="5166710"/>
          </a:xfrm>
          <a:prstGeom prst="rect">
            <a:avLst/>
          </a:prstGeom>
        </p:spPr>
      </p:pic>
    </p:spTree>
    <p:extLst>
      <p:ext uri="{BB962C8B-B14F-4D97-AF65-F5344CB8AC3E}">
        <p14:creationId xmlns:p14="http://schemas.microsoft.com/office/powerpoint/2010/main" val="18701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267B9E00-F3E4-7C65-8D57-29A222516187}"/>
              </a:ext>
            </a:extLst>
          </p:cNvPr>
          <p:cNvSpPr txBox="1">
            <a:spLocks/>
          </p:cNvSpPr>
          <p:nvPr/>
        </p:nvSpPr>
        <p:spPr>
          <a:xfrm>
            <a:off x="259344" y="1064989"/>
            <a:ext cx="4312657" cy="300884"/>
          </a:xfrm>
          <a:prstGeom prst="roundRect">
            <a:avLst/>
          </a:prstGeom>
          <a:solidFill>
            <a:srgbClr val="E8A884"/>
          </a:solidFill>
          <a:ln>
            <a:solidFill>
              <a:srgbClr val="E8A884"/>
            </a:solidFill>
          </a:ln>
        </p:spPr>
        <p:txBody>
          <a:bodyPr vert="horz" lIns="68580" tIns="34290" rIns="68580" bIns="3429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650" b="1" dirty="0"/>
              <a:t>3. </a:t>
            </a:r>
            <a:r>
              <a:rPr lang="de-AT" sz="1650" b="1" dirty="0"/>
              <a:t>Alte und neue Imperative</a:t>
            </a:r>
            <a:endParaRPr lang="en-AT" sz="1650" b="1" dirty="0"/>
          </a:p>
        </p:txBody>
      </p:sp>
      <p:sp>
        <p:nvSpPr>
          <p:cNvPr id="2" name="ZoneTexte 1">
            <a:extLst>
              <a:ext uri="{FF2B5EF4-FFF2-40B4-BE49-F238E27FC236}">
                <a16:creationId xmlns:a16="http://schemas.microsoft.com/office/drawing/2014/main" id="{4A97AF21-81F8-C2DD-A77D-E3073EE6EFE8}"/>
              </a:ext>
            </a:extLst>
          </p:cNvPr>
          <p:cNvSpPr txBox="1"/>
          <p:nvPr/>
        </p:nvSpPr>
        <p:spPr>
          <a:xfrm>
            <a:off x="246128" y="1453012"/>
            <a:ext cx="8455353" cy="2241511"/>
          </a:xfrm>
          <a:prstGeom prst="rect">
            <a:avLst/>
          </a:prstGeom>
          <a:noFill/>
        </p:spPr>
        <p:txBody>
          <a:bodyPr wrap="square" rtlCol="0">
            <a:spAutoFit/>
          </a:bodyPr>
          <a:lstStyle/>
          <a:p>
            <a:pPr marL="214313" indent="-214313" algn="just">
              <a:lnSpc>
                <a:spcPct val="150000"/>
              </a:lnSpc>
              <a:buFont typeface="Symbol" panose="05050102010706020507" pitchFamily="18" charset="2"/>
              <a:buChar char="·"/>
            </a:pPr>
            <a:r>
              <a:rPr lang="de-DE" sz="1350" u="sng" dirty="0"/>
              <a:t>Zielsetzung</a:t>
            </a:r>
            <a:r>
              <a:rPr lang="de-DE" sz="1350" dirty="0"/>
              <a:t>: die Formulierung eines </a:t>
            </a:r>
            <a:r>
              <a:rPr lang="de-DE" sz="1350" b="1" dirty="0"/>
              <a:t>Imperativs</a:t>
            </a:r>
            <a:r>
              <a:rPr lang="de-DE" sz="1350" dirty="0"/>
              <a:t> (Aufforderung an einen Adressaten, eine bestimmte Handlung auszuführen), der den neuen Ansprüchen der </a:t>
            </a:r>
            <a:r>
              <a:rPr lang="de-DE" sz="1350" b="1" dirty="0"/>
              <a:t>Zukunftsethik</a:t>
            </a:r>
            <a:r>
              <a:rPr lang="de-DE" sz="1350" dirty="0"/>
              <a:t> gerecht wird:</a:t>
            </a:r>
          </a:p>
          <a:p>
            <a:pPr marL="214313" indent="-214313" algn="just">
              <a:lnSpc>
                <a:spcPct val="150000"/>
              </a:lnSpc>
              <a:buFont typeface="Symbol" panose="05050102010706020507" pitchFamily="18" charset="2"/>
              <a:buChar char="·"/>
            </a:pPr>
            <a:endParaRPr lang="de-DE" sz="1350" dirty="0"/>
          </a:p>
          <a:p>
            <a:pPr algn="just">
              <a:lnSpc>
                <a:spcPct val="150000"/>
              </a:lnSpc>
            </a:pPr>
            <a:endParaRPr lang="de-DE" sz="1350" dirty="0"/>
          </a:p>
          <a:p>
            <a:pPr marL="214313" indent="-214313" algn="just">
              <a:lnSpc>
                <a:spcPct val="150000"/>
              </a:lnSpc>
              <a:buFont typeface="Symbol" panose="05050102010706020507" pitchFamily="18" charset="2"/>
              <a:buChar char="·"/>
            </a:pPr>
            <a:r>
              <a:rPr lang="de-DE" sz="1350" dirty="0"/>
              <a:t>Der Mensch soll so handeln, dass sein Handeln </a:t>
            </a:r>
            <a:r>
              <a:rPr lang="de-DE" sz="1350" i="1" dirty="0"/>
              <a:t>positive</a:t>
            </a:r>
            <a:r>
              <a:rPr lang="de-DE" sz="1350" dirty="0"/>
              <a:t> oder </a:t>
            </a:r>
            <a:r>
              <a:rPr lang="de-DE" sz="1350" i="1" dirty="0"/>
              <a:t>keine negativen </a:t>
            </a:r>
            <a:r>
              <a:rPr lang="de-DE" sz="1350" dirty="0"/>
              <a:t>Folgen für die nachfolgenden Generation hat</a:t>
            </a:r>
          </a:p>
          <a:p>
            <a:pPr algn="just">
              <a:lnSpc>
                <a:spcPct val="150000"/>
              </a:lnSpc>
            </a:pPr>
            <a:endParaRPr lang="de-DE" sz="1350" dirty="0"/>
          </a:p>
        </p:txBody>
      </p:sp>
      <p:sp>
        <p:nvSpPr>
          <p:cNvPr id="6" name="ZoneTexte 5">
            <a:extLst>
              <a:ext uri="{FF2B5EF4-FFF2-40B4-BE49-F238E27FC236}">
                <a16:creationId xmlns:a16="http://schemas.microsoft.com/office/drawing/2014/main" id="{A5E8F78D-774C-1001-0908-FCBC66E14990}"/>
              </a:ext>
            </a:extLst>
          </p:cNvPr>
          <p:cNvSpPr txBox="1"/>
          <p:nvPr/>
        </p:nvSpPr>
        <p:spPr>
          <a:xfrm>
            <a:off x="1471220" y="2152963"/>
            <a:ext cx="6100893" cy="507831"/>
          </a:xfrm>
          <a:prstGeom prst="rect">
            <a:avLst/>
          </a:prstGeom>
          <a:solidFill>
            <a:schemeClr val="accent4">
              <a:lumMod val="20000"/>
              <a:lumOff val="80000"/>
            </a:schemeClr>
          </a:solidFill>
        </p:spPr>
        <p:txBody>
          <a:bodyPr wrap="square">
            <a:spAutoFit/>
          </a:bodyPr>
          <a:lstStyle/>
          <a:p>
            <a:pPr algn="ctr"/>
            <a:r>
              <a:rPr lang="de-DE" sz="1350" b="1" dirty="0"/>
              <a:t>i.</a:t>
            </a:r>
            <a:r>
              <a:rPr lang="de-DE" sz="1350" dirty="0"/>
              <a:t> „Handle so, dass die Wirkungen deiner Handlung verträglich sind mit der Permanenz echten menschlichen Lebens auf Erden“ </a:t>
            </a:r>
            <a:endParaRPr lang="en-AT" sz="1350" dirty="0"/>
          </a:p>
        </p:txBody>
      </p:sp>
      <p:sp>
        <p:nvSpPr>
          <p:cNvPr id="7" name="Titre 1">
            <a:extLst>
              <a:ext uri="{FF2B5EF4-FFF2-40B4-BE49-F238E27FC236}">
                <a16:creationId xmlns:a16="http://schemas.microsoft.com/office/drawing/2014/main" id="{1C2F7BE5-2594-D3E3-AD34-EF03271B1229}"/>
              </a:ext>
            </a:extLst>
          </p:cNvPr>
          <p:cNvSpPr txBox="1">
            <a:spLocks/>
          </p:cNvSpPr>
          <p:nvPr/>
        </p:nvSpPr>
        <p:spPr>
          <a:xfrm>
            <a:off x="310665" y="3608104"/>
            <a:ext cx="2992501" cy="300884"/>
          </a:xfrm>
          <a:prstGeom prst="roundRect">
            <a:avLst/>
          </a:prstGeom>
          <a:solidFill>
            <a:schemeClr val="accent4">
              <a:lumMod val="20000"/>
              <a:lumOff val="80000"/>
            </a:schemeClr>
          </a:solidFill>
          <a:ln>
            <a:noFill/>
          </a:ln>
        </p:spPr>
        <p:txBody>
          <a:bodyPr vert="horz" lIns="68580" tIns="34290" rIns="68580" bIns="3429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3.1 Der </a:t>
            </a:r>
            <a:r>
              <a:rPr lang="fr-FR" sz="1350" b="1" dirty="0" err="1"/>
              <a:t>kategorische</a:t>
            </a:r>
            <a:r>
              <a:rPr lang="fr-FR" sz="1350" b="1" dirty="0"/>
              <a:t> </a:t>
            </a:r>
            <a:r>
              <a:rPr lang="fr-FR" sz="1350" b="1" dirty="0" err="1"/>
              <a:t>Imperativ</a:t>
            </a:r>
            <a:r>
              <a:rPr lang="fr-FR" sz="1350" b="1" dirty="0"/>
              <a:t> </a:t>
            </a:r>
            <a:r>
              <a:rPr lang="fr-FR" sz="1350" b="1" dirty="0" err="1"/>
              <a:t>Kants</a:t>
            </a:r>
            <a:r>
              <a:rPr lang="fr-FR" sz="1350" b="1" dirty="0"/>
              <a:t> (1785)</a:t>
            </a:r>
            <a:endParaRPr lang="en-AT" sz="1350" b="1" dirty="0"/>
          </a:p>
        </p:txBody>
      </p:sp>
      <p:sp>
        <p:nvSpPr>
          <p:cNvPr id="10" name="ZoneTexte 9">
            <a:extLst>
              <a:ext uri="{FF2B5EF4-FFF2-40B4-BE49-F238E27FC236}">
                <a16:creationId xmlns:a16="http://schemas.microsoft.com/office/drawing/2014/main" id="{F172750B-CB2D-5FA5-AAD0-B6D9A6533F6F}"/>
              </a:ext>
            </a:extLst>
          </p:cNvPr>
          <p:cNvSpPr txBox="1"/>
          <p:nvPr/>
        </p:nvSpPr>
        <p:spPr>
          <a:xfrm>
            <a:off x="293990" y="3995924"/>
            <a:ext cx="8455353" cy="1618264"/>
          </a:xfrm>
          <a:prstGeom prst="rect">
            <a:avLst/>
          </a:prstGeom>
          <a:noFill/>
        </p:spPr>
        <p:txBody>
          <a:bodyPr wrap="square" rtlCol="0">
            <a:spAutoFit/>
          </a:bodyPr>
          <a:lstStyle/>
          <a:p>
            <a:pPr marL="214313" indent="-214313" algn="just">
              <a:lnSpc>
                <a:spcPct val="150000"/>
              </a:lnSpc>
              <a:buFont typeface="Symbol" panose="05050102010706020507" pitchFamily="18" charset="2"/>
              <a:buChar char="·"/>
            </a:pPr>
            <a:r>
              <a:rPr lang="de-DE" sz="1350" dirty="0"/>
              <a:t>Ziel, eine Grundlegung der Moral zu schaffen durch Rückführung auf die </a:t>
            </a:r>
            <a:r>
              <a:rPr lang="de-DE" sz="1350" i="1" dirty="0"/>
              <a:t>reine</a:t>
            </a:r>
            <a:r>
              <a:rPr lang="de-DE" sz="1350" dirty="0"/>
              <a:t> </a:t>
            </a:r>
            <a:r>
              <a:rPr lang="de-DE" sz="1350" b="1" dirty="0"/>
              <a:t>Vernunft</a:t>
            </a:r>
            <a:r>
              <a:rPr lang="de-DE" sz="1350" dirty="0"/>
              <a:t> des Menschen</a:t>
            </a:r>
          </a:p>
          <a:p>
            <a:pPr marL="214313" indent="-214313" algn="just">
              <a:lnSpc>
                <a:spcPct val="150000"/>
              </a:lnSpc>
              <a:buFont typeface="Symbol" panose="05050102010706020507" pitchFamily="18" charset="2"/>
              <a:buChar char="·"/>
            </a:pPr>
            <a:r>
              <a:rPr lang="de-DE" sz="1350" dirty="0"/>
              <a:t>Der </a:t>
            </a:r>
            <a:r>
              <a:rPr lang="de-DE" sz="1350" u="sng" dirty="0"/>
              <a:t>kategorische Imperativ </a:t>
            </a:r>
            <a:r>
              <a:rPr lang="de-DE" sz="1350" dirty="0"/>
              <a:t>ist ein allgemeingültiges Gesetz, das den Maßstab für die moralische Beurteilung von Handlungen liefern soll:</a:t>
            </a:r>
          </a:p>
          <a:p>
            <a:pPr algn="just">
              <a:lnSpc>
                <a:spcPct val="150000"/>
              </a:lnSpc>
            </a:pPr>
            <a:endParaRPr lang="de-DE" sz="1350" dirty="0"/>
          </a:p>
          <a:p>
            <a:pPr algn="just">
              <a:lnSpc>
                <a:spcPct val="150000"/>
              </a:lnSpc>
            </a:pPr>
            <a:endParaRPr lang="de-DE" sz="1350" dirty="0"/>
          </a:p>
        </p:txBody>
      </p:sp>
      <p:sp>
        <p:nvSpPr>
          <p:cNvPr id="12" name="ZoneTexte 11">
            <a:extLst>
              <a:ext uri="{FF2B5EF4-FFF2-40B4-BE49-F238E27FC236}">
                <a16:creationId xmlns:a16="http://schemas.microsoft.com/office/drawing/2014/main" id="{51DE98F0-51BC-3BA7-8595-0E562D0D3C35}"/>
              </a:ext>
            </a:extLst>
          </p:cNvPr>
          <p:cNvSpPr txBox="1"/>
          <p:nvPr/>
        </p:nvSpPr>
        <p:spPr>
          <a:xfrm>
            <a:off x="1471220" y="5162614"/>
            <a:ext cx="6100893" cy="507831"/>
          </a:xfrm>
          <a:prstGeom prst="rect">
            <a:avLst/>
          </a:prstGeom>
          <a:solidFill>
            <a:schemeClr val="bg2"/>
          </a:solidFill>
        </p:spPr>
        <p:txBody>
          <a:bodyPr wrap="square">
            <a:spAutoFit/>
          </a:bodyPr>
          <a:lstStyle/>
          <a:p>
            <a:pPr algn="ctr"/>
            <a:r>
              <a:rPr lang="de-DE" sz="1350" dirty="0"/>
              <a:t>„Handle nur nach derjenigen Maxime, durch die zugleich wollen kannst, dass sie ein allgemeines Gesetz werde“ </a:t>
            </a:r>
            <a:endParaRPr lang="en-AT" sz="1350" dirty="0"/>
          </a:p>
        </p:txBody>
      </p:sp>
    </p:spTree>
    <p:extLst>
      <p:ext uri="{BB962C8B-B14F-4D97-AF65-F5344CB8AC3E}">
        <p14:creationId xmlns:p14="http://schemas.microsoft.com/office/powerpoint/2010/main" val="2787838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1383071" cy="461665"/>
          </a:xfrm>
          <a:prstGeom prst="rect">
            <a:avLst/>
          </a:prstGeom>
          <a:noFill/>
        </p:spPr>
        <p:txBody>
          <a:bodyPr wrap="none" rtlCol="0">
            <a:spAutoFit/>
          </a:bodyPr>
          <a:lstStyle/>
          <a:p>
            <a:r>
              <a:rPr lang="fr-BE" sz="2400" b="1" dirty="0"/>
              <a:t>4. </a:t>
            </a:r>
            <a:r>
              <a:rPr lang="lb-LU" b="1" dirty="0"/>
              <a:t>Egoismus</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539222" y="2020786"/>
            <a:ext cx="8293234" cy="2308324"/>
          </a:xfrm>
          <a:prstGeom prst="rect">
            <a:avLst/>
          </a:prstGeom>
          <a:noFill/>
        </p:spPr>
        <p:txBody>
          <a:bodyPr wrap="square" rtlCol="0">
            <a:spAutoFit/>
          </a:bodyPr>
          <a:lstStyle/>
          <a:p>
            <a:r>
              <a:rPr lang="de-LU" dirty="0"/>
              <a:t>Der menschliche Egoismus ist laut Schopenhauer… </a:t>
            </a:r>
          </a:p>
          <a:p>
            <a:endParaRPr lang="de-LU" b="1" dirty="0"/>
          </a:p>
          <a:p>
            <a:pPr>
              <a:lnSpc>
                <a:spcPct val="200000"/>
              </a:lnSpc>
            </a:pPr>
            <a:r>
              <a:rPr lang="de-LU" b="1" dirty="0"/>
              <a:t>…grenzenlos</a:t>
            </a:r>
            <a:r>
              <a:rPr lang="de-LU" dirty="0"/>
              <a:t>, denn Menschen wollen unbedingt </a:t>
            </a:r>
            <a:r>
              <a:rPr lang="de-LU" b="1" dirty="0"/>
              <a:t>ihr Dasein erhalten</a:t>
            </a:r>
            <a:r>
              <a:rPr lang="de-LU" dirty="0"/>
              <a:t>, </a:t>
            </a:r>
          </a:p>
          <a:p>
            <a:pPr>
              <a:lnSpc>
                <a:spcPct val="200000"/>
              </a:lnSpc>
            </a:pPr>
            <a:r>
              <a:rPr lang="de-LU" b="1" dirty="0"/>
              <a:t>…sie wollen Schmerzen vermeiden und auf nichts verzichten müssen,</a:t>
            </a:r>
            <a:r>
              <a:rPr lang="de-LU" dirty="0"/>
              <a:t> </a:t>
            </a:r>
          </a:p>
          <a:p>
            <a:pPr>
              <a:lnSpc>
                <a:spcPct val="200000"/>
              </a:lnSpc>
            </a:pPr>
            <a:r>
              <a:rPr lang="de-LU" dirty="0"/>
              <a:t>…und jeder macht sich selbst </a:t>
            </a:r>
            <a:r>
              <a:rPr lang="de-LU" b="1" dirty="0"/>
              <a:t>zum Mittelpunkt der Welt.</a:t>
            </a:r>
            <a:r>
              <a:rPr lang="de-LU" dirty="0"/>
              <a:t> </a:t>
            </a:r>
            <a:endParaRPr lang="fr-BE" dirty="0"/>
          </a:p>
        </p:txBody>
      </p:sp>
      <p:sp>
        <p:nvSpPr>
          <p:cNvPr id="3" name="TextBox 2"/>
          <p:cNvSpPr txBox="1"/>
          <p:nvPr/>
        </p:nvSpPr>
        <p:spPr>
          <a:xfrm>
            <a:off x="1687261" y="1261358"/>
            <a:ext cx="5997155" cy="461665"/>
          </a:xfrm>
          <a:prstGeom prst="rect">
            <a:avLst/>
          </a:prstGeom>
          <a:solidFill>
            <a:schemeClr val="accent1">
              <a:lumMod val="40000"/>
              <a:lumOff val="60000"/>
            </a:schemeClr>
          </a:solidFill>
        </p:spPr>
        <p:txBody>
          <a:bodyPr wrap="none" rtlCol="0">
            <a:spAutoFit/>
          </a:bodyPr>
          <a:lstStyle/>
          <a:p>
            <a:r>
              <a:rPr lang="de-LU" sz="2400" dirty="0">
                <a:latin typeface="Bookman Old Style" panose="02050604050505020204" pitchFamily="18" charset="0"/>
              </a:rPr>
              <a:t>„</a:t>
            </a:r>
            <a:r>
              <a:rPr lang="de-LU" sz="2400" i="1" dirty="0">
                <a:latin typeface="Bookman Old Style" panose="02050604050505020204" pitchFamily="18" charset="0"/>
              </a:rPr>
              <a:t>Alles für mich, nichts für die anderen!</a:t>
            </a:r>
            <a:r>
              <a:rPr lang="de-LU" sz="2400" dirty="0">
                <a:latin typeface="Bookman Old Style" panose="02050604050505020204" pitchFamily="18" charset="0"/>
              </a:rPr>
              <a:t>“</a:t>
            </a:r>
            <a:endParaRPr lang="lb-LU" sz="2400" dirty="0">
              <a:latin typeface="Bookman Old Style" panose="02050604050505020204" pitchFamily="18" charset="0"/>
            </a:endParaRPr>
          </a:p>
        </p:txBody>
      </p:sp>
      <p:sp>
        <p:nvSpPr>
          <p:cNvPr id="6" name="TextBox 5"/>
          <p:cNvSpPr txBox="1"/>
          <p:nvPr/>
        </p:nvSpPr>
        <p:spPr>
          <a:xfrm>
            <a:off x="3340983" y="4406812"/>
            <a:ext cx="5491473" cy="2169825"/>
          </a:xfrm>
          <a:prstGeom prst="rect">
            <a:avLst/>
          </a:prstGeom>
          <a:noFill/>
        </p:spPr>
        <p:txBody>
          <a:bodyPr wrap="square" rtlCol="0">
            <a:spAutoFit/>
          </a:bodyPr>
          <a:lstStyle/>
          <a:p>
            <a:pPr>
              <a:lnSpc>
                <a:spcPct val="150000"/>
              </a:lnSpc>
            </a:pPr>
            <a:r>
              <a:rPr lang="de-LU" dirty="0"/>
              <a:t>Abstufungen:</a:t>
            </a:r>
          </a:p>
          <a:p>
            <a:pPr>
              <a:lnSpc>
                <a:spcPct val="200000"/>
              </a:lnSpc>
            </a:pPr>
            <a:r>
              <a:rPr lang="de-LU" b="1" u="sng" dirty="0"/>
              <a:t>Mittel zum Zweck</a:t>
            </a:r>
            <a:r>
              <a:rPr lang="de-LU" dirty="0"/>
              <a:t>  =  äußerste Form des Egoismus</a:t>
            </a:r>
          </a:p>
          <a:p>
            <a:pPr>
              <a:lnSpc>
                <a:spcPct val="200000"/>
              </a:lnSpc>
            </a:pPr>
            <a:r>
              <a:rPr lang="de-LU" dirty="0">
                <a:sym typeface="Wingdings 3" panose="05040102010807070707" pitchFamily="18" charset="2"/>
              </a:rPr>
              <a:t>    </a:t>
            </a:r>
            <a:r>
              <a:rPr lang="de-LU" b="1" dirty="0"/>
              <a:t>jemand anderem schaden, um an sein eigenes Ziel zu gelangen</a:t>
            </a:r>
            <a:r>
              <a:rPr lang="de-LU" dirty="0"/>
              <a:t> </a:t>
            </a:r>
            <a:endParaRPr lang="lb-LU"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222" y="4537849"/>
            <a:ext cx="2718384" cy="2038788"/>
          </a:xfrm>
          <a:prstGeom prst="rect">
            <a:avLst/>
          </a:prstGeom>
        </p:spPr>
      </p:pic>
    </p:spTree>
    <p:extLst>
      <p:ext uri="{BB962C8B-B14F-4D97-AF65-F5344CB8AC3E}">
        <p14:creationId xmlns:p14="http://schemas.microsoft.com/office/powerpoint/2010/main" val="1215407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A97AF21-81F8-C2DD-A77D-E3073EE6EFE8}"/>
              </a:ext>
            </a:extLst>
          </p:cNvPr>
          <p:cNvSpPr txBox="1"/>
          <p:nvPr/>
        </p:nvSpPr>
        <p:spPr>
          <a:xfrm>
            <a:off x="246128" y="1740598"/>
            <a:ext cx="6184034" cy="2864759"/>
          </a:xfrm>
          <a:prstGeom prst="rect">
            <a:avLst/>
          </a:prstGeom>
          <a:noFill/>
        </p:spPr>
        <p:txBody>
          <a:bodyPr wrap="square" rtlCol="0">
            <a:spAutoFit/>
          </a:bodyPr>
          <a:lstStyle/>
          <a:p>
            <a:pPr marL="214313" indent="-214313" algn="just">
              <a:lnSpc>
                <a:spcPct val="150000"/>
              </a:lnSpc>
              <a:buFont typeface="Symbol" panose="05050102010706020507" pitchFamily="18" charset="2"/>
              <a:buChar char="·"/>
            </a:pPr>
            <a:r>
              <a:rPr lang="de-DE" sz="1350" dirty="0"/>
              <a:t>Anders formuliert: man soll nur so handeln, wie man es in gleicher Weise von jedem anderen Vernunftwesen verlangt und erwartet</a:t>
            </a:r>
          </a:p>
          <a:p>
            <a:pPr marL="214313" indent="-214313" algn="just">
              <a:lnSpc>
                <a:spcPct val="150000"/>
              </a:lnSpc>
              <a:buFont typeface="Symbol" panose="05050102010706020507" pitchFamily="18" charset="2"/>
              <a:buChar char="·"/>
            </a:pPr>
            <a:r>
              <a:rPr lang="de-DE" sz="1350" dirty="0"/>
              <a:t>Erhaltung der Möglichkeit, die Richtigkeit der eigenen Handlungen zu überprüfen, indem sie der Prüfung der </a:t>
            </a:r>
            <a:r>
              <a:rPr lang="de-DE" sz="1350" dirty="0" err="1"/>
              <a:t>Verallgemeinbarkeit</a:t>
            </a:r>
            <a:r>
              <a:rPr lang="de-DE" sz="1350" dirty="0"/>
              <a:t> unterzogen wird</a:t>
            </a:r>
          </a:p>
          <a:p>
            <a:pPr algn="just">
              <a:lnSpc>
                <a:spcPct val="150000"/>
              </a:lnSpc>
            </a:pPr>
            <a:endParaRPr lang="de-DE" sz="1350" dirty="0"/>
          </a:p>
          <a:p>
            <a:pPr algn="just">
              <a:lnSpc>
                <a:spcPct val="150000"/>
              </a:lnSpc>
            </a:pPr>
            <a:endParaRPr lang="de-DE" sz="1350" dirty="0"/>
          </a:p>
          <a:p>
            <a:pPr algn="just">
              <a:lnSpc>
                <a:spcPct val="150000"/>
              </a:lnSpc>
            </a:pPr>
            <a:endParaRPr lang="de-DE" sz="1350" dirty="0"/>
          </a:p>
          <a:p>
            <a:pPr algn="just">
              <a:lnSpc>
                <a:spcPct val="150000"/>
              </a:lnSpc>
            </a:pPr>
            <a:r>
              <a:rPr lang="de-DE" sz="1350" b="1" i="1" dirty="0"/>
              <a:t>Beispiel: Unterziehe die Handlung der Tötung der Prüfung des KI.</a:t>
            </a:r>
            <a:endParaRPr lang="de-DE" sz="1350" dirty="0"/>
          </a:p>
          <a:p>
            <a:pPr algn="just">
              <a:lnSpc>
                <a:spcPct val="150000"/>
              </a:lnSpc>
            </a:pPr>
            <a:endParaRPr lang="de-DE" sz="1350" dirty="0"/>
          </a:p>
        </p:txBody>
      </p:sp>
      <p:sp>
        <p:nvSpPr>
          <p:cNvPr id="3" name="Titre 1">
            <a:extLst>
              <a:ext uri="{FF2B5EF4-FFF2-40B4-BE49-F238E27FC236}">
                <a16:creationId xmlns:a16="http://schemas.microsoft.com/office/drawing/2014/main" id="{7441312B-435B-A8EC-3858-1D11C38F1FA6}"/>
              </a:ext>
            </a:extLst>
          </p:cNvPr>
          <p:cNvSpPr txBox="1">
            <a:spLocks/>
          </p:cNvSpPr>
          <p:nvPr/>
        </p:nvSpPr>
        <p:spPr>
          <a:xfrm>
            <a:off x="246128" y="1152127"/>
            <a:ext cx="2992501" cy="300884"/>
          </a:xfrm>
          <a:prstGeom prst="roundRect">
            <a:avLst/>
          </a:prstGeom>
          <a:solidFill>
            <a:schemeClr val="accent4">
              <a:lumMod val="20000"/>
              <a:lumOff val="80000"/>
            </a:schemeClr>
          </a:solidFill>
          <a:ln>
            <a:noFill/>
          </a:ln>
        </p:spPr>
        <p:txBody>
          <a:bodyPr vert="horz" lIns="68580" tIns="34290" rIns="68580" bIns="3429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3.1 Der </a:t>
            </a:r>
            <a:r>
              <a:rPr lang="fr-FR" sz="1350" b="1" dirty="0" err="1"/>
              <a:t>kategorische</a:t>
            </a:r>
            <a:r>
              <a:rPr lang="fr-FR" sz="1350" b="1" dirty="0"/>
              <a:t> </a:t>
            </a:r>
            <a:r>
              <a:rPr lang="fr-FR" sz="1350" b="1" dirty="0" err="1"/>
              <a:t>Imperativ</a:t>
            </a:r>
            <a:r>
              <a:rPr lang="fr-FR" sz="1350" b="1" dirty="0"/>
              <a:t> </a:t>
            </a:r>
            <a:r>
              <a:rPr lang="fr-FR" sz="1350" b="1" dirty="0" err="1"/>
              <a:t>Kants</a:t>
            </a:r>
            <a:r>
              <a:rPr lang="fr-FR" sz="1350" b="1" dirty="0"/>
              <a:t> (1785)</a:t>
            </a:r>
            <a:endParaRPr lang="en-AT" sz="1350" b="1" dirty="0"/>
          </a:p>
        </p:txBody>
      </p:sp>
      <p:pic>
        <p:nvPicPr>
          <p:cNvPr id="1026" name="Picture 2" descr="Kant : critique du cogito cartésien – PHILITT">
            <a:extLst>
              <a:ext uri="{FF2B5EF4-FFF2-40B4-BE49-F238E27FC236}">
                <a16:creationId xmlns:a16="http://schemas.microsoft.com/office/drawing/2014/main" id="{E08F719B-4B08-0F7E-9D06-64E392D6F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1359" y="1918995"/>
            <a:ext cx="2314709" cy="14489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9E1F094-05ED-8389-9717-86F4EDEBA399}"/>
              </a:ext>
            </a:extLst>
          </p:cNvPr>
          <p:cNvSpPr txBox="1"/>
          <p:nvPr/>
        </p:nvSpPr>
        <p:spPr>
          <a:xfrm>
            <a:off x="3875713" y="1060196"/>
            <a:ext cx="4253219" cy="507831"/>
          </a:xfrm>
          <a:prstGeom prst="wedgeRectCallout">
            <a:avLst>
              <a:gd name="adj1" fmla="val 34036"/>
              <a:gd name="adj2" fmla="val 151797"/>
            </a:avLst>
          </a:prstGeom>
          <a:solidFill>
            <a:schemeClr val="accent1">
              <a:lumMod val="40000"/>
              <a:lumOff val="60000"/>
            </a:schemeClr>
          </a:solidFill>
        </p:spPr>
        <p:txBody>
          <a:bodyPr wrap="square" rtlCol="0">
            <a:spAutoFit/>
          </a:bodyPr>
          <a:lstStyle/>
          <a:p>
            <a:pPr algn="just"/>
            <a:r>
              <a:rPr lang="de-DE" sz="1350" dirty="0"/>
              <a:t>„Handle nur nach derjenigen Maxime, durch die zugleich wollen kannst, dass sie ein allgemeines Gesetz werde“ </a:t>
            </a:r>
            <a:endParaRPr lang="en-AT" sz="1350" dirty="0"/>
          </a:p>
        </p:txBody>
      </p:sp>
      <p:sp>
        <p:nvSpPr>
          <p:cNvPr id="9" name="ZoneTexte 8">
            <a:extLst>
              <a:ext uri="{FF2B5EF4-FFF2-40B4-BE49-F238E27FC236}">
                <a16:creationId xmlns:a16="http://schemas.microsoft.com/office/drawing/2014/main" id="{4667936B-1EBF-5EC1-6AA3-AAF853D4FE1A}"/>
              </a:ext>
            </a:extLst>
          </p:cNvPr>
          <p:cNvSpPr txBox="1"/>
          <p:nvPr/>
        </p:nvSpPr>
        <p:spPr>
          <a:xfrm>
            <a:off x="346045" y="4456128"/>
            <a:ext cx="7732553" cy="1234953"/>
          </a:xfrm>
          <a:prstGeom prst="rect">
            <a:avLst/>
          </a:prstGeom>
          <a:solidFill>
            <a:schemeClr val="bg2"/>
          </a:solidFill>
        </p:spPr>
        <p:txBody>
          <a:bodyPr wrap="square" rtlCol="0">
            <a:spAutoFit/>
          </a:bodyPr>
          <a:lstStyle/>
          <a:p>
            <a:pPr algn="just">
              <a:lnSpc>
                <a:spcPct val="150000"/>
              </a:lnSpc>
            </a:pPr>
            <a:r>
              <a:rPr lang="de-DE" sz="1350" dirty="0"/>
              <a:t>Das Resultat: Der KI verbietet das Töten. </a:t>
            </a:r>
          </a:p>
          <a:p>
            <a:pPr algn="just">
              <a:lnSpc>
                <a:spcPct val="150000"/>
              </a:lnSpc>
            </a:pPr>
            <a:r>
              <a:rPr lang="de-DE" sz="1350" dirty="0"/>
              <a:t>Der Imperativ „</a:t>
            </a:r>
            <a:r>
              <a:rPr lang="de-DE" sz="1350" i="1" dirty="0"/>
              <a:t>Du sollst nicht töten</a:t>
            </a:r>
            <a:r>
              <a:rPr lang="de-DE" sz="1350" dirty="0"/>
              <a:t>“ geht daraus hervor, dass man unmöglich ohne Widerspruch wollen kann, dass das Töten anderer das Handeln unserer Gesellschaft bestimmt.</a:t>
            </a:r>
          </a:p>
          <a:p>
            <a:endParaRPr lang="en-AT" sz="1350" dirty="0"/>
          </a:p>
        </p:txBody>
      </p:sp>
    </p:spTree>
    <p:extLst>
      <p:ext uri="{BB962C8B-B14F-4D97-AF65-F5344CB8AC3E}">
        <p14:creationId xmlns:p14="http://schemas.microsoft.com/office/powerpoint/2010/main" val="12756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4566E193-4F7A-19A9-053C-10957879C8FC}"/>
              </a:ext>
            </a:extLst>
          </p:cNvPr>
          <p:cNvSpPr txBox="1"/>
          <p:nvPr/>
        </p:nvSpPr>
        <p:spPr>
          <a:xfrm>
            <a:off x="348416" y="3394980"/>
            <a:ext cx="3974012" cy="2279727"/>
          </a:xfrm>
          <a:prstGeom prst="rect">
            <a:avLst/>
          </a:prstGeom>
          <a:noFill/>
        </p:spPr>
        <p:txBody>
          <a:bodyPr wrap="square" rtlCol="0">
            <a:spAutoFit/>
          </a:bodyPr>
          <a:lstStyle/>
          <a:p>
            <a:pPr marL="214313" indent="-214313" algn="just">
              <a:lnSpc>
                <a:spcPct val="150000"/>
              </a:lnSpc>
              <a:buFont typeface="Symbol" panose="05050102010706020507" pitchFamily="18" charset="2"/>
              <a:buChar char="·"/>
            </a:pPr>
            <a:r>
              <a:rPr lang="de-DE" sz="1200" dirty="0"/>
              <a:t>Für Kant hat der Mensch durch den Einsatz der Vernunft eine </a:t>
            </a:r>
            <a:r>
              <a:rPr lang="de-DE" sz="1200" b="1" dirty="0"/>
              <a:t>moralische Pflicht</a:t>
            </a:r>
          </a:p>
          <a:p>
            <a:pPr marL="214313" indent="-214313" algn="just">
              <a:lnSpc>
                <a:spcPct val="150000"/>
              </a:lnSpc>
              <a:buFont typeface="Symbol" panose="05050102010706020507" pitchFamily="18" charset="2"/>
              <a:buChar char="·"/>
            </a:pPr>
            <a:r>
              <a:rPr lang="de-DE" sz="1200" dirty="0"/>
              <a:t>Unabhängig von der Situation ist es verboten zu lügen, weil das </a:t>
            </a:r>
            <a:r>
              <a:rPr lang="de-DE" sz="1200" b="1" dirty="0"/>
              <a:t>Gesetz des KI </a:t>
            </a:r>
            <a:r>
              <a:rPr lang="de-DE" sz="1200" dirty="0"/>
              <a:t>beachtet wird</a:t>
            </a:r>
          </a:p>
          <a:p>
            <a:pPr marL="214313" indent="-214313" algn="just">
              <a:lnSpc>
                <a:spcPct val="150000"/>
              </a:lnSpc>
              <a:buFont typeface="Symbol" panose="05050102010706020507" pitchFamily="18" charset="2"/>
              <a:buChar char="·"/>
            </a:pPr>
            <a:r>
              <a:rPr lang="de-DE" sz="1200" dirty="0"/>
              <a:t>Handlung sind an sich universal falsch oder richtig</a:t>
            </a:r>
          </a:p>
          <a:p>
            <a:pPr algn="just">
              <a:lnSpc>
                <a:spcPct val="150000"/>
              </a:lnSpc>
            </a:pPr>
            <a:endParaRPr lang="de-DE" sz="1200" dirty="0"/>
          </a:p>
          <a:p>
            <a:pPr marL="214313" indent="-214313" algn="just">
              <a:lnSpc>
                <a:spcPct val="150000"/>
              </a:lnSpc>
              <a:buFont typeface="Symbol" panose="05050102010706020507" pitchFamily="18" charset="2"/>
              <a:buChar char="®"/>
            </a:pPr>
            <a:r>
              <a:rPr lang="de-DE" sz="1200" b="1" i="1" dirty="0">
                <a:sym typeface="Symbol" panose="05050102010706020507" pitchFamily="18" charset="2"/>
              </a:rPr>
              <a:t>entscheidend ist die Gesinnung des Menschen</a:t>
            </a:r>
          </a:p>
          <a:p>
            <a:pPr marL="214313" indent="-214313" algn="just">
              <a:lnSpc>
                <a:spcPct val="150000"/>
              </a:lnSpc>
              <a:buFont typeface="Symbol" panose="05050102010706020507" pitchFamily="18" charset="2"/>
              <a:buChar char="®"/>
            </a:pPr>
            <a:r>
              <a:rPr lang="de-DE" sz="1200" b="1" i="1" dirty="0"/>
              <a:t>deontologische Herangehensweise</a:t>
            </a:r>
          </a:p>
        </p:txBody>
      </p:sp>
      <p:sp>
        <p:nvSpPr>
          <p:cNvPr id="3" name="Titre 1">
            <a:extLst>
              <a:ext uri="{FF2B5EF4-FFF2-40B4-BE49-F238E27FC236}">
                <a16:creationId xmlns:a16="http://schemas.microsoft.com/office/drawing/2014/main" id="{675E5274-3145-B93F-9629-982F05440A8B}"/>
              </a:ext>
            </a:extLst>
          </p:cNvPr>
          <p:cNvSpPr txBox="1">
            <a:spLocks/>
          </p:cNvSpPr>
          <p:nvPr/>
        </p:nvSpPr>
        <p:spPr>
          <a:xfrm>
            <a:off x="266622" y="1036484"/>
            <a:ext cx="3023959"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3.2 </a:t>
            </a:r>
            <a:r>
              <a:rPr lang="fr-FR" sz="1350" b="1" dirty="0" err="1"/>
              <a:t>Deontologie</a:t>
            </a:r>
            <a:r>
              <a:rPr lang="fr-FR" sz="1350" b="1" dirty="0"/>
              <a:t> vs </a:t>
            </a:r>
            <a:r>
              <a:rPr lang="fr-FR" sz="1350" b="1" dirty="0" err="1"/>
              <a:t>Konsequentialismus</a:t>
            </a:r>
            <a:endParaRPr lang="en-AT" sz="1350" b="1" dirty="0"/>
          </a:p>
        </p:txBody>
      </p:sp>
      <p:sp>
        <p:nvSpPr>
          <p:cNvPr id="7" name="ZoneTexte 6">
            <a:extLst>
              <a:ext uri="{FF2B5EF4-FFF2-40B4-BE49-F238E27FC236}">
                <a16:creationId xmlns:a16="http://schemas.microsoft.com/office/drawing/2014/main" id="{B40C5A05-21BF-F070-47A8-C8490166589F}"/>
              </a:ext>
            </a:extLst>
          </p:cNvPr>
          <p:cNvSpPr txBox="1"/>
          <p:nvPr/>
        </p:nvSpPr>
        <p:spPr>
          <a:xfrm>
            <a:off x="4922241" y="3394980"/>
            <a:ext cx="3974012" cy="2556726"/>
          </a:xfrm>
          <a:prstGeom prst="rect">
            <a:avLst/>
          </a:prstGeom>
          <a:noFill/>
        </p:spPr>
        <p:txBody>
          <a:bodyPr wrap="square" rtlCol="0">
            <a:spAutoFit/>
          </a:bodyPr>
          <a:lstStyle/>
          <a:p>
            <a:pPr marL="214313" indent="-214313" algn="just">
              <a:lnSpc>
                <a:spcPct val="150000"/>
              </a:lnSpc>
              <a:buFont typeface="Symbol" panose="05050102010706020507" pitchFamily="18" charset="2"/>
              <a:buChar char="·"/>
            </a:pPr>
            <a:r>
              <a:rPr lang="de-DE" sz="1200" dirty="0"/>
              <a:t>Für Jonas geht es um die </a:t>
            </a:r>
            <a:r>
              <a:rPr lang="de-DE" sz="1200" b="1" dirty="0"/>
              <a:t>Konsequenz</a:t>
            </a:r>
            <a:r>
              <a:rPr lang="de-DE" sz="1200" dirty="0"/>
              <a:t> einer Handlung</a:t>
            </a:r>
          </a:p>
          <a:p>
            <a:pPr marL="214313" indent="-214313" algn="just">
              <a:lnSpc>
                <a:spcPct val="150000"/>
              </a:lnSpc>
              <a:buFont typeface="Symbol" panose="05050102010706020507" pitchFamily="18" charset="2"/>
              <a:buChar char="·"/>
            </a:pPr>
            <a:r>
              <a:rPr lang="de-DE" sz="1200" dirty="0"/>
              <a:t>Der neue Imperativ zielt auf die „</a:t>
            </a:r>
            <a:r>
              <a:rPr lang="de-DE" sz="1200" b="1" dirty="0"/>
              <a:t>Wirkungen</a:t>
            </a:r>
            <a:r>
              <a:rPr lang="de-DE" sz="1200" dirty="0"/>
              <a:t>“ von Handlungen hinsichtlich der Möglichkeit für zukünftiges Leben</a:t>
            </a:r>
          </a:p>
          <a:p>
            <a:pPr marL="214313" indent="-214313" algn="just">
              <a:lnSpc>
                <a:spcPct val="150000"/>
              </a:lnSpc>
              <a:buFont typeface="Symbol" panose="05050102010706020507" pitchFamily="18" charset="2"/>
              <a:buChar char="·"/>
            </a:pPr>
            <a:r>
              <a:rPr lang="de-DE" sz="1200" dirty="0"/>
              <a:t>Der neue Imperative könnte das Lügen erlauben, insofern es die Permanenz des zukünftigen Lebens bewahrt</a:t>
            </a:r>
          </a:p>
          <a:p>
            <a:pPr marL="214313" indent="-214313" algn="just">
              <a:lnSpc>
                <a:spcPct val="150000"/>
              </a:lnSpc>
              <a:buFont typeface="Symbol" panose="05050102010706020507" pitchFamily="18" charset="2"/>
              <a:buChar char="®"/>
            </a:pPr>
            <a:r>
              <a:rPr lang="de-DE" sz="1200" b="1" i="1" dirty="0">
                <a:sym typeface="Symbol" panose="05050102010706020507" pitchFamily="18" charset="2"/>
              </a:rPr>
              <a:t>entscheidend sind die Folgen von Handlungen</a:t>
            </a:r>
          </a:p>
          <a:p>
            <a:pPr marL="214313" indent="-214313" algn="just">
              <a:lnSpc>
                <a:spcPct val="150000"/>
              </a:lnSpc>
              <a:buFont typeface="Symbol" panose="05050102010706020507" pitchFamily="18" charset="2"/>
              <a:buChar char="®"/>
            </a:pPr>
            <a:r>
              <a:rPr lang="de-DE" sz="1200" b="1" i="1" dirty="0"/>
              <a:t>konsequentialistische Herangehensweise</a:t>
            </a:r>
          </a:p>
          <a:p>
            <a:pPr algn="just">
              <a:lnSpc>
                <a:spcPct val="150000"/>
              </a:lnSpc>
            </a:pPr>
            <a:endParaRPr lang="de-DE" sz="1200" dirty="0"/>
          </a:p>
        </p:txBody>
      </p:sp>
      <p:cxnSp>
        <p:nvCxnSpPr>
          <p:cNvPr id="10" name="Connecteur droit 9">
            <a:extLst>
              <a:ext uri="{FF2B5EF4-FFF2-40B4-BE49-F238E27FC236}">
                <a16:creationId xmlns:a16="http://schemas.microsoft.com/office/drawing/2014/main" id="{44DF9AC9-5E68-A774-20CD-16023FBF1FCE}"/>
              </a:ext>
            </a:extLst>
          </p:cNvPr>
          <p:cNvCxnSpPr/>
          <p:nvPr/>
        </p:nvCxnSpPr>
        <p:spPr>
          <a:xfrm>
            <a:off x="4681057" y="1436090"/>
            <a:ext cx="0" cy="4215468"/>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0" name="Picture 2" descr="Emmanuel Kant : Qu'est-ce que les Lumières ? - Apprendre la philosophie">
            <a:extLst>
              <a:ext uri="{FF2B5EF4-FFF2-40B4-BE49-F238E27FC236}">
                <a16:creationId xmlns:a16="http://schemas.microsoft.com/office/drawing/2014/main" id="{B9B574B2-8132-B031-1E17-3FE09AC1C088}"/>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212615" y="1436091"/>
            <a:ext cx="1846578" cy="1911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ans Jonas - Livres, Biographie, Extraits et Photos | Booknode">
            <a:extLst>
              <a:ext uri="{FF2B5EF4-FFF2-40B4-BE49-F238E27FC236}">
                <a16:creationId xmlns:a16="http://schemas.microsoft.com/office/drawing/2014/main" id="{48C3E236-B673-62A0-9F46-141C4067C810}"/>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5788202" y="1436091"/>
            <a:ext cx="2403648" cy="1911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392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C62E6BFB-481A-5FA1-1103-BED865ED66AF}"/>
              </a:ext>
            </a:extLst>
          </p:cNvPr>
          <p:cNvSpPr txBox="1">
            <a:spLocks/>
          </p:cNvSpPr>
          <p:nvPr/>
        </p:nvSpPr>
        <p:spPr>
          <a:xfrm>
            <a:off x="247747" y="975289"/>
            <a:ext cx="3023959"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3.3 </a:t>
            </a:r>
            <a:r>
              <a:rPr lang="fr-FR" sz="1350" b="1" dirty="0" err="1"/>
              <a:t>Gegenüberstellung</a:t>
            </a:r>
            <a:r>
              <a:rPr lang="fr-FR" sz="1350" b="1" dirty="0"/>
              <a:t> der </a:t>
            </a:r>
            <a:r>
              <a:rPr lang="fr-FR" sz="1350" b="1" dirty="0" err="1"/>
              <a:t>Imperative</a:t>
            </a:r>
            <a:endParaRPr lang="en-AT" sz="1350" b="1" dirty="0"/>
          </a:p>
        </p:txBody>
      </p:sp>
      <p:pic>
        <p:nvPicPr>
          <p:cNvPr id="11" name="Image 10">
            <a:extLst>
              <a:ext uri="{FF2B5EF4-FFF2-40B4-BE49-F238E27FC236}">
                <a16:creationId xmlns:a16="http://schemas.microsoft.com/office/drawing/2014/main" id="{B345F007-79D9-0232-6054-8773C4D5213D}"/>
              </a:ext>
            </a:extLst>
          </p:cNvPr>
          <p:cNvPicPr>
            <a:picLocks noChangeAspect="1"/>
          </p:cNvPicPr>
          <p:nvPr/>
        </p:nvPicPr>
        <p:blipFill>
          <a:blip r:embed="rId2"/>
          <a:stretch>
            <a:fillRect/>
          </a:stretch>
        </p:blipFill>
        <p:spPr>
          <a:xfrm>
            <a:off x="247747" y="1470515"/>
            <a:ext cx="8145625" cy="3346964"/>
          </a:xfrm>
          <a:prstGeom prst="rect">
            <a:avLst/>
          </a:prstGeom>
        </p:spPr>
      </p:pic>
      <p:sp>
        <p:nvSpPr>
          <p:cNvPr id="12" name="ZoneTexte 11">
            <a:extLst>
              <a:ext uri="{FF2B5EF4-FFF2-40B4-BE49-F238E27FC236}">
                <a16:creationId xmlns:a16="http://schemas.microsoft.com/office/drawing/2014/main" id="{FC5425EB-A8B6-C1E4-E7D3-DB64591FB999}"/>
              </a:ext>
            </a:extLst>
          </p:cNvPr>
          <p:cNvSpPr txBox="1"/>
          <p:nvPr/>
        </p:nvSpPr>
        <p:spPr>
          <a:xfrm>
            <a:off x="5273176" y="3321569"/>
            <a:ext cx="1322615" cy="276999"/>
          </a:xfrm>
          <a:prstGeom prst="rect">
            <a:avLst/>
          </a:prstGeom>
          <a:noFill/>
        </p:spPr>
        <p:txBody>
          <a:bodyPr wrap="square" rtlCol="0">
            <a:spAutoFit/>
          </a:bodyPr>
          <a:lstStyle/>
          <a:p>
            <a:r>
              <a:rPr lang="fr-CH" sz="1200" i="1" dirty="0" err="1">
                <a:solidFill>
                  <a:schemeClr val="accent1">
                    <a:lumMod val="50000"/>
                  </a:schemeClr>
                </a:solidFill>
              </a:rPr>
              <a:t>zukunftsorientiert</a:t>
            </a:r>
            <a:endParaRPr lang="en-AT" sz="1200" i="1" dirty="0">
              <a:solidFill>
                <a:schemeClr val="accent1">
                  <a:lumMod val="50000"/>
                </a:schemeClr>
              </a:solidFill>
            </a:endParaRPr>
          </a:p>
        </p:txBody>
      </p:sp>
      <p:sp>
        <p:nvSpPr>
          <p:cNvPr id="13" name="ZoneTexte 12">
            <a:extLst>
              <a:ext uri="{FF2B5EF4-FFF2-40B4-BE49-F238E27FC236}">
                <a16:creationId xmlns:a16="http://schemas.microsoft.com/office/drawing/2014/main" id="{A3B2DFA4-278D-E5F4-D95A-4D5E33A07F60}"/>
              </a:ext>
            </a:extLst>
          </p:cNvPr>
          <p:cNvSpPr txBox="1"/>
          <p:nvPr/>
        </p:nvSpPr>
        <p:spPr>
          <a:xfrm>
            <a:off x="5273176" y="1875862"/>
            <a:ext cx="1322615" cy="276999"/>
          </a:xfrm>
          <a:prstGeom prst="rect">
            <a:avLst/>
          </a:prstGeom>
          <a:noFill/>
        </p:spPr>
        <p:txBody>
          <a:bodyPr wrap="square" rtlCol="0">
            <a:spAutoFit/>
          </a:bodyPr>
          <a:lstStyle/>
          <a:p>
            <a:r>
              <a:rPr lang="fr-CH" sz="1200" i="1" dirty="0" err="1">
                <a:solidFill>
                  <a:schemeClr val="accent1">
                    <a:lumMod val="50000"/>
                  </a:schemeClr>
                </a:solidFill>
              </a:rPr>
              <a:t>augenblicklich</a:t>
            </a:r>
            <a:endParaRPr lang="en-AT" sz="1200" i="1" dirty="0">
              <a:solidFill>
                <a:schemeClr val="accent1">
                  <a:lumMod val="50000"/>
                </a:schemeClr>
              </a:solidFill>
            </a:endParaRPr>
          </a:p>
        </p:txBody>
      </p:sp>
      <p:sp>
        <p:nvSpPr>
          <p:cNvPr id="16" name="ZoneTexte 15">
            <a:extLst>
              <a:ext uri="{FF2B5EF4-FFF2-40B4-BE49-F238E27FC236}">
                <a16:creationId xmlns:a16="http://schemas.microsoft.com/office/drawing/2014/main" id="{CB9B17C7-EC8E-CA9A-DE79-E6D562ECFA2B}"/>
              </a:ext>
            </a:extLst>
          </p:cNvPr>
          <p:cNvSpPr txBox="1"/>
          <p:nvPr/>
        </p:nvSpPr>
        <p:spPr>
          <a:xfrm>
            <a:off x="5273176" y="2209324"/>
            <a:ext cx="1322615" cy="276999"/>
          </a:xfrm>
          <a:prstGeom prst="rect">
            <a:avLst/>
          </a:prstGeom>
          <a:noFill/>
        </p:spPr>
        <p:txBody>
          <a:bodyPr wrap="square" rtlCol="0">
            <a:spAutoFit/>
          </a:bodyPr>
          <a:lstStyle/>
          <a:p>
            <a:r>
              <a:rPr lang="fr-CH" sz="1200" i="1" dirty="0" err="1">
                <a:solidFill>
                  <a:schemeClr val="accent1">
                    <a:lumMod val="50000"/>
                  </a:schemeClr>
                </a:solidFill>
              </a:rPr>
              <a:t>hypothetisch</a:t>
            </a:r>
            <a:endParaRPr lang="en-AT" sz="1200" i="1" dirty="0">
              <a:solidFill>
                <a:schemeClr val="accent1">
                  <a:lumMod val="50000"/>
                </a:schemeClr>
              </a:solidFill>
            </a:endParaRPr>
          </a:p>
        </p:txBody>
      </p:sp>
      <p:sp>
        <p:nvSpPr>
          <p:cNvPr id="17" name="ZoneTexte 16">
            <a:extLst>
              <a:ext uri="{FF2B5EF4-FFF2-40B4-BE49-F238E27FC236}">
                <a16:creationId xmlns:a16="http://schemas.microsoft.com/office/drawing/2014/main" id="{F6BA0291-8407-8AA6-3658-DF28A0B8F6D7}"/>
              </a:ext>
            </a:extLst>
          </p:cNvPr>
          <p:cNvSpPr txBox="1"/>
          <p:nvPr/>
        </p:nvSpPr>
        <p:spPr>
          <a:xfrm>
            <a:off x="5273176" y="2570097"/>
            <a:ext cx="1322615" cy="276999"/>
          </a:xfrm>
          <a:prstGeom prst="rect">
            <a:avLst/>
          </a:prstGeom>
          <a:noFill/>
        </p:spPr>
        <p:txBody>
          <a:bodyPr wrap="square" rtlCol="0">
            <a:spAutoFit/>
          </a:bodyPr>
          <a:lstStyle/>
          <a:p>
            <a:r>
              <a:rPr lang="fr-CH" sz="1200" i="1" dirty="0" err="1">
                <a:solidFill>
                  <a:schemeClr val="accent1">
                    <a:lumMod val="50000"/>
                  </a:schemeClr>
                </a:solidFill>
              </a:rPr>
              <a:t>universal</a:t>
            </a:r>
            <a:endParaRPr lang="en-AT" sz="1200" i="1" dirty="0">
              <a:solidFill>
                <a:schemeClr val="accent1">
                  <a:lumMod val="50000"/>
                </a:schemeClr>
              </a:solidFill>
            </a:endParaRPr>
          </a:p>
        </p:txBody>
      </p:sp>
      <p:sp>
        <p:nvSpPr>
          <p:cNvPr id="18" name="ZoneTexte 17">
            <a:extLst>
              <a:ext uri="{FF2B5EF4-FFF2-40B4-BE49-F238E27FC236}">
                <a16:creationId xmlns:a16="http://schemas.microsoft.com/office/drawing/2014/main" id="{F57682C1-3C48-70C8-0E20-645AA452A768}"/>
              </a:ext>
            </a:extLst>
          </p:cNvPr>
          <p:cNvSpPr txBox="1"/>
          <p:nvPr/>
        </p:nvSpPr>
        <p:spPr>
          <a:xfrm>
            <a:off x="5273176" y="2930870"/>
            <a:ext cx="1322615" cy="276999"/>
          </a:xfrm>
          <a:prstGeom prst="rect">
            <a:avLst/>
          </a:prstGeom>
          <a:noFill/>
        </p:spPr>
        <p:txBody>
          <a:bodyPr wrap="square" rtlCol="0">
            <a:spAutoFit/>
          </a:bodyPr>
          <a:lstStyle/>
          <a:p>
            <a:r>
              <a:rPr lang="fr-CH" sz="1200" i="1" dirty="0" err="1">
                <a:solidFill>
                  <a:srgbClr val="FF0000"/>
                </a:solidFill>
              </a:rPr>
              <a:t>subjektiv</a:t>
            </a:r>
            <a:endParaRPr lang="en-AT" sz="1200" i="1" dirty="0">
              <a:solidFill>
                <a:srgbClr val="FF0000"/>
              </a:solidFill>
            </a:endParaRPr>
          </a:p>
        </p:txBody>
      </p:sp>
      <p:sp>
        <p:nvSpPr>
          <p:cNvPr id="19" name="ZoneTexte 18">
            <a:extLst>
              <a:ext uri="{FF2B5EF4-FFF2-40B4-BE49-F238E27FC236}">
                <a16:creationId xmlns:a16="http://schemas.microsoft.com/office/drawing/2014/main" id="{7E96FCF3-0F81-1A3E-97A9-0EBFE8BEFDC2}"/>
              </a:ext>
            </a:extLst>
          </p:cNvPr>
          <p:cNvSpPr txBox="1"/>
          <p:nvPr/>
        </p:nvSpPr>
        <p:spPr>
          <a:xfrm>
            <a:off x="7305409" y="2336281"/>
            <a:ext cx="729146" cy="461665"/>
          </a:xfrm>
          <a:prstGeom prst="rect">
            <a:avLst/>
          </a:prstGeom>
          <a:noFill/>
        </p:spPr>
        <p:txBody>
          <a:bodyPr wrap="square" rtlCol="0">
            <a:spAutoFit/>
          </a:bodyPr>
          <a:lstStyle/>
          <a:p>
            <a:r>
              <a:rPr lang="fr-CH" sz="1200" b="1" i="1" dirty="0" err="1">
                <a:solidFill>
                  <a:schemeClr val="accent1">
                    <a:lumMod val="50000"/>
                  </a:schemeClr>
                </a:solidFill>
              </a:rPr>
              <a:t>Vernunft</a:t>
            </a:r>
            <a:endParaRPr lang="en-AT" sz="1200" b="1" i="1" dirty="0">
              <a:solidFill>
                <a:schemeClr val="accent1">
                  <a:lumMod val="50000"/>
                </a:schemeClr>
              </a:solidFill>
            </a:endParaRPr>
          </a:p>
        </p:txBody>
      </p:sp>
      <p:sp>
        <p:nvSpPr>
          <p:cNvPr id="20" name="ZoneTexte 19">
            <a:extLst>
              <a:ext uri="{FF2B5EF4-FFF2-40B4-BE49-F238E27FC236}">
                <a16:creationId xmlns:a16="http://schemas.microsoft.com/office/drawing/2014/main" id="{1BF35581-A69C-FF19-C851-998235099CDA}"/>
              </a:ext>
            </a:extLst>
          </p:cNvPr>
          <p:cNvSpPr txBox="1"/>
          <p:nvPr/>
        </p:nvSpPr>
        <p:spPr>
          <a:xfrm>
            <a:off x="3124547" y="4265309"/>
            <a:ext cx="1428578" cy="276999"/>
          </a:xfrm>
          <a:prstGeom prst="rect">
            <a:avLst/>
          </a:prstGeom>
          <a:noFill/>
        </p:spPr>
        <p:txBody>
          <a:bodyPr wrap="square" rtlCol="0">
            <a:spAutoFit/>
          </a:bodyPr>
          <a:lstStyle/>
          <a:p>
            <a:r>
              <a:rPr lang="fr-CH" sz="1200" i="1" dirty="0" err="1">
                <a:solidFill>
                  <a:schemeClr val="accent1">
                    <a:lumMod val="50000"/>
                  </a:schemeClr>
                </a:solidFill>
              </a:rPr>
              <a:t>konsequentialistisch</a:t>
            </a:r>
            <a:endParaRPr lang="en-AT" sz="1200" i="1" dirty="0">
              <a:solidFill>
                <a:schemeClr val="accent1">
                  <a:lumMod val="50000"/>
                </a:schemeClr>
              </a:solidFill>
            </a:endParaRPr>
          </a:p>
        </p:txBody>
      </p:sp>
      <p:sp>
        <p:nvSpPr>
          <p:cNvPr id="21" name="ZoneTexte 20">
            <a:extLst>
              <a:ext uri="{FF2B5EF4-FFF2-40B4-BE49-F238E27FC236}">
                <a16:creationId xmlns:a16="http://schemas.microsoft.com/office/drawing/2014/main" id="{685FACF1-7374-F7AD-229C-F1003572C237}"/>
              </a:ext>
            </a:extLst>
          </p:cNvPr>
          <p:cNvSpPr txBox="1"/>
          <p:nvPr/>
        </p:nvSpPr>
        <p:spPr>
          <a:xfrm>
            <a:off x="3171766" y="2824012"/>
            <a:ext cx="1322615" cy="276999"/>
          </a:xfrm>
          <a:prstGeom prst="rect">
            <a:avLst/>
          </a:prstGeom>
          <a:noFill/>
        </p:spPr>
        <p:txBody>
          <a:bodyPr wrap="square" rtlCol="0">
            <a:spAutoFit/>
          </a:bodyPr>
          <a:lstStyle/>
          <a:p>
            <a:r>
              <a:rPr lang="fr-CH" sz="1200" i="1" dirty="0" err="1">
                <a:solidFill>
                  <a:schemeClr val="accent1">
                    <a:lumMod val="50000"/>
                  </a:schemeClr>
                </a:solidFill>
              </a:rPr>
              <a:t>deontologisch</a:t>
            </a:r>
            <a:endParaRPr lang="en-AT" sz="1200" i="1" dirty="0">
              <a:solidFill>
                <a:schemeClr val="accent1">
                  <a:lumMod val="50000"/>
                </a:schemeClr>
              </a:solidFill>
            </a:endParaRPr>
          </a:p>
        </p:txBody>
      </p:sp>
      <p:sp>
        <p:nvSpPr>
          <p:cNvPr id="22" name="ZoneTexte 21">
            <a:extLst>
              <a:ext uri="{FF2B5EF4-FFF2-40B4-BE49-F238E27FC236}">
                <a16:creationId xmlns:a16="http://schemas.microsoft.com/office/drawing/2014/main" id="{0683A103-AE8A-EE55-91C6-165EA355A837}"/>
              </a:ext>
            </a:extLst>
          </p:cNvPr>
          <p:cNvSpPr txBox="1"/>
          <p:nvPr/>
        </p:nvSpPr>
        <p:spPr>
          <a:xfrm>
            <a:off x="5273176" y="3669115"/>
            <a:ext cx="1322615" cy="276999"/>
          </a:xfrm>
          <a:prstGeom prst="rect">
            <a:avLst/>
          </a:prstGeom>
          <a:noFill/>
        </p:spPr>
        <p:txBody>
          <a:bodyPr wrap="square" rtlCol="0">
            <a:spAutoFit/>
          </a:bodyPr>
          <a:lstStyle/>
          <a:p>
            <a:r>
              <a:rPr lang="fr-CH" sz="1200" i="1" dirty="0" err="1">
                <a:solidFill>
                  <a:schemeClr val="accent1">
                    <a:lumMod val="50000"/>
                  </a:schemeClr>
                </a:solidFill>
              </a:rPr>
              <a:t>faktisch</a:t>
            </a:r>
            <a:endParaRPr lang="en-AT" sz="1200" i="1" dirty="0">
              <a:solidFill>
                <a:schemeClr val="accent1">
                  <a:lumMod val="50000"/>
                </a:schemeClr>
              </a:solidFill>
            </a:endParaRPr>
          </a:p>
        </p:txBody>
      </p:sp>
      <p:sp>
        <p:nvSpPr>
          <p:cNvPr id="23" name="ZoneTexte 22">
            <a:extLst>
              <a:ext uri="{FF2B5EF4-FFF2-40B4-BE49-F238E27FC236}">
                <a16:creationId xmlns:a16="http://schemas.microsoft.com/office/drawing/2014/main" id="{C4647F76-543C-2B30-AE70-771DC7A6BC3C}"/>
              </a:ext>
            </a:extLst>
          </p:cNvPr>
          <p:cNvSpPr txBox="1"/>
          <p:nvPr/>
        </p:nvSpPr>
        <p:spPr>
          <a:xfrm>
            <a:off x="5273176" y="4015804"/>
            <a:ext cx="1322615" cy="276999"/>
          </a:xfrm>
          <a:prstGeom prst="rect">
            <a:avLst/>
          </a:prstGeom>
          <a:noFill/>
        </p:spPr>
        <p:txBody>
          <a:bodyPr wrap="square" rtlCol="0">
            <a:spAutoFit/>
          </a:bodyPr>
          <a:lstStyle/>
          <a:p>
            <a:r>
              <a:rPr lang="fr-CH" sz="1200" i="1" dirty="0" err="1">
                <a:solidFill>
                  <a:schemeClr val="accent1">
                    <a:lumMod val="50000"/>
                  </a:schemeClr>
                </a:solidFill>
              </a:rPr>
              <a:t>universal</a:t>
            </a:r>
            <a:endParaRPr lang="en-AT" sz="1200" i="1" dirty="0">
              <a:solidFill>
                <a:schemeClr val="accent1">
                  <a:lumMod val="50000"/>
                </a:schemeClr>
              </a:solidFill>
            </a:endParaRPr>
          </a:p>
        </p:txBody>
      </p:sp>
      <p:sp>
        <p:nvSpPr>
          <p:cNvPr id="24" name="ZoneTexte 23">
            <a:extLst>
              <a:ext uri="{FF2B5EF4-FFF2-40B4-BE49-F238E27FC236}">
                <a16:creationId xmlns:a16="http://schemas.microsoft.com/office/drawing/2014/main" id="{6812CC77-5EEC-41A5-D7C0-9F53B5E1BBDA}"/>
              </a:ext>
            </a:extLst>
          </p:cNvPr>
          <p:cNvSpPr txBox="1"/>
          <p:nvPr/>
        </p:nvSpPr>
        <p:spPr>
          <a:xfrm>
            <a:off x="5273176" y="4392267"/>
            <a:ext cx="1322615" cy="276999"/>
          </a:xfrm>
          <a:prstGeom prst="rect">
            <a:avLst/>
          </a:prstGeom>
          <a:noFill/>
        </p:spPr>
        <p:txBody>
          <a:bodyPr wrap="square" rtlCol="0">
            <a:spAutoFit/>
          </a:bodyPr>
          <a:lstStyle/>
          <a:p>
            <a:r>
              <a:rPr lang="fr-CH" sz="1200" i="1" dirty="0" err="1">
                <a:solidFill>
                  <a:srgbClr val="00B0F0"/>
                </a:solidFill>
              </a:rPr>
              <a:t>objektiv</a:t>
            </a:r>
            <a:endParaRPr lang="en-AT" sz="1200" i="1" dirty="0">
              <a:solidFill>
                <a:srgbClr val="00B0F0"/>
              </a:solidFill>
            </a:endParaRPr>
          </a:p>
        </p:txBody>
      </p:sp>
      <p:sp>
        <p:nvSpPr>
          <p:cNvPr id="25" name="ZoneTexte 24">
            <a:extLst>
              <a:ext uri="{FF2B5EF4-FFF2-40B4-BE49-F238E27FC236}">
                <a16:creationId xmlns:a16="http://schemas.microsoft.com/office/drawing/2014/main" id="{647AE0A1-EE1B-D9B1-C562-CEEDECA1C7E8}"/>
              </a:ext>
            </a:extLst>
          </p:cNvPr>
          <p:cNvSpPr txBox="1"/>
          <p:nvPr/>
        </p:nvSpPr>
        <p:spPr>
          <a:xfrm>
            <a:off x="7130474" y="3796073"/>
            <a:ext cx="1275481" cy="276999"/>
          </a:xfrm>
          <a:prstGeom prst="rect">
            <a:avLst/>
          </a:prstGeom>
          <a:noFill/>
        </p:spPr>
        <p:txBody>
          <a:bodyPr wrap="square" rtlCol="0">
            <a:spAutoFit/>
          </a:bodyPr>
          <a:lstStyle/>
          <a:p>
            <a:r>
              <a:rPr lang="fr-CH" sz="1200" b="1" i="1" dirty="0" err="1">
                <a:solidFill>
                  <a:schemeClr val="accent1">
                    <a:lumMod val="50000"/>
                  </a:schemeClr>
                </a:solidFill>
              </a:rPr>
              <a:t>Verantwortung</a:t>
            </a:r>
            <a:endParaRPr lang="en-AT" sz="1200" b="1" i="1" dirty="0">
              <a:solidFill>
                <a:schemeClr val="accent1">
                  <a:lumMod val="50000"/>
                </a:schemeClr>
              </a:solidFill>
            </a:endParaRPr>
          </a:p>
        </p:txBody>
      </p:sp>
      <p:sp>
        <p:nvSpPr>
          <p:cNvPr id="27" name="ZoneTexte 26">
            <a:extLst>
              <a:ext uri="{FF2B5EF4-FFF2-40B4-BE49-F238E27FC236}">
                <a16:creationId xmlns:a16="http://schemas.microsoft.com/office/drawing/2014/main" id="{983C8F3F-BA5D-ACC7-3825-BF9651BF60F0}"/>
              </a:ext>
            </a:extLst>
          </p:cNvPr>
          <p:cNvSpPr txBox="1"/>
          <p:nvPr/>
        </p:nvSpPr>
        <p:spPr>
          <a:xfrm>
            <a:off x="297285" y="5014108"/>
            <a:ext cx="8272069" cy="715581"/>
          </a:xfrm>
          <a:prstGeom prst="rect">
            <a:avLst/>
          </a:prstGeom>
          <a:noFill/>
        </p:spPr>
        <p:txBody>
          <a:bodyPr wrap="square">
            <a:spAutoFit/>
          </a:bodyPr>
          <a:lstStyle/>
          <a:p>
            <a:r>
              <a:rPr lang="de-DE" sz="1350" dirty="0"/>
              <a:t>Moral spielt sich somit nicht länger im Kopf des Einzelnen, sondern im Raum der </a:t>
            </a:r>
            <a:r>
              <a:rPr lang="de-DE" sz="1350" b="1" dirty="0"/>
              <a:t>öffentlichen Politik </a:t>
            </a:r>
            <a:r>
              <a:rPr lang="de-DE" sz="1350" dirty="0"/>
              <a:t>ab, und ist nun an </a:t>
            </a:r>
            <a:r>
              <a:rPr lang="de-DE" sz="1350" b="1" dirty="0"/>
              <a:t>reales Wissen unserer Umstände </a:t>
            </a:r>
            <a:r>
              <a:rPr lang="de-DE" sz="1350" dirty="0"/>
              <a:t>gebunden. </a:t>
            </a:r>
          </a:p>
          <a:p>
            <a:r>
              <a:rPr lang="de-DE" sz="1350" dirty="0"/>
              <a:t>Der kategorische Imperativ Kants ist nicht in der Lage, die Zukunft miteinzubeziehen (</a:t>
            </a:r>
            <a:r>
              <a:rPr lang="de-DE" sz="1350" i="1" dirty="0"/>
              <a:t>darf ich x tun</a:t>
            </a:r>
            <a:r>
              <a:rPr lang="de-DE" sz="1350" dirty="0"/>
              <a:t>?)</a:t>
            </a:r>
            <a:endParaRPr lang="en-AT" sz="1350" dirty="0"/>
          </a:p>
        </p:txBody>
      </p:sp>
    </p:spTree>
    <p:extLst>
      <p:ext uri="{BB962C8B-B14F-4D97-AF65-F5344CB8AC3E}">
        <p14:creationId xmlns:p14="http://schemas.microsoft.com/office/powerpoint/2010/main" val="109492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8" grpId="0"/>
      <p:bldP spid="19" grpId="0"/>
      <p:bldP spid="20" grpId="0"/>
      <p:bldP spid="21" grpId="0"/>
      <p:bldP spid="22" grpId="0"/>
      <p:bldP spid="23" grpId="0"/>
      <p:bldP spid="24" grpId="0"/>
      <p:bldP spid="2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C62E6BFB-481A-5FA1-1103-BED865ED66AF}"/>
              </a:ext>
            </a:extLst>
          </p:cNvPr>
          <p:cNvSpPr txBox="1">
            <a:spLocks/>
          </p:cNvSpPr>
          <p:nvPr/>
        </p:nvSpPr>
        <p:spPr>
          <a:xfrm>
            <a:off x="247747" y="975289"/>
            <a:ext cx="3023959"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3.3 </a:t>
            </a:r>
            <a:r>
              <a:rPr lang="fr-FR" sz="1350" b="1" dirty="0" err="1"/>
              <a:t>Gegenüberstellung</a:t>
            </a:r>
            <a:r>
              <a:rPr lang="fr-FR" sz="1350" b="1" dirty="0"/>
              <a:t> der </a:t>
            </a:r>
            <a:r>
              <a:rPr lang="fr-FR" sz="1350" b="1" dirty="0" err="1"/>
              <a:t>Imperative</a:t>
            </a:r>
            <a:endParaRPr lang="en-AT" sz="1350" b="1" dirty="0"/>
          </a:p>
        </p:txBody>
      </p:sp>
      <p:sp>
        <p:nvSpPr>
          <p:cNvPr id="3" name="ZoneTexte 2">
            <a:extLst>
              <a:ext uri="{FF2B5EF4-FFF2-40B4-BE49-F238E27FC236}">
                <a16:creationId xmlns:a16="http://schemas.microsoft.com/office/drawing/2014/main" id="{E517C0B3-0BB1-116A-FAAA-6DE2DA8543F9}"/>
              </a:ext>
            </a:extLst>
          </p:cNvPr>
          <p:cNvSpPr txBox="1"/>
          <p:nvPr/>
        </p:nvSpPr>
        <p:spPr>
          <a:xfrm>
            <a:off x="309868" y="1464140"/>
            <a:ext cx="7693229" cy="715581"/>
          </a:xfrm>
          <a:prstGeom prst="rect">
            <a:avLst/>
          </a:prstGeom>
          <a:noFill/>
        </p:spPr>
        <p:txBody>
          <a:bodyPr wrap="square">
            <a:spAutoFit/>
          </a:bodyPr>
          <a:lstStyle/>
          <a:p>
            <a:r>
              <a:rPr lang="de-DE" sz="1350" dirty="0"/>
              <a:t>Der alte Imperativ teilt mit dem neuen den Anspruch auf </a:t>
            </a:r>
            <a:r>
              <a:rPr lang="de-DE" sz="1350" b="1" dirty="0"/>
              <a:t>Universalisierbarkeit</a:t>
            </a:r>
            <a:r>
              <a:rPr lang="de-DE" sz="1350" dirty="0"/>
              <a:t>, denn auch der neue Imperativ gilt als moralisches Gebot kategorisch, wie verstärkt aus den </a:t>
            </a:r>
            <a:r>
              <a:rPr lang="de-DE" sz="1350" i="1" dirty="0"/>
              <a:t>negativen Formulierungen </a:t>
            </a:r>
            <a:r>
              <a:rPr lang="de-DE" sz="1350" dirty="0"/>
              <a:t>hervorgeht (Zeilen 17-20): </a:t>
            </a:r>
            <a:endParaRPr lang="en-AT" sz="1350" dirty="0"/>
          </a:p>
        </p:txBody>
      </p:sp>
      <p:sp>
        <p:nvSpPr>
          <p:cNvPr id="6" name="ZoneTexte 5">
            <a:extLst>
              <a:ext uri="{FF2B5EF4-FFF2-40B4-BE49-F238E27FC236}">
                <a16:creationId xmlns:a16="http://schemas.microsoft.com/office/drawing/2014/main" id="{04EB3E15-0770-31CC-E9B9-F5654153165B}"/>
              </a:ext>
            </a:extLst>
          </p:cNvPr>
          <p:cNvSpPr txBox="1"/>
          <p:nvPr/>
        </p:nvSpPr>
        <p:spPr>
          <a:xfrm>
            <a:off x="1471220" y="2302510"/>
            <a:ext cx="6100893" cy="507831"/>
          </a:xfrm>
          <a:prstGeom prst="rect">
            <a:avLst/>
          </a:prstGeom>
          <a:solidFill>
            <a:schemeClr val="accent4">
              <a:lumMod val="20000"/>
              <a:lumOff val="80000"/>
            </a:schemeClr>
          </a:solidFill>
        </p:spPr>
        <p:txBody>
          <a:bodyPr wrap="square">
            <a:spAutoFit/>
          </a:bodyPr>
          <a:lstStyle/>
          <a:p>
            <a:pPr algn="ctr"/>
            <a:r>
              <a:rPr lang="de-DE" sz="1350" dirty="0"/>
              <a:t>ii. „Handle so, dass die Wirkungen deiner Handlungen nicht zerstörerisch sind für die künftige Möglichkeit solchen Lebens“ </a:t>
            </a:r>
          </a:p>
        </p:txBody>
      </p:sp>
      <p:sp>
        <p:nvSpPr>
          <p:cNvPr id="10" name="ZoneTexte 9">
            <a:extLst>
              <a:ext uri="{FF2B5EF4-FFF2-40B4-BE49-F238E27FC236}">
                <a16:creationId xmlns:a16="http://schemas.microsoft.com/office/drawing/2014/main" id="{097D5C1F-5B45-EE8F-1FB5-46DAEB38A223}"/>
              </a:ext>
            </a:extLst>
          </p:cNvPr>
          <p:cNvSpPr txBox="1"/>
          <p:nvPr/>
        </p:nvSpPr>
        <p:spPr>
          <a:xfrm>
            <a:off x="1471220" y="3049770"/>
            <a:ext cx="6100893" cy="507831"/>
          </a:xfrm>
          <a:prstGeom prst="rect">
            <a:avLst/>
          </a:prstGeom>
          <a:solidFill>
            <a:schemeClr val="accent4">
              <a:lumMod val="20000"/>
              <a:lumOff val="80000"/>
            </a:schemeClr>
          </a:solidFill>
        </p:spPr>
        <p:txBody>
          <a:bodyPr wrap="square">
            <a:spAutoFit/>
          </a:bodyPr>
          <a:lstStyle/>
          <a:p>
            <a:pPr algn="ctr"/>
            <a:r>
              <a:rPr lang="de-DE" sz="1350" dirty="0" err="1"/>
              <a:t>iii.</a:t>
            </a:r>
            <a:r>
              <a:rPr lang="de-DE" sz="1350" dirty="0"/>
              <a:t> „Gefährde nicht die Bedingungen für den indefiniten Fortbestand der Menschheit auf Erden“</a:t>
            </a:r>
            <a:endParaRPr lang="en-AT" sz="1350" dirty="0"/>
          </a:p>
        </p:txBody>
      </p:sp>
      <p:sp>
        <p:nvSpPr>
          <p:cNvPr id="15" name="ZoneTexte 14">
            <a:extLst>
              <a:ext uri="{FF2B5EF4-FFF2-40B4-BE49-F238E27FC236}">
                <a16:creationId xmlns:a16="http://schemas.microsoft.com/office/drawing/2014/main" id="{62538BA3-3FBF-FD2E-45D0-C156900FE48B}"/>
              </a:ext>
            </a:extLst>
          </p:cNvPr>
          <p:cNvSpPr txBox="1"/>
          <p:nvPr/>
        </p:nvSpPr>
        <p:spPr>
          <a:xfrm>
            <a:off x="360202" y="4059544"/>
            <a:ext cx="7900857" cy="507831"/>
          </a:xfrm>
          <a:prstGeom prst="rect">
            <a:avLst/>
          </a:prstGeom>
          <a:noFill/>
        </p:spPr>
        <p:txBody>
          <a:bodyPr wrap="square">
            <a:spAutoFit/>
          </a:bodyPr>
          <a:lstStyle/>
          <a:p>
            <a:r>
              <a:rPr lang="de-DE" sz="1350" dirty="0"/>
              <a:t>Der Unterschied ist, dass die Universalisierbarkeit nicht durch die </a:t>
            </a:r>
            <a:r>
              <a:rPr lang="de-DE" sz="1350" b="1" dirty="0"/>
              <a:t>subjektive</a:t>
            </a:r>
            <a:r>
              <a:rPr lang="de-DE" sz="1350" dirty="0"/>
              <a:t> hypothetische Verallgemeinerbarkeit, sondern durch das </a:t>
            </a:r>
            <a:r>
              <a:rPr lang="de-DE" sz="1350" b="1" dirty="0"/>
              <a:t>objektive</a:t>
            </a:r>
            <a:r>
              <a:rPr lang="de-DE" sz="1350" dirty="0"/>
              <a:t> Ausmaß der Wirksamkeit bestimmt wird. </a:t>
            </a:r>
            <a:endParaRPr lang="en-AT" sz="1350" dirty="0"/>
          </a:p>
        </p:txBody>
      </p:sp>
    </p:spTree>
    <p:extLst>
      <p:ext uri="{BB962C8B-B14F-4D97-AF65-F5344CB8AC3E}">
        <p14:creationId xmlns:p14="http://schemas.microsoft.com/office/powerpoint/2010/main" val="2264841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a:extLst>
              <a:ext uri="{FF2B5EF4-FFF2-40B4-BE49-F238E27FC236}">
                <a16:creationId xmlns:a16="http://schemas.microsoft.com/office/drawing/2014/main" id="{C62E6BFB-481A-5FA1-1103-BED865ED66AF}"/>
              </a:ext>
            </a:extLst>
          </p:cNvPr>
          <p:cNvSpPr txBox="1">
            <a:spLocks/>
          </p:cNvSpPr>
          <p:nvPr/>
        </p:nvSpPr>
        <p:spPr>
          <a:xfrm>
            <a:off x="247747" y="975289"/>
            <a:ext cx="3023959" cy="300884"/>
          </a:xfrm>
          <a:prstGeom prst="roundRect">
            <a:avLst/>
          </a:prstGeom>
          <a:solidFill>
            <a:schemeClr val="accent4">
              <a:lumMod val="20000"/>
              <a:lumOff val="80000"/>
            </a:schemeClr>
          </a:solidFill>
          <a:ln>
            <a:no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1350" b="1" dirty="0"/>
              <a:t>3.4 </a:t>
            </a:r>
            <a:r>
              <a:rPr lang="fr-FR" sz="1350" b="1" dirty="0" err="1"/>
              <a:t>Anwendungsbeispiel</a:t>
            </a:r>
            <a:endParaRPr lang="en-AT" sz="1350" b="1" dirty="0"/>
          </a:p>
        </p:txBody>
      </p:sp>
      <p:sp>
        <p:nvSpPr>
          <p:cNvPr id="3" name="ZoneTexte 2">
            <a:extLst>
              <a:ext uri="{FF2B5EF4-FFF2-40B4-BE49-F238E27FC236}">
                <a16:creationId xmlns:a16="http://schemas.microsoft.com/office/drawing/2014/main" id="{E517C0B3-0BB1-116A-FAAA-6DE2DA8543F9}"/>
              </a:ext>
            </a:extLst>
          </p:cNvPr>
          <p:cNvSpPr txBox="1"/>
          <p:nvPr/>
        </p:nvSpPr>
        <p:spPr>
          <a:xfrm>
            <a:off x="247747" y="1738014"/>
            <a:ext cx="4667732" cy="715581"/>
          </a:xfrm>
          <a:prstGeom prst="rect">
            <a:avLst/>
          </a:prstGeom>
          <a:noFill/>
        </p:spPr>
        <p:txBody>
          <a:bodyPr wrap="square">
            <a:spAutoFit/>
          </a:bodyPr>
          <a:lstStyle/>
          <a:p>
            <a:r>
              <a:rPr lang="de-DE" sz="1350" i="1" dirty="0"/>
              <a:t>Nach einem erholsamen Sommerpicknick im Park überlegst du dir, ob du deinen Müll nicht einfach liegen lassen könntest. Glücklicherweise wirst du an deinen Ethikunterricht erinnert:</a:t>
            </a:r>
            <a:endParaRPr lang="en-AT" sz="1350" i="1" dirty="0"/>
          </a:p>
        </p:txBody>
      </p:sp>
      <p:sp>
        <p:nvSpPr>
          <p:cNvPr id="2" name="ZoneTexte 1">
            <a:extLst>
              <a:ext uri="{FF2B5EF4-FFF2-40B4-BE49-F238E27FC236}">
                <a16:creationId xmlns:a16="http://schemas.microsoft.com/office/drawing/2014/main" id="{12A65215-AEA9-322F-9511-AB41B1CE614C}"/>
              </a:ext>
            </a:extLst>
          </p:cNvPr>
          <p:cNvSpPr txBox="1"/>
          <p:nvPr/>
        </p:nvSpPr>
        <p:spPr>
          <a:xfrm>
            <a:off x="247747" y="3339315"/>
            <a:ext cx="3980025" cy="300082"/>
          </a:xfrm>
          <a:prstGeom prst="rect">
            <a:avLst/>
          </a:prstGeom>
          <a:noFill/>
        </p:spPr>
        <p:txBody>
          <a:bodyPr wrap="square" rtlCol="0">
            <a:spAutoFit/>
          </a:bodyPr>
          <a:lstStyle/>
          <a:p>
            <a:pPr marL="214313" indent="-214313">
              <a:buFont typeface="Symbol" panose="05050102010706020507" pitchFamily="18" charset="2"/>
              <a:buChar char="®"/>
            </a:pPr>
            <a:r>
              <a:rPr lang="fr-CH" sz="1350" b="1" i="1" dirty="0" err="1">
                <a:sym typeface="Symbol" panose="05050102010706020507" pitchFamily="18" charset="2"/>
              </a:rPr>
              <a:t>Anwendung</a:t>
            </a:r>
            <a:r>
              <a:rPr lang="fr-CH" sz="1350" b="1" i="1" dirty="0">
                <a:sym typeface="Symbol" panose="05050102010706020507" pitchFamily="18" charset="2"/>
              </a:rPr>
              <a:t> des </a:t>
            </a:r>
            <a:r>
              <a:rPr lang="fr-CH" sz="1350" b="1" i="1" dirty="0" err="1">
                <a:sym typeface="Symbol" panose="05050102010706020507" pitchFamily="18" charset="2"/>
              </a:rPr>
              <a:t>kategorischen</a:t>
            </a:r>
            <a:r>
              <a:rPr lang="fr-CH" sz="1350" b="1" i="1" dirty="0">
                <a:sym typeface="Symbol" panose="05050102010706020507" pitchFamily="18" charset="2"/>
              </a:rPr>
              <a:t> </a:t>
            </a:r>
            <a:r>
              <a:rPr lang="fr-CH" sz="1350" b="1" i="1" dirty="0" err="1">
                <a:sym typeface="Symbol" panose="05050102010706020507" pitchFamily="18" charset="2"/>
              </a:rPr>
              <a:t>Imperativs</a:t>
            </a:r>
            <a:r>
              <a:rPr lang="fr-CH" sz="1350" b="1" i="1" dirty="0">
                <a:sym typeface="Symbol" panose="05050102010706020507" pitchFamily="18" charset="2"/>
              </a:rPr>
              <a:t>:</a:t>
            </a:r>
          </a:p>
        </p:txBody>
      </p:sp>
      <p:pic>
        <p:nvPicPr>
          <p:cNvPr id="3074" name="Picture 2" descr="Umweltfreundlich picknicken">
            <a:extLst>
              <a:ext uri="{FF2B5EF4-FFF2-40B4-BE49-F238E27FC236}">
                <a16:creationId xmlns:a16="http://schemas.microsoft.com/office/drawing/2014/main" id="{B3B04866-089E-7576-EAE5-2D924D6AF0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8418" y="1040903"/>
            <a:ext cx="3363108" cy="17936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D889CA5-7391-CDFF-E1A8-46D609AEA3DA}"/>
              </a:ext>
            </a:extLst>
          </p:cNvPr>
          <p:cNvSpPr txBox="1"/>
          <p:nvPr/>
        </p:nvSpPr>
        <p:spPr>
          <a:xfrm>
            <a:off x="4838024" y="3339315"/>
            <a:ext cx="3980025" cy="300082"/>
          </a:xfrm>
          <a:prstGeom prst="rect">
            <a:avLst/>
          </a:prstGeom>
          <a:noFill/>
        </p:spPr>
        <p:txBody>
          <a:bodyPr wrap="square" rtlCol="0">
            <a:spAutoFit/>
          </a:bodyPr>
          <a:lstStyle/>
          <a:p>
            <a:pPr marL="214313" indent="-214313">
              <a:buFont typeface="Symbol" panose="05050102010706020507" pitchFamily="18" charset="2"/>
              <a:buChar char="®"/>
            </a:pPr>
            <a:r>
              <a:rPr lang="fr-CH" sz="1350" b="1" i="1" dirty="0" err="1">
                <a:sym typeface="Symbol" panose="05050102010706020507" pitchFamily="18" charset="2"/>
              </a:rPr>
              <a:t>Anwendung</a:t>
            </a:r>
            <a:r>
              <a:rPr lang="fr-CH" sz="1350" b="1" i="1" dirty="0">
                <a:sym typeface="Symbol" panose="05050102010706020507" pitchFamily="18" charset="2"/>
              </a:rPr>
              <a:t> des </a:t>
            </a:r>
            <a:r>
              <a:rPr lang="fr-CH" sz="1350" b="1" i="1" dirty="0" err="1">
                <a:sym typeface="Symbol" panose="05050102010706020507" pitchFamily="18" charset="2"/>
              </a:rPr>
              <a:t>neuen</a:t>
            </a:r>
            <a:r>
              <a:rPr lang="fr-CH" sz="1350" b="1" i="1" dirty="0">
                <a:sym typeface="Symbol" panose="05050102010706020507" pitchFamily="18" charset="2"/>
              </a:rPr>
              <a:t> </a:t>
            </a:r>
            <a:r>
              <a:rPr lang="fr-CH" sz="1350" b="1" i="1" dirty="0" err="1">
                <a:sym typeface="Symbol" panose="05050102010706020507" pitchFamily="18" charset="2"/>
              </a:rPr>
              <a:t>Imperativs</a:t>
            </a:r>
            <a:r>
              <a:rPr lang="fr-CH" sz="1350" b="1" i="1" dirty="0">
                <a:sym typeface="Symbol" panose="05050102010706020507" pitchFamily="18" charset="2"/>
              </a:rPr>
              <a:t>:</a:t>
            </a:r>
          </a:p>
        </p:txBody>
      </p:sp>
      <p:sp>
        <p:nvSpPr>
          <p:cNvPr id="7" name="ZoneTexte 6">
            <a:extLst>
              <a:ext uri="{FF2B5EF4-FFF2-40B4-BE49-F238E27FC236}">
                <a16:creationId xmlns:a16="http://schemas.microsoft.com/office/drawing/2014/main" id="{F6ED1B5B-026D-F4B0-2E29-9193B5B43A07}"/>
              </a:ext>
            </a:extLst>
          </p:cNvPr>
          <p:cNvSpPr txBox="1"/>
          <p:nvPr/>
        </p:nvSpPr>
        <p:spPr>
          <a:xfrm>
            <a:off x="247747" y="3720782"/>
            <a:ext cx="3655544" cy="507831"/>
          </a:xfrm>
          <a:prstGeom prst="rect">
            <a:avLst/>
          </a:prstGeom>
          <a:noFill/>
        </p:spPr>
        <p:txBody>
          <a:bodyPr wrap="square">
            <a:spAutoFit/>
          </a:bodyPr>
          <a:lstStyle/>
          <a:p>
            <a:r>
              <a:rPr lang="de-DE" sz="1350" dirty="0"/>
              <a:t>„Möchte ich, dass es ein allgemeines Gesetz wird, dass jeder seinen Müll im Park liegen lässt?“</a:t>
            </a:r>
            <a:endParaRPr lang="en-AT" sz="1350" dirty="0"/>
          </a:p>
        </p:txBody>
      </p:sp>
      <p:sp>
        <p:nvSpPr>
          <p:cNvPr id="11" name="ZoneTexte 10">
            <a:extLst>
              <a:ext uri="{FF2B5EF4-FFF2-40B4-BE49-F238E27FC236}">
                <a16:creationId xmlns:a16="http://schemas.microsoft.com/office/drawing/2014/main" id="{B511310B-E5E3-D938-0659-28BA9EC267FE}"/>
              </a:ext>
            </a:extLst>
          </p:cNvPr>
          <p:cNvSpPr txBox="1"/>
          <p:nvPr/>
        </p:nvSpPr>
        <p:spPr>
          <a:xfrm>
            <a:off x="4838025" y="3712285"/>
            <a:ext cx="4041583" cy="507831"/>
          </a:xfrm>
          <a:prstGeom prst="rect">
            <a:avLst/>
          </a:prstGeom>
          <a:noFill/>
        </p:spPr>
        <p:txBody>
          <a:bodyPr wrap="square">
            <a:spAutoFit/>
          </a:bodyPr>
          <a:lstStyle/>
          <a:p>
            <a:r>
              <a:rPr lang="de-DE" sz="1350" dirty="0"/>
              <a:t>„Ist das Hinterlassen von Müll verträglich mit der Permanenz zukünftigen Lebens auf Erden?“</a:t>
            </a:r>
            <a:endParaRPr lang="en-AT" sz="1350" dirty="0"/>
          </a:p>
        </p:txBody>
      </p:sp>
      <p:sp>
        <p:nvSpPr>
          <p:cNvPr id="12" name="Flèche : droite 11">
            <a:extLst>
              <a:ext uri="{FF2B5EF4-FFF2-40B4-BE49-F238E27FC236}">
                <a16:creationId xmlns:a16="http://schemas.microsoft.com/office/drawing/2014/main" id="{ACCE7ECB-6F01-52D7-24D8-26E1A2E17063}"/>
              </a:ext>
            </a:extLst>
          </p:cNvPr>
          <p:cNvSpPr/>
          <p:nvPr/>
        </p:nvSpPr>
        <p:spPr>
          <a:xfrm>
            <a:off x="1896447" y="4815540"/>
            <a:ext cx="734786" cy="433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350"/>
          </a:p>
        </p:txBody>
      </p:sp>
      <p:sp>
        <p:nvSpPr>
          <p:cNvPr id="13" name="ZoneTexte 12">
            <a:extLst>
              <a:ext uri="{FF2B5EF4-FFF2-40B4-BE49-F238E27FC236}">
                <a16:creationId xmlns:a16="http://schemas.microsoft.com/office/drawing/2014/main" id="{3C266BB5-3091-67DC-937E-8193A3CD0A4F}"/>
              </a:ext>
            </a:extLst>
          </p:cNvPr>
          <p:cNvSpPr txBox="1"/>
          <p:nvPr/>
        </p:nvSpPr>
        <p:spPr>
          <a:xfrm>
            <a:off x="3061346" y="4764666"/>
            <a:ext cx="4041583" cy="715581"/>
          </a:xfrm>
          <a:prstGeom prst="rect">
            <a:avLst/>
          </a:prstGeom>
          <a:solidFill>
            <a:schemeClr val="bg1">
              <a:lumMod val="95000"/>
            </a:schemeClr>
          </a:solidFill>
        </p:spPr>
        <p:txBody>
          <a:bodyPr wrap="square" rtlCol="0">
            <a:spAutoFit/>
          </a:bodyPr>
          <a:lstStyle/>
          <a:p>
            <a:r>
              <a:rPr lang="de-DE" sz="1350" dirty="0"/>
              <a:t>Beide Imperative führen </a:t>
            </a:r>
            <a:r>
              <a:rPr lang="de-DE" sz="1350" b="1" i="1" dirty="0"/>
              <a:t>hier</a:t>
            </a:r>
            <a:r>
              <a:rPr lang="de-DE" sz="1350" dirty="0"/>
              <a:t> zum gleichen moralischen Grundprinzip: „Schmeiße deinen Müll in die Tonne!“</a:t>
            </a:r>
          </a:p>
        </p:txBody>
      </p:sp>
      <p:cxnSp>
        <p:nvCxnSpPr>
          <p:cNvPr id="16" name="Connecteur droit 15">
            <a:extLst>
              <a:ext uri="{FF2B5EF4-FFF2-40B4-BE49-F238E27FC236}">
                <a16:creationId xmlns:a16="http://schemas.microsoft.com/office/drawing/2014/main" id="{8E5ACE51-0EDA-314F-2B8B-6DB2CD135CF6}"/>
              </a:ext>
            </a:extLst>
          </p:cNvPr>
          <p:cNvCxnSpPr/>
          <p:nvPr/>
        </p:nvCxnSpPr>
        <p:spPr>
          <a:xfrm>
            <a:off x="308296" y="3042367"/>
            <a:ext cx="834323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45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35FC9B-CC83-2070-3BAE-294A6C7C35B8}"/>
              </a:ext>
            </a:extLst>
          </p:cNvPr>
          <p:cNvSpPr>
            <a:spLocks noGrp="1"/>
          </p:cNvSpPr>
          <p:nvPr>
            <p:ph type="ctrTitle"/>
          </p:nvPr>
        </p:nvSpPr>
        <p:spPr>
          <a:xfrm>
            <a:off x="209997" y="1048421"/>
            <a:ext cx="3622415" cy="300884"/>
          </a:xfrm>
          <a:prstGeom prst="roundRect">
            <a:avLst/>
          </a:prstGeom>
          <a:solidFill>
            <a:srgbClr val="E8A884"/>
          </a:solidFill>
          <a:ln>
            <a:solidFill>
              <a:srgbClr val="E8A884"/>
            </a:solidFill>
          </a:ln>
        </p:spPr>
        <p:txBody>
          <a:bodyPr>
            <a:normAutofit fontScale="90000"/>
          </a:bodyPr>
          <a:lstStyle/>
          <a:p>
            <a:r>
              <a:rPr lang="fr-FR" sz="1650" b="1" dirty="0"/>
              <a:t>4. </a:t>
            </a:r>
            <a:r>
              <a:rPr lang="de-DE" sz="1650" b="1" dirty="0"/>
              <a:t>Ausblick</a:t>
            </a:r>
            <a:endParaRPr lang="en-AT" sz="1650" b="1" dirty="0"/>
          </a:p>
        </p:txBody>
      </p:sp>
      <p:sp>
        <p:nvSpPr>
          <p:cNvPr id="9" name="ZoneTexte 8">
            <a:extLst>
              <a:ext uri="{FF2B5EF4-FFF2-40B4-BE49-F238E27FC236}">
                <a16:creationId xmlns:a16="http://schemas.microsoft.com/office/drawing/2014/main" id="{94DCB2C9-96B8-9E82-A8B7-C73DF9B5925E}"/>
              </a:ext>
            </a:extLst>
          </p:cNvPr>
          <p:cNvSpPr txBox="1"/>
          <p:nvPr/>
        </p:nvSpPr>
        <p:spPr>
          <a:xfrm>
            <a:off x="209996" y="1882844"/>
            <a:ext cx="8025896" cy="1618264"/>
          </a:xfrm>
          <a:prstGeom prst="rect">
            <a:avLst/>
          </a:prstGeom>
          <a:noFill/>
        </p:spPr>
        <p:txBody>
          <a:bodyPr wrap="square" rtlCol="0">
            <a:spAutoFit/>
          </a:bodyPr>
          <a:lstStyle/>
          <a:p>
            <a:pPr marL="214313" indent="-214313">
              <a:lnSpc>
                <a:spcPct val="150000"/>
              </a:lnSpc>
              <a:buFont typeface="Symbol" panose="05050102010706020507" pitchFamily="18" charset="2"/>
              <a:buChar char="·"/>
            </a:pPr>
            <a:r>
              <a:rPr lang="de-DE" sz="1350" dirty="0"/>
              <a:t>Für Jonas dürfen wir durchaus wie Achilles unser eigenes Leben bis zur Ruhmsucht ausleben, unter der Bedingung, dass die Nachwelt </a:t>
            </a:r>
            <a:r>
              <a:rPr lang="de-DE" sz="1350" b="1" dirty="0"/>
              <a:t>nicht darunter leidet</a:t>
            </a:r>
            <a:r>
              <a:rPr lang="de-DE" sz="1350" dirty="0"/>
              <a:t>.</a:t>
            </a:r>
          </a:p>
          <a:p>
            <a:pPr marL="214313" indent="-214313">
              <a:lnSpc>
                <a:spcPct val="150000"/>
              </a:lnSpc>
              <a:buFont typeface="Symbol" panose="05050102010706020507" pitchFamily="18" charset="2"/>
              <a:buChar char="·"/>
            </a:pPr>
            <a:r>
              <a:rPr lang="de-DE" sz="1350" dirty="0"/>
              <a:t>Jonas erhofft sich darüber hinaus, dass dieses Umdenken die </a:t>
            </a:r>
            <a:r>
              <a:rPr lang="de-DE" sz="1350" b="1" dirty="0"/>
              <a:t>Denkgewohnheiten</a:t>
            </a:r>
            <a:r>
              <a:rPr lang="de-DE" sz="1350" dirty="0"/>
              <a:t> zukünftiger Generationen ändert, da diese in ihrem sozialen Milieu von vornherein genügend alarmiert worden sind, um der Umweltkatastrophe mit Ernst und Furcht entgegenzutreten </a:t>
            </a:r>
          </a:p>
        </p:txBody>
      </p:sp>
      <p:pic>
        <p:nvPicPr>
          <p:cNvPr id="5124" name="Picture 4" descr="Youth for Climate luden auf Facebook zum nächsten Protest in Luxemburg-Sadt auf.">
            <a:extLst>
              <a:ext uri="{FF2B5EF4-FFF2-40B4-BE49-F238E27FC236}">
                <a16:creationId xmlns:a16="http://schemas.microsoft.com/office/drawing/2014/main" id="{A8B6FBDC-B62A-2774-7279-2896B334B7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632" y="3865489"/>
            <a:ext cx="4125286" cy="154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66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1984518" cy="461665"/>
          </a:xfrm>
          <a:prstGeom prst="rect">
            <a:avLst/>
          </a:prstGeom>
          <a:noFill/>
        </p:spPr>
        <p:txBody>
          <a:bodyPr wrap="none" rtlCol="0">
            <a:spAutoFit/>
          </a:bodyPr>
          <a:lstStyle/>
          <a:p>
            <a:r>
              <a:rPr lang="fr-BE" sz="2400" b="1" dirty="0"/>
              <a:t>4. </a:t>
            </a:r>
            <a:r>
              <a:rPr lang="lb-LU" b="1" dirty="0"/>
              <a:t>Das </a:t>
            </a:r>
            <a:r>
              <a:rPr lang="lb-LU" b="1" dirty="0" err="1"/>
              <a:t>Übelwollen</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7" name="TextBox 6"/>
          <p:cNvSpPr txBox="1"/>
          <p:nvPr/>
        </p:nvSpPr>
        <p:spPr>
          <a:xfrm>
            <a:off x="539222" y="2020786"/>
            <a:ext cx="8293234" cy="2862322"/>
          </a:xfrm>
          <a:prstGeom prst="rect">
            <a:avLst/>
          </a:prstGeom>
          <a:noFill/>
        </p:spPr>
        <p:txBody>
          <a:bodyPr wrap="square" rtlCol="0">
            <a:spAutoFit/>
          </a:bodyPr>
          <a:lstStyle/>
          <a:p>
            <a:pPr>
              <a:lnSpc>
                <a:spcPct val="200000"/>
              </a:lnSpc>
            </a:pPr>
            <a:r>
              <a:rPr lang="de-LU" dirty="0"/>
              <a:t>Das Übelwollen entsteht laut Schopenhauer… </a:t>
            </a:r>
            <a:endParaRPr lang="de-LU" b="1" dirty="0"/>
          </a:p>
          <a:p>
            <a:pPr>
              <a:lnSpc>
                <a:spcPct val="200000"/>
              </a:lnSpc>
            </a:pPr>
            <a:r>
              <a:rPr lang="de-LU" b="1" dirty="0"/>
              <a:t>…</a:t>
            </a:r>
            <a:r>
              <a:rPr lang="de-LU" dirty="0"/>
              <a:t>durch das </a:t>
            </a:r>
            <a:r>
              <a:rPr lang="de-LU" b="1" dirty="0"/>
              <a:t>Zusammenprallen von Egoismen</a:t>
            </a:r>
            <a:endParaRPr lang="de-LU" dirty="0"/>
          </a:p>
          <a:p>
            <a:pPr>
              <a:lnSpc>
                <a:spcPct val="200000"/>
              </a:lnSpc>
            </a:pPr>
            <a:r>
              <a:rPr lang="de-LU" b="1" dirty="0"/>
              <a:t>…</a:t>
            </a:r>
            <a:r>
              <a:rPr lang="de-LU" dirty="0"/>
              <a:t>durch unsere </a:t>
            </a:r>
            <a:r>
              <a:rPr lang="de-LU" b="1" dirty="0"/>
              <a:t>Schwächen und Laster</a:t>
            </a:r>
            <a:endParaRPr lang="de-LU" dirty="0"/>
          </a:p>
          <a:p>
            <a:pPr>
              <a:lnSpc>
                <a:spcPct val="200000"/>
              </a:lnSpc>
            </a:pPr>
            <a:r>
              <a:rPr lang="de-LU" dirty="0"/>
              <a:t>…durch </a:t>
            </a:r>
            <a:r>
              <a:rPr lang="de-LU" b="1" dirty="0"/>
              <a:t>Unzufriedenheit aus Neid</a:t>
            </a:r>
          </a:p>
          <a:p>
            <a:pPr>
              <a:lnSpc>
                <a:spcPct val="200000"/>
              </a:lnSpc>
            </a:pPr>
            <a:r>
              <a:rPr lang="de-LU" dirty="0"/>
              <a:t>… durch </a:t>
            </a:r>
            <a:r>
              <a:rPr lang="de-LU" b="1" dirty="0"/>
              <a:t>Schadenfreude</a:t>
            </a:r>
            <a:endParaRPr lang="fr-BE" b="1" dirty="0"/>
          </a:p>
        </p:txBody>
      </p:sp>
      <p:sp>
        <p:nvSpPr>
          <p:cNvPr id="3" name="TextBox 2"/>
          <p:cNvSpPr txBox="1"/>
          <p:nvPr/>
        </p:nvSpPr>
        <p:spPr>
          <a:xfrm>
            <a:off x="2074386" y="1261358"/>
            <a:ext cx="5222905" cy="461665"/>
          </a:xfrm>
          <a:prstGeom prst="rect">
            <a:avLst/>
          </a:prstGeom>
          <a:solidFill>
            <a:schemeClr val="accent1">
              <a:lumMod val="40000"/>
              <a:lumOff val="60000"/>
            </a:schemeClr>
          </a:solidFill>
        </p:spPr>
        <p:txBody>
          <a:bodyPr wrap="none" rtlCol="0">
            <a:spAutoFit/>
          </a:bodyPr>
          <a:lstStyle/>
          <a:p>
            <a:r>
              <a:rPr lang="de-LU" sz="2400" i="1" dirty="0">
                <a:latin typeface="Bookman Old Style" panose="02050604050505020204" pitchFamily="18" charset="0"/>
              </a:rPr>
              <a:t>„Verletze alle, so sehr du kannst</a:t>
            </a:r>
            <a:r>
              <a:rPr lang="de-LU" sz="2400" dirty="0">
                <a:latin typeface="Bookman Old Style" panose="02050604050505020204" pitchFamily="18" charset="0"/>
              </a:rPr>
              <a:t>“ </a:t>
            </a:r>
            <a:endParaRPr lang="lb-LU" sz="2400" dirty="0">
              <a:latin typeface="Bookman Old Style" panose="02050604050505020204" pitchFamily="18" charset="0"/>
            </a:endParaRPr>
          </a:p>
        </p:txBody>
      </p:sp>
      <p:sp>
        <p:nvSpPr>
          <p:cNvPr id="6" name="TextBox 5"/>
          <p:cNvSpPr txBox="1"/>
          <p:nvPr/>
        </p:nvSpPr>
        <p:spPr>
          <a:xfrm>
            <a:off x="539222" y="5180871"/>
            <a:ext cx="6877128" cy="923330"/>
          </a:xfrm>
          <a:prstGeom prst="rect">
            <a:avLst/>
          </a:prstGeom>
          <a:noFill/>
        </p:spPr>
        <p:txBody>
          <a:bodyPr wrap="square" rtlCol="0">
            <a:spAutoFit/>
          </a:bodyPr>
          <a:lstStyle/>
          <a:p>
            <a:pPr>
              <a:lnSpc>
                <a:spcPct val="150000"/>
              </a:lnSpc>
            </a:pPr>
            <a:r>
              <a:rPr lang="de-LU" b="1" dirty="0">
                <a:sym typeface="Wingdings" panose="05000000000000000000" pitchFamily="2" charset="2"/>
              </a:rPr>
              <a:t> </a:t>
            </a:r>
            <a:r>
              <a:rPr lang="de-LU" dirty="0"/>
              <a:t>Das Leid der anderen wird </a:t>
            </a:r>
            <a:r>
              <a:rPr lang="de-LU" b="1" dirty="0"/>
              <a:t>nicht Mittel zum Zweck</a:t>
            </a:r>
            <a:r>
              <a:rPr lang="de-LU" dirty="0"/>
              <a:t>, sondern sie wird zum </a:t>
            </a:r>
            <a:r>
              <a:rPr lang="de-LU" b="1" dirty="0"/>
              <a:t>Zweck an sich</a:t>
            </a:r>
            <a:endParaRPr lang="lb-LU" dirty="0"/>
          </a:p>
        </p:txBody>
      </p:sp>
    </p:spTree>
    <p:extLst>
      <p:ext uri="{BB962C8B-B14F-4D97-AF65-F5344CB8AC3E}">
        <p14:creationId xmlns:p14="http://schemas.microsoft.com/office/powerpoint/2010/main" val="369283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3960571" cy="461665"/>
          </a:xfrm>
          <a:prstGeom prst="rect">
            <a:avLst/>
          </a:prstGeom>
          <a:noFill/>
        </p:spPr>
        <p:txBody>
          <a:bodyPr wrap="none" rtlCol="0">
            <a:spAutoFit/>
          </a:bodyPr>
          <a:lstStyle/>
          <a:p>
            <a:r>
              <a:rPr lang="fr-BE" sz="2400" b="1" dirty="0"/>
              <a:t>5. </a:t>
            </a:r>
            <a:r>
              <a:rPr lang="lb-LU" b="1" dirty="0"/>
              <a:t>Das Kriterium </a:t>
            </a:r>
            <a:r>
              <a:rPr lang="lb-LU" b="1" dirty="0" err="1"/>
              <a:t>moralischen</a:t>
            </a:r>
            <a:r>
              <a:rPr lang="lb-LU" b="1" dirty="0"/>
              <a:t> </a:t>
            </a:r>
            <a:r>
              <a:rPr lang="lb-LU" b="1" dirty="0" err="1"/>
              <a:t>Handelns</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Box 2"/>
          <p:cNvSpPr txBox="1"/>
          <p:nvPr/>
        </p:nvSpPr>
        <p:spPr>
          <a:xfrm>
            <a:off x="793240" y="1091426"/>
            <a:ext cx="7387699" cy="646331"/>
          </a:xfrm>
          <a:prstGeom prst="rect">
            <a:avLst/>
          </a:prstGeom>
          <a:noFill/>
        </p:spPr>
        <p:txBody>
          <a:bodyPr wrap="square" rtlCol="0">
            <a:spAutoFit/>
          </a:bodyPr>
          <a:lstStyle/>
          <a:p>
            <a:pPr algn="ctr"/>
            <a:r>
              <a:rPr lang="de-LU" dirty="0"/>
              <a:t>“Die Abwesenheit aller egoistischen Motivation ist also das Kriterium einer Handlung von moralischem Wert”. </a:t>
            </a:r>
          </a:p>
        </p:txBody>
      </p:sp>
      <p:sp>
        <p:nvSpPr>
          <p:cNvPr id="6" name="TextBox 5"/>
          <p:cNvSpPr txBox="1"/>
          <p:nvPr/>
        </p:nvSpPr>
        <p:spPr>
          <a:xfrm>
            <a:off x="539222" y="1885444"/>
            <a:ext cx="8143532" cy="1477328"/>
          </a:xfrm>
          <a:prstGeom prst="rect">
            <a:avLst/>
          </a:prstGeom>
          <a:noFill/>
        </p:spPr>
        <p:txBody>
          <a:bodyPr wrap="square" rtlCol="0">
            <a:spAutoFit/>
          </a:bodyPr>
          <a:lstStyle/>
          <a:p>
            <a:pPr marL="285750" indent="-285750">
              <a:buFont typeface="Wingdings 3" panose="05040102010807070707" pitchFamily="18" charset="2"/>
              <a:buChar char="Ê"/>
            </a:pPr>
            <a:r>
              <a:rPr lang="de-LU" dirty="0"/>
              <a:t>Moralisch wertvoll sind bloß </a:t>
            </a:r>
            <a:r>
              <a:rPr lang="de-LU" b="1" u="sng" dirty="0"/>
              <a:t>altruistische Handlungen</a:t>
            </a:r>
            <a:r>
              <a:rPr lang="de-LU" dirty="0"/>
              <a:t>, wenn ich also Gutes tue, </a:t>
            </a:r>
            <a:r>
              <a:rPr lang="de-LU" b="1" dirty="0"/>
              <a:t>so darf ich in keiner Weise mein eigenes Wohl im Auge haben</a:t>
            </a:r>
            <a:r>
              <a:rPr lang="de-LU" dirty="0"/>
              <a:t>. </a:t>
            </a:r>
          </a:p>
          <a:p>
            <a:endParaRPr lang="de-LU" dirty="0"/>
          </a:p>
          <a:p>
            <a:pPr marL="285750" indent="-285750">
              <a:buFont typeface="Wingdings 3" panose="05040102010807070707" pitchFamily="18" charset="2"/>
              <a:buChar char="Ê"/>
            </a:pPr>
            <a:r>
              <a:rPr lang="de-LU" dirty="0"/>
              <a:t>Nicht die gute Tat selbst, sondern dass sie aus </a:t>
            </a:r>
            <a:r>
              <a:rPr lang="de-LU" b="1" dirty="0"/>
              <a:t>der guten Gesinnung entspringt</a:t>
            </a:r>
            <a:r>
              <a:rPr lang="de-LU" dirty="0"/>
              <a:t>, macht ihren Wert aus. </a:t>
            </a:r>
          </a:p>
        </p:txBody>
      </p:sp>
      <p:sp>
        <p:nvSpPr>
          <p:cNvPr id="7" name="Rectangle 6"/>
          <p:cNvSpPr/>
          <p:nvPr/>
        </p:nvSpPr>
        <p:spPr>
          <a:xfrm>
            <a:off x="3945099" y="3510459"/>
            <a:ext cx="4737655" cy="3139321"/>
          </a:xfrm>
          <a:prstGeom prst="rect">
            <a:avLst/>
          </a:prstGeom>
        </p:spPr>
        <p:txBody>
          <a:bodyPr wrap="square">
            <a:spAutoFit/>
          </a:bodyPr>
          <a:lstStyle/>
          <a:p>
            <a:pPr marL="285750" indent="-285750" algn="just">
              <a:buFont typeface="Arial" panose="020B0604020202020204" pitchFamily="34" charset="0"/>
              <a:buChar char="•"/>
            </a:pPr>
            <a:r>
              <a:rPr lang="de-DE" dirty="0"/>
              <a:t>Entspringt eine Handlung einem </a:t>
            </a:r>
            <a:r>
              <a:rPr lang="de-DE" b="1" dirty="0"/>
              <a:t>eigennützigen Motiv </a:t>
            </a:r>
            <a:r>
              <a:rPr lang="de-DE" dirty="0"/>
              <a:t>(z. B. gesellschaftliches Ansehen), so wird der </a:t>
            </a:r>
            <a:r>
              <a:rPr lang="de-DE" b="1" dirty="0"/>
              <a:t>moralische Wert derselben ganz aufgehoben</a:t>
            </a:r>
            <a:r>
              <a:rPr lang="de-DE" dirty="0"/>
              <a:t>. </a:t>
            </a:r>
          </a:p>
          <a:p>
            <a:pPr marL="285750" indent="-285750" algn="just">
              <a:buFont typeface="Arial" panose="020B0604020202020204" pitchFamily="34" charset="0"/>
              <a:buChar char="•"/>
            </a:pPr>
            <a:endParaRPr lang="de-DE" dirty="0"/>
          </a:p>
          <a:p>
            <a:pPr marL="285750" indent="-285750" algn="just">
              <a:buFont typeface="Arial" panose="020B0604020202020204" pitchFamily="34" charset="0"/>
              <a:buChar char="•"/>
            </a:pPr>
            <a:r>
              <a:rPr lang="de-DE" dirty="0"/>
              <a:t>Wirken </a:t>
            </a:r>
            <a:r>
              <a:rPr lang="de-DE" b="1" dirty="0"/>
              <a:t>eigennützige Motive neben uneigennützigen </a:t>
            </a:r>
            <a:r>
              <a:rPr lang="de-DE" dirty="0"/>
              <a:t>(z. B. Ich helfe jemandem, weil er mir Leid tut, rufe aber gleichzeitig die Presse an, damit sie über meine Heldentat berichten), so wird der moralische Wert der Handlung </a:t>
            </a:r>
            <a:r>
              <a:rPr lang="de-DE" b="1" dirty="0"/>
              <a:t>geschmälert</a:t>
            </a:r>
            <a:r>
              <a:rPr lang="de-DE" dirty="0"/>
              <a:t>. </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3453" r="6800" b="9764"/>
          <a:stretch/>
        </p:blipFill>
        <p:spPr>
          <a:xfrm>
            <a:off x="539222" y="3510459"/>
            <a:ext cx="3405877" cy="1581993"/>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b="28072"/>
          <a:stretch/>
        </p:blipFill>
        <p:spPr>
          <a:xfrm>
            <a:off x="539221" y="5080119"/>
            <a:ext cx="3405877" cy="1429923"/>
          </a:xfrm>
          <a:prstGeom prst="rect">
            <a:avLst/>
          </a:prstGeom>
        </p:spPr>
      </p:pic>
    </p:spTree>
    <p:extLst>
      <p:ext uri="{BB962C8B-B14F-4D97-AF65-F5344CB8AC3E}">
        <p14:creationId xmlns:p14="http://schemas.microsoft.com/office/powerpoint/2010/main" val="417916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65513" y="357449"/>
            <a:ext cx="4576253" cy="461665"/>
          </a:xfrm>
          <a:prstGeom prst="rect">
            <a:avLst/>
          </a:prstGeom>
          <a:noFill/>
        </p:spPr>
        <p:txBody>
          <a:bodyPr wrap="none" rtlCol="0">
            <a:spAutoFit/>
          </a:bodyPr>
          <a:lstStyle/>
          <a:p>
            <a:r>
              <a:rPr lang="fr-BE" sz="2400" b="1" dirty="0"/>
              <a:t>6. </a:t>
            </a:r>
            <a:r>
              <a:rPr lang="fr-BE" b="1" dirty="0" err="1"/>
              <a:t>Mitleid</a:t>
            </a:r>
            <a:r>
              <a:rPr lang="fr-BE" sz="2400" b="1" dirty="0"/>
              <a:t> - </a:t>
            </a:r>
            <a:r>
              <a:rPr lang="lb-LU" b="1" dirty="0"/>
              <a:t>Die </a:t>
            </a:r>
            <a:r>
              <a:rPr lang="lb-LU" b="1" dirty="0" err="1"/>
              <a:t>einzige</a:t>
            </a:r>
            <a:r>
              <a:rPr lang="lb-LU" b="1" dirty="0"/>
              <a:t> </a:t>
            </a:r>
            <a:r>
              <a:rPr lang="lb-LU" b="1" dirty="0" err="1"/>
              <a:t>moralische</a:t>
            </a:r>
            <a:r>
              <a:rPr lang="lb-LU" b="1" dirty="0"/>
              <a:t> </a:t>
            </a:r>
            <a:r>
              <a:rPr lang="lb-LU" b="1" dirty="0" err="1"/>
              <a:t>Triebfeder</a:t>
            </a:r>
            <a:endParaRPr lang="lb-LU" dirty="0"/>
          </a:p>
        </p:txBody>
      </p:sp>
      <p:cxnSp>
        <p:nvCxnSpPr>
          <p:cNvPr id="5" name="Straight Connector 4"/>
          <p:cNvCxnSpPr/>
          <p:nvPr/>
        </p:nvCxnSpPr>
        <p:spPr>
          <a:xfrm>
            <a:off x="539222" y="799693"/>
            <a:ext cx="4882442"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3" name="TextBox 2"/>
          <p:cNvSpPr txBox="1"/>
          <p:nvPr/>
        </p:nvSpPr>
        <p:spPr>
          <a:xfrm>
            <a:off x="539222" y="1095888"/>
            <a:ext cx="7982821" cy="1477328"/>
          </a:xfrm>
          <a:prstGeom prst="rect">
            <a:avLst/>
          </a:prstGeom>
          <a:noFill/>
        </p:spPr>
        <p:txBody>
          <a:bodyPr wrap="square" rtlCol="0">
            <a:spAutoFit/>
          </a:bodyPr>
          <a:lstStyle/>
          <a:p>
            <a:pPr algn="just"/>
            <a:r>
              <a:rPr lang="de-LU" dirty="0"/>
              <a:t>Ob eine Handlung moralisch ist, kann nur </a:t>
            </a:r>
            <a:r>
              <a:rPr lang="de-LU" b="1" dirty="0"/>
              <a:t>in Bezug auf jemand anderen untersucht werden</a:t>
            </a:r>
            <a:r>
              <a:rPr lang="de-LU" dirty="0"/>
              <a:t>. </a:t>
            </a:r>
          </a:p>
          <a:p>
            <a:pPr algn="just"/>
            <a:endParaRPr lang="de-LU" b="1" dirty="0">
              <a:sym typeface="Wingdings" panose="05000000000000000000" pitchFamily="2" charset="2"/>
            </a:endParaRPr>
          </a:p>
          <a:p>
            <a:pPr algn="just"/>
            <a:r>
              <a:rPr lang="de-LU" b="1" dirty="0">
                <a:sym typeface="Wingdings" panose="05000000000000000000" pitchFamily="2" charset="2"/>
              </a:rPr>
              <a:t> D</a:t>
            </a:r>
            <a:r>
              <a:rPr lang="de-LU" b="1" dirty="0"/>
              <a:t>as Leid oder das Wohlergehen des anderen wird unmittelbar zum Motiv meiner Handlung</a:t>
            </a:r>
            <a:endParaRPr lang="lb-LU" dirty="0"/>
          </a:p>
        </p:txBody>
      </p:sp>
      <p:sp>
        <p:nvSpPr>
          <p:cNvPr id="2" name="Rectangle 1"/>
          <p:cNvSpPr/>
          <p:nvPr/>
        </p:nvSpPr>
        <p:spPr>
          <a:xfrm>
            <a:off x="4005558" y="3051054"/>
            <a:ext cx="4516484" cy="923330"/>
          </a:xfrm>
          <a:prstGeom prst="rect">
            <a:avLst/>
          </a:prstGeom>
        </p:spPr>
        <p:txBody>
          <a:bodyPr wrap="square">
            <a:spAutoFit/>
          </a:bodyPr>
          <a:lstStyle/>
          <a:p>
            <a:pPr marL="285750" indent="-285750" algn="just">
              <a:buFont typeface="Arial" panose="020B0604020202020204" pitchFamily="34" charset="0"/>
              <a:buChar char="•"/>
            </a:pPr>
            <a:r>
              <a:rPr lang="de-DE" dirty="0"/>
              <a:t>Diese Identifikation ist möglich, weil jeder auch </a:t>
            </a:r>
            <a:r>
              <a:rPr lang="de-DE" b="1" dirty="0"/>
              <a:t>eigene Erfahrungen </a:t>
            </a:r>
            <a:r>
              <a:rPr lang="de-DE" dirty="0"/>
              <a:t>in Bezug auf das Leid gemacht hat</a:t>
            </a:r>
            <a:endParaRPr lang="lb-LU" dirty="0"/>
          </a:p>
        </p:txBody>
      </p:sp>
      <p:sp>
        <p:nvSpPr>
          <p:cNvPr id="9" name="Rectangle 8"/>
          <p:cNvSpPr/>
          <p:nvPr/>
        </p:nvSpPr>
        <p:spPr>
          <a:xfrm>
            <a:off x="4005558" y="4452223"/>
            <a:ext cx="4516484" cy="923330"/>
          </a:xfrm>
          <a:prstGeom prst="rect">
            <a:avLst/>
          </a:prstGeom>
        </p:spPr>
        <p:txBody>
          <a:bodyPr wrap="square">
            <a:spAutoFit/>
          </a:bodyPr>
          <a:lstStyle/>
          <a:p>
            <a:pPr marL="285750" indent="-285750">
              <a:buFont typeface="Arial" panose="020B0604020202020204" pitchFamily="34" charset="0"/>
              <a:buChar char="•"/>
            </a:pPr>
            <a:r>
              <a:rPr lang="de-DE" dirty="0"/>
              <a:t>Mitleid ist die unmittelbare Teilnahme am Leiden des anderen. Im Mit-Leiden löst sich die </a:t>
            </a:r>
            <a:r>
              <a:rPr lang="de-DE" b="1" dirty="0"/>
              <a:t>Grenze der Persönlichkeit </a:t>
            </a:r>
            <a:r>
              <a:rPr lang="de-DE" dirty="0"/>
              <a:t>auf. </a:t>
            </a:r>
            <a:endParaRPr lang="lb-LU" dirty="0"/>
          </a:p>
        </p:txBody>
      </p:sp>
      <p:pic>
        <p:nvPicPr>
          <p:cNvPr id="10" name="Picture 9"/>
          <p:cNvPicPr>
            <a:picLocks noChangeAspect="1"/>
          </p:cNvPicPr>
          <p:nvPr/>
        </p:nvPicPr>
        <p:blipFill>
          <a:blip r:embed="rId2"/>
          <a:stretch>
            <a:fillRect/>
          </a:stretch>
        </p:blipFill>
        <p:spPr>
          <a:xfrm>
            <a:off x="539222" y="3051054"/>
            <a:ext cx="3390193" cy="2260130"/>
          </a:xfrm>
          <a:prstGeom prst="rect">
            <a:avLst/>
          </a:prstGeom>
        </p:spPr>
      </p:pic>
    </p:spTree>
    <p:extLst>
      <p:ext uri="{BB962C8B-B14F-4D97-AF65-F5344CB8AC3E}">
        <p14:creationId xmlns:p14="http://schemas.microsoft.com/office/powerpoint/2010/main" val="4249841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410</TotalTime>
  <Words>5407</Words>
  <Application>Microsoft Office PowerPoint</Application>
  <PresentationFormat>On-screen Show (4:3)</PresentationFormat>
  <Paragraphs>489</Paragraphs>
  <Slides>65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Arial</vt:lpstr>
      <vt:lpstr>Bahnschrift</vt:lpstr>
      <vt:lpstr>Bookman Old Style</vt:lpstr>
      <vt:lpstr>Calibri</vt:lpstr>
      <vt:lpstr>Calibri Light</vt:lpstr>
      <vt:lpstr>High Tower Text</vt:lpstr>
      <vt:lpstr>Symbol</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Chapitre II: Sénèque - La vie modérée</vt:lpstr>
      <vt:lpstr>PowerPoint Presentation</vt:lpstr>
      <vt:lpstr>1. 1. Introduction: Le système de pensée des Stoïciens</vt:lpstr>
      <vt:lpstr>Lucius Anneus Seneca</vt:lpstr>
      <vt:lpstr>PowerPoint Presentation</vt:lpstr>
      <vt:lpstr>3. La vie heureuse</vt:lpstr>
      <vt:lpstr>PowerPoint Presentation</vt:lpstr>
      <vt:lpstr>PowerPoint Presentation</vt:lpstr>
      <vt:lpstr>PowerPoint Presentation</vt:lpstr>
      <vt:lpstr>PowerPoint Presentation</vt:lpstr>
      <vt:lpstr>4. La vertu</vt:lpstr>
      <vt:lpstr>4. La vertu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Kapitel V: Alte und neue Imperative</vt:lpstr>
      <vt:lpstr>PowerPoint Presentation</vt:lpstr>
      <vt:lpstr>Hans Jonas (1903-1993)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Ausblick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BRÜCHER Patrick</dc:creator>
  <cp:lastModifiedBy>P. B.</cp:lastModifiedBy>
  <cp:revision>43</cp:revision>
  <dcterms:created xsi:type="dcterms:W3CDTF">2017-01-31T18:22:07Z</dcterms:created>
  <dcterms:modified xsi:type="dcterms:W3CDTF">2024-01-18T23:35:39Z</dcterms:modified>
</cp:coreProperties>
</file>