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62" d="100"/>
          <a:sy n="162" d="100"/>
        </p:scale>
        <p:origin x="1732"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8FFEB-C914-40D7-A8CD-DF8EA7A6D001}" type="datetimeFigureOut">
              <a:rPr lang="lb-LU" smtClean="0"/>
              <a:t>19.01.24</a:t>
            </a:fld>
            <a:endParaRPr lang="lb-LU"/>
          </a:p>
        </p:txBody>
      </p:sp>
      <p:sp>
        <p:nvSpPr>
          <p:cNvPr id="5" name="Footer Placeholder 4"/>
          <p:cNvSpPr>
            <a:spLocks noGrp="1"/>
          </p:cNvSpPr>
          <p:nvPr>
            <p:ph type="ftr" sz="quarter" idx="11"/>
          </p:nvPr>
        </p:nvSpPr>
        <p:spPr/>
        <p:txBody>
          <a:bodyPr/>
          <a:lstStyle/>
          <a:p>
            <a:endParaRPr lang="lb-LU"/>
          </a:p>
        </p:txBody>
      </p:sp>
      <p:sp>
        <p:nvSpPr>
          <p:cNvPr id="6" name="Slide Number Placeholder 5"/>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245814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8FFEB-C914-40D7-A8CD-DF8EA7A6D001}" type="datetimeFigureOut">
              <a:rPr lang="lb-LU" smtClean="0"/>
              <a:t>19.01.24</a:t>
            </a:fld>
            <a:endParaRPr lang="lb-LU"/>
          </a:p>
        </p:txBody>
      </p:sp>
      <p:sp>
        <p:nvSpPr>
          <p:cNvPr id="5" name="Footer Placeholder 4"/>
          <p:cNvSpPr>
            <a:spLocks noGrp="1"/>
          </p:cNvSpPr>
          <p:nvPr>
            <p:ph type="ftr" sz="quarter" idx="11"/>
          </p:nvPr>
        </p:nvSpPr>
        <p:spPr/>
        <p:txBody>
          <a:bodyPr/>
          <a:lstStyle/>
          <a:p>
            <a:endParaRPr lang="lb-LU"/>
          </a:p>
        </p:txBody>
      </p:sp>
      <p:sp>
        <p:nvSpPr>
          <p:cNvPr id="6" name="Slide Number Placeholder 5"/>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247477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8FFEB-C914-40D7-A8CD-DF8EA7A6D001}" type="datetimeFigureOut">
              <a:rPr lang="lb-LU" smtClean="0"/>
              <a:t>19.01.24</a:t>
            </a:fld>
            <a:endParaRPr lang="lb-LU"/>
          </a:p>
        </p:txBody>
      </p:sp>
      <p:sp>
        <p:nvSpPr>
          <p:cNvPr id="5" name="Footer Placeholder 4"/>
          <p:cNvSpPr>
            <a:spLocks noGrp="1"/>
          </p:cNvSpPr>
          <p:nvPr>
            <p:ph type="ftr" sz="quarter" idx="11"/>
          </p:nvPr>
        </p:nvSpPr>
        <p:spPr/>
        <p:txBody>
          <a:bodyPr/>
          <a:lstStyle/>
          <a:p>
            <a:endParaRPr lang="lb-LU"/>
          </a:p>
        </p:txBody>
      </p:sp>
      <p:sp>
        <p:nvSpPr>
          <p:cNvPr id="6" name="Slide Number Placeholder 5"/>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29941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8FFEB-C914-40D7-A8CD-DF8EA7A6D001}" type="datetimeFigureOut">
              <a:rPr lang="lb-LU" smtClean="0"/>
              <a:t>19.01.24</a:t>
            </a:fld>
            <a:endParaRPr lang="lb-LU"/>
          </a:p>
        </p:txBody>
      </p:sp>
      <p:sp>
        <p:nvSpPr>
          <p:cNvPr id="5" name="Footer Placeholder 4"/>
          <p:cNvSpPr>
            <a:spLocks noGrp="1"/>
          </p:cNvSpPr>
          <p:nvPr>
            <p:ph type="ftr" sz="quarter" idx="11"/>
          </p:nvPr>
        </p:nvSpPr>
        <p:spPr/>
        <p:txBody>
          <a:bodyPr/>
          <a:lstStyle/>
          <a:p>
            <a:endParaRPr lang="lb-LU"/>
          </a:p>
        </p:txBody>
      </p:sp>
      <p:sp>
        <p:nvSpPr>
          <p:cNvPr id="6" name="Slide Number Placeholder 5"/>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57812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8FFEB-C914-40D7-A8CD-DF8EA7A6D001}" type="datetimeFigureOut">
              <a:rPr lang="lb-LU" smtClean="0"/>
              <a:t>19.01.24</a:t>
            </a:fld>
            <a:endParaRPr lang="lb-LU"/>
          </a:p>
        </p:txBody>
      </p:sp>
      <p:sp>
        <p:nvSpPr>
          <p:cNvPr id="5" name="Footer Placeholder 4"/>
          <p:cNvSpPr>
            <a:spLocks noGrp="1"/>
          </p:cNvSpPr>
          <p:nvPr>
            <p:ph type="ftr" sz="quarter" idx="11"/>
          </p:nvPr>
        </p:nvSpPr>
        <p:spPr/>
        <p:txBody>
          <a:bodyPr/>
          <a:lstStyle/>
          <a:p>
            <a:endParaRPr lang="lb-LU"/>
          </a:p>
        </p:txBody>
      </p:sp>
      <p:sp>
        <p:nvSpPr>
          <p:cNvPr id="6" name="Slide Number Placeholder 5"/>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383314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8FFEB-C914-40D7-A8CD-DF8EA7A6D001}" type="datetimeFigureOut">
              <a:rPr lang="lb-LU" smtClean="0"/>
              <a:t>19.01.24</a:t>
            </a:fld>
            <a:endParaRPr lang="lb-LU"/>
          </a:p>
        </p:txBody>
      </p:sp>
      <p:sp>
        <p:nvSpPr>
          <p:cNvPr id="6" name="Footer Placeholder 5"/>
          <p:cNvSpPr>
            <a:spLocks noGrp="1"/>
          </p:cNvSpPr>
          <p:nvPr>
            <p:ph type="ftr" sz="quarter" idx="11"/>
          </p:nvPr>
        </p:nvSpPr>
        <p:spPr/>
        <p:txBody>
          <a:bodyPr/>
          <a:lstStyle/>
          <a:p>
            <a:endParaRPr lang="lb-LU"/>
          </a:p>
        </p:txBody>
      </p:sp>
      <p:sp>
        <p:nvSpPr>
          <p:cNvPr id="7" name="Slide Number Placeholder 6"/>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386015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8FFEB-C914-40D7-A8CD-DF8EA7A6D001}" type="datetimeFigureOut">
              <a:rPr lang="lb-LU" smtClean="0"/>
              <a:t>19.01.24</a:t>
            </a:fld>
            <a:endParaRPr lang="lb-LU"/>
          </a:p>
        </p:txBody>
      </p:sp>
      <p:sp>
        <p:nvSpPr>
          <p:cNvPr id="8" name="Footer Placeholder 7"/>
          <p:cNvSpPr>
            <a:spLocks noGrp="1"/>
          </p:cNvSpPr>
          <p:nvPr>
            <p:ph type="ftr" sz="quarter" idx="11"/>
          </p:nvPr>
        </p:nvSpPr>
        <p:spPr/>
        <p:txBody>
          <a:bodyPr/>
          <a:lstStyle/>
          <a:p>
            <a:endParaRPr lang="lb-LU"/>
          </a:p>
        </p:txBody>
      </p:sp>
      <p:sp>
        <p:nvSpPr>
          <p:cNvPr id="9" name="Slide Number Placeholder 8"/>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353946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8FFEB-C914-40D7-A8CD-DF8EA7A6D001}" type="datetimeFigureOut">
              <a:rPr lang="lb-LU" smtClean="0"/>
              <a:t>19.01.24</a:t>
            </a:fld>
            <a:endParaRPr lang="lb-LU"/>
          </a:p>
        </p:txBody>
      </p:sp>
      <p:sp>
        <p:nvSpPr>
          <p:cNvPr id="4" name="Footer Placeholder 3"/>
          <p:cNvSpPr>
            <a:spLocks noGrp="1"/>
          </p:cNvSpPr>
          <p:nvPr>
            <p:ph type="ftr" sz="quarter" idx="11"/>
          </p:nvPr>
        </p:nvSpPr>
        <p:spPr/>
        <p:txBody>
          <a:bodyPr/>
          <a:lstStyle/>
          <a:p>
            <a:endParaRPr lang="lb-LU"/>
          </a:p>
        </p:txBody>
      </p:sp>
      <p:sp>
        <p:nvSpPr>
          <p:cNvPr id="5" name="Slide Number Placeholder 4"/>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413453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8FFEB-C914-40D7-A8CD-DF8EA7A6D001}" type="datetimeFigureOut">
              <a:rPr lang="lb-LU" smtClean="0"/>
              <a:t>19.01.24</a:t>
            </a:fld>
            <a:endParaRPr lang="lb-LU"/>
          </a:p>
        </p:txBody>
      </p:sp>
      <p:sp>
        <p:nvSpPr>
          <p:cNvPr id="3" name="Footer Placeholder 2"/>
          <p:cNvSpPr>
            <a:spLocks noGrp="1"/>
          </p:cNvSpPr>
          <p:nvPr>
            <p:ph type="ftr" sz="quarter" idx="11"/>
          </p:nvPr>
        </p:nvSpPr>
        <p:spPr/>
        <p:txBody>
          <a:bodyPr/>
          <a:lstStyle/>
          <a:p>
            <a:endParaRPr lang="lb-LU"/>
          </a:p>
        </p:txBody>
      </p:sp>
      <p:sp>
        <p:nvSpPr>
          <p:cNvPr id="4" name="Slide Number Placeholder 3"/>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189734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18FFEB-C914-40D7-A8CD-DF8EA7A6D001}" type="datetimeFigureOut">
              <a:rPr lang="lb-LU" smtClean="0"/>
              <a:t>19.01.24</a:t>
            </a:fld>
            <a:endParaRPr lang="lb-LU"/>
          </a:p>
        </p:txBody>
      </p:sp>
      <p:sp>
        <p:nvSpPr>
          <p:cNvPr id="6" name="Footer Placeholder 5"/>
          <p:cNvSpPr>
            <a:spLocks noGrp="1"/>
          </p:cNvSpPr>
          <p:nvPr>
            <p:ph type="ftr" sz="quarter" idx="11"/>
          </p:nvPr>
        </p:nvSpPr>
        <p:spPr/>
        <p:txBody>
          <a:bodyPr/>
          <a:lstStyle/>
          <a:p>
            <a:endParaRPr lang="lb-LU"/>
          </a:p>
        </p:txBody>
      </p:sp>
      <p:sp>
        <p:nvSpPr>
          <p:cNvPr id="7" name="Slide Number Placeholder 6"/>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277693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18FFEB-C914-40D7-A8CD-DF8EA7A6D001}" type="datetimeFigureOut">
              <a:rPr lang="lb-LU" smtClean="0"/>
              <a:t>19.01.24</a:t>
            </a:fld>
            <a:endParaRPr lang="lb-LU"/>
          </a:p>
        </p:txBody>
      </p:sp>
      <p:sp>
        <p:nvSpPr>
          <p:cNvPr id="6" name="Footer Placeholder 5"/>
          <p:cNvSpPr>
            <a:spLocks noGrp="1"/>
          </p:cNvSpPr>
          <p:nvPr>
            <p:ph type="ftr" sz="quarter" idx="11"/>
          </p:nvPr>
        </p:nvSpPr>
        <p:spPr/>
        <p:txBody>
          <a:bodyPr/>
          <a:lstStyle/>
          <a:p>
            <a:endParaRPr lang="lb-LU"/>
          </a:p>
        </p:txBody>
      </p:sp>
      <p:sp>
        <p:nvSpPr>
          <p:cNvPr id="7" name="Slide Number Placeholder 6"/>
          <p:cNvSpPr>
            <a:spLocks noGrp="1"/>
          </p:cNvSpPr>
          <p:nvPr>
            <p:ph type="sldNum" sz="quarter" idx="12"/>
          </p:nvPr>
        </p:nvSpPr>
        <p:spPr/>
        <p:txBody>
          <a:bodyPr/>
          <a:lstStyle/>
          <a:p>
            <a:fld id="{3B3B17C9-0FB7-4749-BDD7-16A821BBC7D2}" type="slidenum">
              <a:rPr lang="lb-LU" smtClean="0"/>
              <a:t>‹#›</a:t>
            </a:fld>
            <a:endParaRPr lang="lb-LU"/>
          </a:p>
        </p:txBody>
      </p:sp>
    </p:spTree>
    <p:extLst>
      <p:ext uri="{BB962C8B-B14F-4D97-AF65-F5344CB8AC3E}">
        <p14:creationId xmlns:p14="http://schemas.microsoft.com/office/powerpoint/2010/main" val="32841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8FFEB-C914-40D7-A8CD-DF8EA7A6D001}" type="datetimeFigureOut">
              <a:rPr lang="lb-LU" smtClean="0"/>
              <a:t>19.01.24</a:t>
            </a:fld>
            <a:endParaRPr lang="lb-L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b-L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B17C9-0FB7-4749-BDD7-16A821BBC7D2}" type="slidenum">
              <a:rPr lang="lb-LU" smtClean="0"/>
              <a:t>‹#›</a:t>
            </a:fld>
            <a:endParaRPr lang="lb-LU"/>
          </a:p>
        </p:txBody>
      </p:sp>
    </p:spTree>
    <p:extLst>
      <p:ext uri="{BB962C8B-B14F-4D97-AF65-F5344CB8AC3E}">
        <p14:creationId xmlns:p14="http://schemas.microsoft.com/office/powerpoint/2010/main" val="1420384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gif"/><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FEF8F-8739-4EC1-AD32-A7C1B9492F24}"/>
              </a:ext>
            </a:extLst>
          </p:cNvPr>
          <p:cNvPicPr>
            <a:picLocks noChangeAspect="1"/>
          </p:cNvPicPr>
          <p:nvPr/>
        </p:nvPicPr>
        <p:blipFill>
          <a:blip r:embed="rId2"/>
          <a:stretch>
            <a:fillRect/>
          </a:stretch>
        </p:blipFill>
        <p:spPr>
          <a:xfrm>
            <a:off x="1932707" y="643466"/>
            <a:ext cx="5278585" cy="5571067"/>
          </a:xfrm>
          <a:prstGeom prst="rect">
            <a:avLst/>
          </a:prstGeom>
        </p:spPr>
      </p:pic>
    </p:spTree>
    <p:extLst>
      <p:ext uri="{BB962C8B-B14F-4D97-AF65-F5344CB8AC3E}">
        <p14:creationId xmlns:p14="http://schemas.microsoft.com/office/powerpoint/2010/main" val="428255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918958" cy="461665"/>
          </a:xfrm>
          <a:prstGeom prst="rect">
            <a:avLst/>
          </a:prstGeom>
          <a:noFill/>
        </p:spPr>
        <p:txBody>
          <a:bodyPr wrap="none" rtlCol="0">
            <a:spAutoFit/>
          </a:bodyPr>
          <a:lstStyle/>
          <a:p>
            <a:r>
              <a:rPr lang="fr-BE" sz="2400" b="1" dirty="0"/>
              <a:t>5.1. </a:t>
            </a:r>
            <a:r>
              <a:rPr lang="lb-LU" b="1" dirty="0"/>
              <a:t>La Fonction </a:t>
            </a:r>
            <a:r>
              <a:rPr lang="lb-LU" b="1" dirty="0" err="1"/>
              <a:t>proprement</a:t>
            </a:r>
            <a:r>
              <a:rPr lang="lb-LU" b="1" dirty="0"/>
              <a:t> </a:t>
            </a:r>
            <a:r>
              <a:rPr lang="lb-LU" b="1" dirty="0" err="1"/>
              <a:t>humaine</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2087745" y="1209176"/>
            <a:ext cx="6434298" cy="2585323"/>
          </a:xfrm>
          <a:prstGeom prst="rect">
            <a:avLst/>
          </a:prstGeom>
          <a:noFill/>
        </p:spPr>
        <p:txBody>
          <a:bodyPr wrap="square" rtlCol="0">
            <a:spAutoFit/>
          </a:bodyPr>
          <a:lstStyle/>
          <a:p>
            <a:pPr algn="just"/>
            <a:r>
              <a:rPr lang="fr-BE" dirty="0"/>
              <a:t>Aristote veut déterminer « la nature du bonheur » en déterminant la fonction spéciale (</a:t>
            </a:r>
            <a:r>
              <a:rPr lang="fr-BE" b="1" dirty="0"/>
              <a:t>gr. : </a:t>
            </a:r>
            <a:r>
              <a:rPr lang="fr-BE" b="1" dirty="0" err="1"/>
              <a:t>ergon</a:t>
            </a:r>
            <a:r>
              <a:rPr lang="fr-BE" dirty="0"/>
              <a:t>) de l’homme. </a:t>
            </a:r>
          </a:p>
          <a:p>
            <a:pPr algn="just"/>
            <a:endParaRPr lang="fr-BE" dirty="0"/>
          </a:p>
          <a:p>
            <a:pPr algn="just"/>
            <a:r>
              <a:rPr lang="fr-BE" dirty="0"/>
              <a:t>Il est d’avis que si chaque métier/être/objet a sa propre fonction, alors l’homme lui-même doit aussi avoir une fonction spéciale. </a:t>
            </a:r>
          </a:p>
          <a:p>
            <a:pPr algn="just"/>
            <a:endParaRPr lang="fr-BE" dirty="0"/>
          </a:p>
          <a:p>
            <a:pPr marL="742950" lvl="1" indent="-285750" algn="just">
              <a:buFont typeface="Wingdings 3" panose="05040102010807070707" pitchFamily="18" charset="2"/>
              <a:buChar char="Ê"/>
            </a:pPr>
            <a:r>
              <a:rPr lang="fr-BE" dirty="0"/>
              <a:t>La </a:t>
            </a:r>
            <a:r>
              <a:rPr lang="fr-BE" b="1" dirty="0"/>
              <a:t>fonction propre</a:t>
            </a:r>
            <a:r>
              <a:rPr lang="fr-BE" dirty="0"/>
              <a:t> d’un être, c’est l’opération pour laquelle il est fait. En fait, </a:t>
            </a:r>
            <a:r>
              <a:rPr lang="fr-BE" b="1" dirty="0"/>
              <a:t>c’est l’activité qui définit sa véritable nature</a:t>
            </a:r>
            <a:r>
              <a:rPr lang="fr-BE" dirty="0"/>
              <a:t>. </a:t>
            </a:r>
            <a:endParaRPr lang="lb-LU" dirty="0"/>
          </a:p>
        </p:txBody>
      </p:sp>
      <p:sp>
        <p:nvSpPr>
          <p:cNvPr id="6" name="TextBox 5"/>
          <p:cNvSpPr txBox="1"/>
          <p:nvPr/>
        </p:nvSpPr>
        <p:spPr>
          <a:xfrm>
            <a:off x="2051761" y="4041972"/>
            <a:ext cx="6643131" cy="2585323"/>
          </a:xfrm>
          <a:prstGeom prst="rect">
            <a:avLst/>
          </a:prstGeom>
          <a:solidFill>
            <a:schemeClr val="bg1">
              <a:lumMod val="85000"/>
            </a:schemeClr>
          </a:solidFill>
        </p:spPr>
        <p:txBody>
          <a:bodyPr wrap="square" rtlCol="0">
            <a:spAutoFit/>
          </a:bodyPr>
          <a:lstStyle/>
          <a:p>
            <a:pPr lvl="0" algn="just"/>
            <a:r>
              <a:rPr lang="fr-BE" b="1" dirty="0"/>
              <a:t>Mais en quoi consiste cette fonction spéciale à l’homme ? </a:t>
            </a:r>
            <a:endParaRPr lang="lb-LU" b="1" dirty="0"/>
          </a:p>
          <a:p>
            <a:pPr algn="just"/>
            <a:endParaRPr lang="fr-BE" dirty="0"/>
          </a:p>
          <a:p>
            <a:pPr algn="just"/>
            <a:r>
              <a:rPr lang="fr-BE" dirty="0"/>
              <a:t>Aristote procède par </a:t>
            </a:r>
            <a:r>
              <a:rPr lang="fr-BE" b="1" u="sng" dirty="0"/>
              <a:t>analogie</a:t>
            </a:r>
            <a:r>
              <a:rPr lang="fr-BE" dirty="0"/>
              <a:t>:</a:t>
            </a:r>
          </a:p>
          <a:p>
            <a:pPr algn="just"/>
            <a:endParaRPr lang="fr-BE" dirty="0"/>
          </a:p>
          <a:p>
            <a:pPr marL="342900" indent="-342900" algn="just">
              <a:buFont typeface="+mj-lt"/>
              <a:buAutoNum type="alphaLcPeriod"/>
            </a:pPr>
            <a:r>
              <a:rPr lang="fr-BE" dirty="0"/>
              <a:t>Les artistes et artisans ont une fonction à exercer.</a:t>
            </a:r>
          </a:p>
          <a:p>
            <a:pPr marL="342900" indent="-342900" algn="just">
              <a:buFont typeface="+mj-lt"/>
              <a:buAutoNum type="alphaLcPeriod"/>
            </a:pPr>
            <a:r>
              <a:rPr lang="fr-BE" dirty="0"/>
              <a:t>Les organes du corps ont une fonction à accomplir. </a:t>
            </a:r>
          </a:p>
          <a:p>
            <a:pPr algn="just"/>
            <a:endParaRPr lang="fr-BE" dirty="0"/>
          </a:p>
          <a:p>
            <a:pPr algn="just"/>
            <a:r>
              <a:rPr lang="fr-BE" dirty="0">
                <a:sym typeface="Wingdings" panose="05000000000000000000" pitchFamily="2" charset="2"/>
              </a:rPr>
              <a:t> </a:t>
            </a:r>
            <a:r>
              <a:rPr lang="fr-BE" dirty="0"/>
              <a:t>De même l’homme, en tant que tel, a une fonction spéciale à réaliser.</a:t>
            </a:r>
            <a:endParaRPr lang="lb-L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74" y="4745318"/>
            <a:ext cx="1493823" cy="14938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261" y="4087804"/>
            <a:ext cx="1155631" cy="131502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13" y="1209176"/>
            <a:ext cx="1511019" cy="1511019"/>
          </a:xfrm>
          <a:prstGeom prst="rect">
            <a:avLst/>
          </a:prstGeom>
        </p:spPr>
      </p:pic>
    </p:spTree>
    <p:extLst>
      <p:ext uri="{BB962C8B-B14F-4D97-AF65-F5344CB8AC3E}">
        <p14:creationId xmlns:p14="http://schemas.microsoft.com/office/powerpoint/2010/main" val="42498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918958" cy="461665"/>
          </a:xfrm>
          <a:prstGeom prst="rect">
            <a:avLst/>
          </a:prstGeom>
          <a:noFill/>
        </p:spPr>
        <p:txBody>
          <a:bodyPr wrap="none" rtlCol="0">
            <a:spAutoFit/>
          </a:bodyPr>
          <a:lstStyle/>
          <a:p>
            <a:r>
              <a:rPr lang="fr-BE" sz="2400" b="1" dirty="0"/>
              <a:t>5.1. </a:t>
            </a:r>
            <a:r>
              <a:rPr lang="lb-LU" b="1" dirty="0"/>
              <a:t>La Fonction </a:t>
            </a:r>
            <a:r>
              <a:rPr lang="lb-LU" b="1" dirty="0" err="1"/>
              <a:t>proprement</a:t>
            </a:r>
            <a:r>
              <a:rPr lang="lb-LU" b="1" dirty="0"/>
              <a:t> </a:t>
            </a:r>
            <a:r>
              <a:rPr lang="lb-LU" b="1" dirty="0" err="1"/>
              <a:t>humaine</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1760019" y="1209176"/>
            <a:ext cx="6704250" cy="646331"/>
          </a:xfrm>
          <a:prstGeom prst="rect">
            <a:avLst/>
          </a:prstGeom>
          <a:noFill/>
        </p:spPr>
        <p:txBody>
          <a:bodyPr wrap="square" rtlCol="0">
            <a:spAutoFit/>
          </a:bodyPr>
          <a:lstStyle/>
          <a:p>
            <a:pPr lvl="0"/>
            <a:r>
              <a:rPr lang="fr-BE" dirty="0"/>
              <a:t>Pour répondre à cette question, Aristote distingue entre </a:t>
            </a:r>
            <a:r>
              <a:rPr lang="fr-BE" b="1" dirty="0"/>
              <a:t>trois types de vies</a:t>
            </a:r>
            <a:r>
              <a:rPr lang="fr-BE" dirty="0"/>
              <a:t> : </a:t>
            </a:r>
            <a:endParaRPr lang="lb-LU" dirty="0"/>
          </a:p>
        </p:txBody>
      </p:sp>
      <p:graphicFrame>
        <p:nvGraphicFramePr>
          <p:cNvPr id="2" name="Table 1"/>
          <p:cNvGraphicFramePr>
            <a:graphicFrameLocks noGrp="1"/>
          </p:cNvGraphicFramePr>
          <p:nvPr>
            <p:extLst>
              <p:ext uri="{D42A27DB-BD31-4B8C-83A1-F6EECF244321}">
                <p14:modId xmlns:p14="http://schemas.microsoft.com/office/powerpoint/2010/main" val="475133686"/>
              </p:ext>
            </p:extLst>
          </p:nvPr>
        </p:nvGraphicFramePr>
        <p:xfrm>
          <a:off x="1760019" y="2208866"/>
          <a:ext cx="6704250" cy="3913632"/>
        </p:xfrm>
        <a:graphic>
          <a:graphicData uri="http://schemas.openxmlformats.org/drawingml/2006/table">
            <a:tbl>
              <a:tblPr firstRow="1" firstCol="1" bandRow="1"/>
              <a:tblGrid>
                <a:gridCol w="1863319">
                  <a:extLst>
                    <a:ext uri="{9D8B030D-6E8A-4147-A177-3AD203B41FA5}">
                      <a16:colId xmlns:a16="http://schemas.microsoft.com/office/drawing/2014/main" val="3359002558"/>
                    </a:ext>
                  </a:extLst>
                </a:gridCol>
                <a:gridCol w="2535444">
                  <a:extLst>
                    <a:ext uri="{9D8B030D-6E8A-4147-A177-3AD203B41FA5}">
                      <a16:colId xmlns:a16="http://schemas.microsoft.com/office/drawing/2014/main" val="547972791"/>
                    </a:ext>
                  </a:extLst>
                </a:gridCol>
                <a:gridCol w="2305487">
                  <a:extLst>
                    <a:ext uri="{9D8B030D-6E8A-4147-A177-3AD203B41FA5}">
                      <a16:colId xmlns:a16="http://schemas.microsoft.com/office/drawing/2014/main" val="2166585546"/>
                    </a:ext>
                  </a:extLst>
                </a:gridCol>
              </a:tblGrid>
              <a:tr h="0">
                <a:tc>
                  <a:txBody>
                    <a:bodyPr/>
                    <a:lstStyle/>
                    <a:p>
                      <a:pPr algn="ctr">
                        <a:lnSpc>
                          <a:spcPct val="107000"/>
                        </a:lnSpc>
                        <a:spcAft>
                          <a:spcPts val="0"/>
                        </a:spcAft>
                      </a:pPr>
                      <a:r>
                        <a:rPr lang="fr-CH" sz="2000" b="1" dirty="0">
                          <a:effectLst/>
                          <a:latin typeface="Calibri" panose="020F0502020204030204" pitchFamily="34" charset="0"/>
                          <a:ea typeface="Calibri" panose="020F0502020204030204" pitchFamily="34" charset="0"/>
                          <a:cs typeface="Times New Roman" panose="02020603050405020304" pitchFamily="18" charset="0"/>
                        </a:rPr>
                        <a:t>Vie végétative</a:t>
                      </a:r>
                      <a:endParaRPr lang="lb-L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CH"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CH"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CH"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lb-L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CH" sz="2000">
                          <a:effectLst/>
                          <a:latin typeface="Calibri" panose="020F0502020204030204" pitchFamily="34" charset="0"/>
                          <a:ea typeface="Calibri" panose="020F0502020204030204" pitchFamily="34" charset="0"/>
                          <a:cs typeface="Times New Roman" panose="02020603050405020304" pitchFamily="18" charset="0"/>
                        </a:rPr>
                        <a:t>Croissance, reproduction, nutrition</a:t>
                      </a:r>
                      <a:endParaRPr lang="lb-L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H" sz="2000">
                          <a:effectLst/>
                          <a:latin typeface="Calibri" panose="020F0502020204030204" pitchFamily="34" charset="0"/>
                          <a:ea typeface="Calibri" panose="020F0502020204030204" pitchFamily="34" charset="0"/>
                          <a:cs typeface="Times New Roman" panose="02020603050405020304" pitchFamily="18" charset="0"/>
                        </a:rPr>
                        <a:t>Plantes, animaux, hommes</a:t>
                      </a:r>
                      <a:endParaRPr lang="lb-L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579605"/>
                  </a:ext>
                </a:extLst>
              </a:tr>
              <a:tr h="0">
                <a:tc>
                  <a:txBody>
                    <a:bodyPr/>
                    <a:lstStyle/>
                    <a:p>
                      <a:pPr algn="ctr">
                        <a:lnSpc>
                          <a:spcPct val="107000"/>
                        </a:lnSpc>
                        <a:spcAft>
                          <a:spcPts val="0"/>
                        </a:spcAft>
                      </a:pPr>
                      <a:r>
                        <a:rPr lang="fr-CH" sz="2000" b="1" dirty="0">
                          <a:effectLst/>
                          <a:latin typeface="Calibri" panose="020F0502020204030204" pitchFamily="34" charset="0"/>
                          <a:ea typeface="Calibri" panose="020F0502020204030204" pitchFamily="34" charset="0"/>
                          <a:cs typeface="Times New Roman" panose="02020603050405020304" pitchFamily="18" charset="0"/>
                        </a:rPr>
                        <a:t>Vie sensitive</a:t>
                      </a:r>
                      <a:endParaRPr lang="lb-L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CH" sz="20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lb-L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CH" sz="2000">
                          <a:effectLst/>
                          <a:latin typeface="Calibri" panose="020F0502020204030204" pitchFamily="34" charset="0"/>
                          <a:ea typeface="Calibri" panose="020F0502020204030204" pitchFamily="34" charset="0"/>
                          <a:cs typeface="Times New Roman" panose="02020603050405020304" pitchFamily="18" charset="0"/>
                        </a:rPr>
                        <a:t>Sensations et émotions</a:t>
                      </a:r>
                      <a:endParaRPr lang="lb-L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H" sz="2000">
                          <a:effectLst/>
                          <a:latin typeface="Calibri" panose="020F0502020204030204" pitchFamily="34" charset="0"/>
                          <a:ea typeface="Calibri" panose="020F0502020204030204" pitchFamily="34" charset="0"/>
                          <a:cs typeface="Times New Roman" panose="02020603050405020304" pitchFamily="18" charset="0"/>
                        </a:rPr>
                        <a:t>Animaux, hommes</a:t>
                      </a:r>
                      <a:endParaRPr lang="lb-L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134500"/>
                  </a:ext>
                </a:extLst>
              </a:tr>
              <a:tr h="0">
                <a:tc>
                  <a:txBody>
                    <a:bodyPr/>
                    <a:lstStyle/>
                    <a:p>
                      <a:pPr algn="ctr">
                        <a:lnSpc>
                          <a:spcPct val="107000"/>
                        </a:lnSpc>
                        <a:spcAft>
                          <a:spcPts val="0"/>
                        </a:spcAft>
                      </a:pPr>
                      <a:r>
                        <a:rPr lang="fr-CH" sz="2000" b="1" dirty="0">
                          <a:effectLst/>
                          <a:latin typeface="Calibri" panose="020F0502020204030204" pitchFamily="34" charset="0"/>
                          <a:ea typeface="Calibri" panose="020F0502020204030204" pitchFamily="34" charset="0"/>
                          <a:cs typeface="Times New Roman" panose="02020603050405020304" pitchFamily="18" charset="0"/>
                        </a:rPr>
                        <a:t>Vie intellective</a:t>
                      </a:r>
                      <a:endParaRPr lang="lb-L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CH" sz="20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lb-L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CH" sz="2000">
                          <a:effectLst/>
                          <a:latin typeface="Calibri" panose="020F0502020204030204" pitchFamily="34" charset="0"/>
                          <a:ea typeface="Calibri" panose="020F0502020204030204" pitchFamily="34" charset="0"/>
                          <a:cs typeface="Times New Roman" panose="02020603050405020304" pitchFamily="18" charset="0"/>
                        </a:rPr>
                        <a:t>Raison</a:t>
                      </a:r>
                      <a:endParaRPr lang="lb-L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H" sz="2000" dirty="0">
                          <a:effectLst/>
                          <a:latin typeface="Calibri" panose="020F0502020204030204" pitchFamily="34" charset="0"/>
                          <a:ea typeface="Calibri" panose="020F0502020204030204" pitchFamily="34" charset="0"/>
                          <a:cs typeface="Times New Roman" panose="02020603050405020304" pitchFamily="18" charset="0"/>
                        </a:rPr>
                        <a:t>Hommes exclusivement</a:t>
                      </a:r>
                      <a:endParaRPr lang="lb-L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52888"/>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26" y="1829320"/>
            <a:ext cx="1470132" cy="147013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201722">
            <a:off x="387971" y="3376612"/>
            <a:ext cx="1349643" cy="134964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76" y="4952325"/>
            <a:ext cx="1087634" cy="1087634"/>
          </a:xfrm>
          <a:prstGeom prst="rect">
            <a:avLst/>
          </a:prstGeom>
        </p:spPr>
      </p:pic>
    </p:spTree>
    <p:extLst>
      <p:ext uri="{BB962C8B-B14F-4D97-AF65-F5344CB8AC3E}">
        <p14:creationId xmlns:p14="http://schemas.microsoft.com/office/powerpoint/2010/main" val="337334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1684564" cy="461665"/>
          </a:xfrm>
          <a:prstGeom prst="rect">
            <a:avLst/>
          </a:prstGeom>
          <a:noFill/>
        </p:spPr>
        <p:txBody>
          <a:bodyPr wrap="none" rtlCol="0">
            <a:spAutoFit/>
          </a:bodyPr>
          <a:lstStyle/>
          <a:p>
            <a:r>
              <a:rPr lang="fr-BE" sz="2400" b="1" dirty="0"/>
              <a:t>5.1. </a:t>
            </a:r>
            <a:r>
              <a:rPr lang="lb-LU" b="1" dirty="0"/>
              <a:t>Les </a:t>
            </a:r>
            <a:r>
              <a:rPr lang="lb-LU" b="1" dirty="0" err="1"/>
              <a:t>vertus</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539219" y="2454622"/>
            <a:ext cx="8253985" cy="646331"/>
          </a:xfrm>
          <a:prstGeom prst="rect">
            <a:avLst/>
          </a:prstGeom>
          <a:noFill/>
        </p:spPr>
        <p:txBody>
          <a:bodyPr wrap="square" rtlCol="0">
            <a:spAutoFit/>
          </a:bodyPr>
          <a:lstStyle/>
          <a:p>
            <a:pPr algn="just"/>
            <a:r>
              <a:rPr lang="fr-BE" dirty="0"/>
              <a:t>Pour que l’homme soit pleinement heureux, </a:t>
            </a:r>
            <a:r>
              <a:rPr lang="fr-BE" b="1" dirty="0"/>
              <a:t>il faut qu’il exerce bien sa fonction</a:t>
            </a:r>
            <a:r>
              <a:rPr lang="fr-BE" dirty="0"/>
              <a:t>. Or, il l’accomplira bien, </a:t>
            </a:r>
            <a:r>
              <a:rPr lang="fr-BE" b="1" dirty="0"/>
              <a:t>s’il l’exerce en accord avec la vertu</a:t>
            </a:r>
            <a:r>
              <a:rPr lang="fr-BE" dirty="0"/>
              <a:t>. </a:t>
            </a:r>
            <a:endParaRPr lang="lb-LU" dirty="0"/>
          </a:p>
        </p:txBody>
      </p:sp>
      <p:sp>
        <p:nvSpPr>
          <p:cNvPr id="6" name="TextBox 5"/>
          <p:cNvSpPr txBox="1"/>
          <p:nvPr/>
        </p:nvSpPr>
        <p:spPr>
          <a:xfrm>
            <a:off x="539220" y="3162660"/>
            <a:ext cx="8253986" cy="2031325"/>
          </a:xfrm>
          <a:prstGeom prst="rect">
            <a:avLst/>
          </a:prstGeom>
          <a:solidFill>
            <a:schemeClr val="bg1">
              <a:lumMod val="85000"/>
            </a:schemeClr>
          </a:solidFill>
        </p:spPr>
        <p:txBody>
          <a:bodyPr wrap="square" rtlCol="0">
            <a:spAutoFit/>
          </a:bodyPr>
          <a:lstStyle/>
          <a:p>
            <a:pPr lvl="0" algn="just"/>
            <a:r>
              <a:rPr lang="fr-CH" u="sng" dirty="0"/>
              <a:t>Les vertus intellectuelles</a:t>
            </a:r>
            <a:r>
              <a:rPr lang="fr-CH" dirty="0"/>
              <a:t> sont des vertus qui incitent à chercher des vérités et ont leur siège dans la raison. Ils </a:t>
            </a:r>
            <a:r>
              <a:rPr lang="fr-CH" b="1" dirty="0"/>
              <a:t>dépendent de l’enseignement, de l’expérience et du temps</a:t>
            </a:r>
            <a:r>
              <a:rPr lang="fr-CH" dirty="0"/>
              <a:t>. </a:t>
            </a:r>
            <a:endParaRPr lang="fr-BE" dirty="0"/>
          </a:p>
          <a:p>
            <a:pPr lvl="0" algn="just"/>
            <a:endParaRPr lang="fr-BE" dirty="0"/>
          </a:p>
          <a:p>
            <a:pPr lvl="0" algn="just"/>
            <a:endParaRPr lang="fr-BE" dirty="0"/>
          </a:p>
          <a:p>
            <a:pPr lvl="0" algn="just"/>
            <a:endParaRPr lang="fr-BE" dirty="0"/>
          </a:p>
          <a:p>
            <a:pPr lvl="0" algn="just"/>
            <a:endParaRPr lang="fr-BE" dirty="0"/>
          </a:p>
          <a:p>
            <a:pPr lvl="0" algn="just"/>
            <a:endParaRPr lang="fr-CH" dirty="0"/>
          </a:p>
        </p:txBody>
      </p:sp>
      <p:sp>
        <p:nvSpPr>
          <p:cNvPr id="9" name="TextBox 8"/>
          <p:cNvSpPr txBox="1"/>
          <p:nvPr/>
        </p:nvSpPr>
        <p:spPr>
          <a:xfrm>
            <a:off x="539221" y="5298022"/>
            <a:ext cx="8253985" cy="1200329"/>
          </a:xfrm>
          <a:prstGeom prst="rect">
            <a:avLst/>
          </a:prstGeom>
          <a:solidFill>
            <a:schemeClr val="bg1">
              <a:lumMod val="85000"/>
            </a:schemeClr>
          </a:solidFill>
        </p:spPr>
        <p:txBody>
          <a:bodyPr wrap="square" rtlCol="0">
            <a:spAutoFit/>
          </a:bodyPr>
          <a:lstStyle/>
          <a:p>
            <a:pPr lvl="0" algn="just"/>
            <a:r>
              <a:rPr lang="fr-CH" u="sng" dirty="0"/>
              <a:t>Les </a:t>
            </a:r>
            <a:r>
              <a:rPr lang="fr-BE" u="sng" dirty="0"/>
              <a:t>vertus morales</a:t>
            </a:r>
            <a:r>
              <a:rPr lang="fr-BE" dirty="0"/>
              <a:t> sont des vertus qui incitent à agir. Ils sont </a:t>
            </a:r>
            <a:r>
              <a:rPr lang="fr-BE" b="1" dirty="0"/>
              <a:t>le produit de l’habitude</a:t>
            </a:r>
            <a:r>
              <a:rPr lang="fr-BE" dirty="0"/>
              <a:t> et s’expriment à </a:t>
            </a:r>
            <a:r>
              <a:rPr lang="fr-BE" b="1" dirty="0"/>
              <a:t>travers l’action</a:t>
            </a:r>
            <a:r>
              <a:rPr lang="fr-BE" dirty="0"/>
              <a:t>. </a:t>
            </a:r>
          </a:p>
          <a:p>
            <a:pPr lvl="0" algn="just"/>
            <a:endParaRPr lang="fr-BE" dirty="0"/>
          </a:p>
          <a:p>
            <a:pPr lvl="0" algn="just"/>
            <a:r>
              <a:rPr lang="fr-BE" dirty="0">
                <a:sym typeface="Wingdings 3" panose="05040102010807070707" pitchFamily="18" charset="2"/>
              </a:rPr>
              <a:t></a:t>
            </a:r>
            <a:r>
              <a:rPr lang="fr-BE" dirty="0"/>
              <a:t>Par exemple c’est en pratiquant les actions justes qu’on devient juste.</a:t>
            </a:r>
          </a:p>
        </p:txBody>
      </p:sp>
      <p:sp>
        <p:nvSpPr>
          <p:cNvPr id="2" name="TextBox 1"/>
          <p:cNvSpPr txBox="1"/>
          <p:nvPr/>
        </p:nvSpPr>
        <p:spPr>
          <a:xfrm>
            <a:off x="539219" y="3758987"/>
            <a:ext cx="8253985" cy="1477328"/>
          </a:xfrm>
          <a:prstGeom prst="rect">
            <a:avLst/>
          </a:prstGeom>
          <a:noFill/>
        </p:spPr>
        <p:txBody>
          <a:bodyPr wrap="square" rtlCol="0">
            <a:spAutoFit/>
          </a:bodyPr>
          <a:lstStyle/>
          <a:p>
            <a:pPr marL="285750" indent="-285750">
              <a:buFont typeface="Arial" panose="020B0604020202020204" pitchFamily="34" charset="0"/>
              <a:buChar char="•"/>
            </a:pPr>
            <a:r>
              <a:rPr lang="fr-FR" dirty="0"/>
              <a:t>L’art (c.à.d. le savoir technique) </a:t>
            </a:r>
          </a:p>
          <a:p>
            <a:pPr marL="285750" indent="-285750">
              <a:buFont typeface="Arial" panose="020B0604020202020204" pitchFamily="34" charset="0"/>
              <a:buChar char="•"/>
            </a:pPr>
            <a:r>
              <a:rPr lang="lb-LU" dirty="0"/>
              <a:t>La </a:t>
            </a:r>
            <a:r>
              <a:rPr lang="lb-LU" dirty="0" err="1"/>
              <a:t>science</a:t>
            </a:r>
            <a:r>
              <a:rPr lang="lb-LU" dirty="0"/>
              <a:t> </a:t>
            </a:r>
          </a:p>
          <a:p>
            <a:pPr marL="285750" indent="-285750">
              <a:buFont typeface="Arial" panose="020B0604020202020204" pitchFamily="34" charset="0"/>
              <a:buChar char="•"/>
            </a:pPr>
            <a:r>
              <a:rPr lang="lb-LU" dirty="0"/>
              <a:t>La </a:t>
            </a:r>
            <a:r>
              <a:rPr lang="lb-LU" dirty="0" err="1"/>
              <a:t>prudence</a:t>
            </a:r>
            <a:r>
              <a:rPr lang="lb-LU" dirty="0"/>
              <a:t> (</a:t>
            </a:r>
            <a:r>
              <a:rPr lang="lb-LU" dirty="0" err="1"/>
              <a:t>dt</a:t>
            </a:r>
            <a:r>
              <a:rPr lang="lb-LU" dirty="0"/>
              <a:t>.: </a:t>
            </a:r>
            <a:r>
              <a:rPr lang="lb-LU" dirty="0" err="1"/>
              <a:t>Vorsicht</a:t>
            </a:r>
            <a:r>
              <a:rPr lang="lb-LU" dirty="0"/>
              <a:t>) </a:t>
            </a:r>
          </a:p>
          <a:p>
            <a:pPr marL="285750" indent="-285750">
              <a:buFont typeface="Arial" panose="020B0604020202020204" pitchFamily="34" charset="0"/>
              <a:buChar char="•"/>
            </a:pPr>
            <a:r>
              <a:rPr lang="fr-FR" dirty="0"/>
              <a:t>La sagesse (une personne qui est sage, mène une vie contemplative, loin des passions et des souffrances)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7689"/>
          <a:stretch/>
        </p:blipFill>
        <p:spPr>
          <a:xfrm>
            <a:off x="539219" y="873593"/>
            <a:ext cx="8253985" cy="1538699"/>
          </a:xfrm>
          <a:prstGeom prst="rect">
            <a:avLst/>
          </a:prstGeom>
        </p:spPr>
      </p:pic>
    </p:spTree>
    <p:extLst>
      <p:ext uri="{BB962C8B-B14F-4D97-AF65-F5344CB8AC3E}">
        <p14:creationId xmlns:p14="http://schemas.microsoft.com/office/powerpoint/2010/main" val="23157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143617" cy="461665"/>
          </a:xfrm>
          <a:prstGeom prst="rect">
            <a:avLst/>
          </a:prstGeom>
          <a:noFill/>
        </p:spPr>
        <p:txBody>
          <a:bodyPr wrap="none" rtlCol="0">
            <a:spAutoFit/>
          </a:bodyPr>
          <a:lstStyle/>
          <a:p>
            <a:r>
              <a:rPr lang="fr-BE" sz="2400" b="1" dirty="0"/>
              <a:t>5.1. </a:t>
            </a:r>
            <a:r>
              <a:rPr lang="lb-LU" b="1" dirty="0" err="1"/>
              <a:t>Mesotes</a:t>
            </a:r>
            <a:r>
              <a:rPr lang="lb-LU" b="1" dirty="0"/>
              <a:t> – </a:t>
            </a:r>
            <a:r>
              <a:rPr lang="lb-LU" b="1" dirty="0" err="1"/>
              <a:t>Le</a:t>
            </a:r>
            <a:r>
              <a:rPr lang="lb-LU" b="1" dirty="0"/>
              <a:t> </a:t>
            </a:r>
            <a:r>
              <a:rPr lang="lb-LU" b="1" dirty="0" err="1"/>
              <a:t>juste</a:t>
            </a:r>
            <a:r>
              <a:rPr lang="lb-LU" b="1" dirty="0"/>
              <a:t> </a:t>
            </a:r>
            <a:r>
              <a:rPr lang="lb-LU" b="1" dirty="0" err="1"/>
              <a:t>milieu</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4546514" y="1088245"/>
            <a:ext cx="4083642" cy="2031325"/>
          </a:xfrm>
          <a:prstGeom prst="rect">
            <a:avLst/>
          </a:prstGeom>
          <a:noFill/>
        </p:spPr>
        <p:txBody>
          <a:bodyPr wrap="square" rtlCol="0">
            <a:spAutoFit/>
          </a:bodyPr>
          <a:lstStyle/>
          <a:p>
            <a:pPr algn="just"/>
            <a:r>
              <a:rPr lang="fr-BE" dirty="0"/>
              <a:t>Selon Aristote la vertu est définie comme le </a:t>
            </a:r>
            <a:r>
              <a:rPr lang="fr-BE" b="1" dirty="0"/>
              <a:t>juste milieu </a:t>
            </a:r>
            <a:r>
              <a:rPr lang="fr-BE" dirty="0"/>
              <a:t>(gr. : </a:t>
            </a:r>
            <a:r>
              <a:rPr lang="fr-BE" dirty="0" err="1"/>
              <a:t>mesotes</a:t>
            </a:r>
            <a:r>
              <a:rPr lang="fr-BE" dirty="0"/>
              <a:t>) </a:t>
            </a:r>
            <a:r>
              <a:rPr lang="fr-BE" b="1" dirty="0"/>
              <a:t>entre deux extrêmes condamnables</a:t>
            </a:r>
            <a:r>
              <a:rPr lang="fr-BE" dirty="0"/>
              <a:t>. </a:t>
            </a:r>
          </a:p>
          <a:p>
            <a:pPr algn="just"/>
            <a:endParaRPr lang="fr-BE" dirty="0"/>
          </a:p>
          <a:p>
            <a:pPr algn="just"/>
            <a:r>
              <a:rPr lang="fr-BE" dirty="0"/>
              <a:t>La règle de la raison me dicte donc de réaliser le juste équilibre entre deux extrêmes.</a:t>
            </a:r>
            <a:endParaRPr lang="lb-LU" dirty="0"/>
          </a:p>
        </p:txBody>
      </p:sp>
      <p:graphicFrame>
        <p:nvGraphicFramePr>
          <p:cNvPr id="8" name="Table 7"/>
          <p:cNvGraphicFramePr>
            <a:graphicFrameLocks noGrp="1"/>
          </p:cNvGraphicFramePr>
          <p:nvPr>
            <p:extLst>
              <p:ext uri="{D42A27DB-BD31-4B8C-83A1-F6EECF244321}">
                <p14:modId xmlns:p14="http://schemas.microsoft.com/office/powerpoint/2010/main" val="3283410903"/>
              </p:ext>
            </p:extLst>
          </p:nvPr>
        </p:nvGraphicFramePr>
        <p:xfrm>
          <a:off x="602857" y="3759852"/>
          <a:ext cx="8027299" cy="1544476"/>
        </p:xfrm>
        <a:graphic>
          <a:graphicData uri="http://schemas.openxmlformats.org/drawingml/2006/table">
            <a:tbl>
              <a:tblPr firstRow="1" firstCol="1" bandRow="1"/>
              <a:tblGrid>
                <a:gridCol w="2675127">
                  <a:extLst>
                    <a:ext uri="{9D8B030D-6E8A-4147-A177-3AD203B41FA5}">
                      <a16:colId xmlns:a16="http://schemas.microsoft.com/office/drawing/2014/main" val="2999582236"/>
                    </a:ext>
                  </a:extLst>
                </a:gridCol>
                <a:gridCol w="2676086">
                  <a:extLst>
                    <a:ext uri="{9D8B030D-6E8A-4147-A177-3AD203B41FA5}">
                      <a16:colId xmlns:a16="http://schemas.microsoft.com/office/drawing/2014/main" val="3909809020"/>
                    </a:ext>
                  </a:extLst>
                </a:gridCol>
                <a:gridCol w="2676086">
                  <a:extLst>
                    <a:ext uri="{9D8B030D-6E8A-4147-A177-3AD203B41FA5}">
                      <a16:colId xmlns:a16="http://schemas.microsoft.com/office/drawing/2014/main" val="3975075759"/>
                    </a:ext>
                  </a:extLst>
                </a:gridCol>
              </a:tblGrid>
              <a:tr h="386119">
                <a:tc>
                  <a:txBody>
                    <a:bodyPr/>
                    <a:lstStyle/>
                    <a:p>
                      <a:pPr algn="ctr">
                        <a:lnSpc>
                          <a:spcPct val="107000"/>
                        </a:lnSpc>
                        <a:spcAft>
                          <a:spcPts val="0"/>
                        </a:spcAft>
                      </a:pPr>
                      <a:r>
                        <a:rPr lang="fr-BE" sz="1800" b="1">
                          <a:effectLst/>
                          <a:latin typeface="Calibri" panose="020F0502020204030204" pitchFamily="34" charset="0"/>
                          <a:ea typeface="Calibri" panose="020F0502020204030204" pitchFamily="34" charset="0"/>
                          <a:cs typeface="Times New Roman" panose="02020603050405020304" pitchFamily="18" charset="0"/>
                        </a:rPr>
                        <a:t>défaut</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fr-BE" sz="1800" b="1">
                          <a:effectLst/>
                          <a:latin typeface="Calibri" panose="020F0502020204030204" pitchFamily="34" charset="0"/>
                          <a:ea typeface="Calibri" panose="020F0502020204030204" pitchFamily="34" charset="0"/>
                          <a:cs typeface="Times New Roman" panose="02020603050405020304" pitchFamily="18" charset="0"/>
                        </a:rPr>
                        <a:t>médiété</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fr-BE" sz="1800" b="1">
                          <a:effectLst/>
                          <a:latin typeface="Calibri" panose="020F0502020204030204" pitchFamily="34" charset="0"/>
                          <a:ea typeface="Calibri" panose="020F0502020204030204" pitchFamily="34" charset="0"/>
                          <a:cs typeface="Times New Roman" panose="02020603050405020304" pitchFamily="18" charset="0"/>
                        </a:rPr>
                        <a:t>excès</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85477523"/>
                  </a:ext>
                </a:extLst>
              </a:tr>
              <a:tr h="386119">
                <a:tc>
                  <a:txBody>
                    <a:bodyPr/>
                    <a:lstStyle/>
                    <a:p>
                      <a:pPr algn="just">
                        <a:lnSpc>
                          <a:spcPct val="107000"/>
                        </a:lnSpc>
                        <a:spcAft>
                          <a:spcPts val="0"/>
                        </a:spcAft>
                      </a:pPr>
                      <a:r>
                        <a:rPr lang="fr-BE" sz="1800">
                          <a:effectLst/>
                          <a:latin typeface="Calibri" panose="020F0502020204030204" pitchFamily="34" charset="0"/>
                          <a:ea typeface="Calibri" panose="020F0502020204030204" pitchFamily="34" charset="0"/>
                          <a:cs typeface="Times New Roman" panose="02020603050405020304" pitchFamily="18" charset="0"/>
                        </a:rPr>
                        <a:t>hostilité</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800">
                          <a:effectLst/>
                          <a:latin typeface="Calibri" panose="020F0502020204030204" pitchFamily="34" charset="0"/>
                          <a:ea typeface="Calibri" panose="020F0502020204030204" pitchFamily="34" charset="0"/>
                          <a:cs typeface="Times New Roman" panose="02020603050405020304" pitchFamily="18" charset="0"/>
                        </a:rPr>
                        <a:t> </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800">
                          <a:effectLst/>
                          <a:latin typeface="Calibri" panose="020F0502020204030204" pitchFamily="34" charset="0"/>
                          <a:ea typeface="Calibri" panose="020F0502020204030204" pitchFamily="34" charset="0"/>
                          <a:cs typeface="Times New Roman" panose="02020603050405020304" pitchFamily="18" charset="0"/>
                        </a:rPr>
                        <a:t>flatterie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257899"/>
                  </a:ext>
                </a:extLst>
              </a:tr>
              <a:tr h="386119">
                <a:tc>
                  <a:txBody>
                    <a:bodyPr/>
                    <a:lstStyle/>
                    <a:p>
                      <a:pPr algn="just">
                        <a:lnSpc>
                          <a:spcPct val="107000"/>
                        </a:lnSpc>
                        <a:spcAft>
                          <a:spcPts val="0"/>
                        </a:spcAft>
                      </a:pPr>
                      <a:r>
                        <a:rPr lang="fr-BE" sz="1800">
                          <a:effectLst/>
                          <a:latin typeface="Calibri" panose="020F0502020204030204" pitchFamily="34" charset="0"/>
                          <a:ea typeface="Calibri" panose="020F0502020204030204" pitchFamily="34" charset="0"/>
                          <a:cs typeface="Times New Roman" panose="02020603050405020304" pitchFamily="18" charset="0"/>
                        </a:rPr>
                        <a:t>témérité</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800">
                          <a:effectLst/>
                          <a:latin typeface="Calibri" panose="020F0502020204030204" pitchFamily="34" charset="0"/>
                          <a:ea typeface="Calibri" panose="020F0502020204030204" pitchFamily="34" charset="0"/>
                          <a:cs typeface="Times New Roman" panose="02020603050405020304" pitchFamily="18" charset="0"/>
                        </a:rPr>
                        <a:t> </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800">
                          <a:effectLst/>
                          <a:latin typeface="Calibri" panose="020F0502020204030204" pitchFamily="34" charset="0"/>
                          <a:ea typeface="Calibri" panose="020F0502020204030204" pitchFamily="34" charset="0"/>
                          <a:cs typeface="Times New Roman" panose="02020603050405020304" pitchFamily="18" charset="0"/>
                        </a:rPr>
                        <a:t>lâcheté</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406512"/>
                  </a:ext>
                </a:extLst>
              </a:tr>
              <a:tr h="386119">
                <a:tc>
                  <a:txBody>
                    <a:bodyPr/>
                    <a:lstStyle/>
                    <a:p>
                      <a:pPr algn="just">
                        <a:lnSpc>
                          <a:spcPct val="107000"/>
                        </a:lnSpc>
                        <a:spcAft>
                          <a:spcPts val="0"/>
                        </a:spcAft>
                      </a:pPr>
                      <a:r>
                        <a:rPr lang="fr-BE" sz="1800">
                          <a:effectLst/>
                          <a:latin typeface="Calibri" panose="020F0502020204030204" pitchFamily="34" charset="0"/>
                          <a:ea typeface="Calibri" panose="020F0502020204030204" pitchFamily="34" charset="0"/>
                          <a:cs typeface="Times New Roman" panose="02020603050405020304" pitchFamily="18" charset="0"/>
                        </a:rPr>
                        <a:t>gaspillage</a:t>
                      </a:r>
                      <a:endParaRPr lang="lb-L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 </a:t>
                      </a:r>
                      <a:endParaRPr lang="lb-L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avarice</a:t>
                      </a:r>
                      <a:endParaRPr lang="lb-L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42908"/>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2" y="1036902"/>
            <a:ext cx="3803911" cy="21340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4227617" y="4162758"/>
            <a:ext cx="777777" cy="369332"/>
          </a:xfrm>
          <a:prstGeom prst="rect">
            <a:avLst/>
          </a:prstGeom>
          <a:noFill/>
        </p:spPr>
        <p:txBody>
          <a:bodyPr wrap="none" rtlCol="0">
            <a:spAutoFit/>
          </a:bodyPr>
          <a:lstStyle/>
          <a:p>
            <a:r>
              <a:rPr lang="en-GB" dirty="0" err="1"/>
              <a:t>amitié</a:t>
            </a:r>
            <a:endParaRPr lang="lb-LU" dirty="0"/>
          </a:p>
        </p:txBody>
      </p:sp>
      <p:sp>
        <p:nvSpPr>
          <p:cNvPr id="13" name="TextBox 12"/>
          <p:cNvSpPr txBox="1"/>
          <p:nvPr/>
        </p:nvSpPr>
        <p:spPr>
          <a:xfrm>
            <a:off x="4150159" y="4532090"/>
            <a:ext cx="932691" cy="369332"/>
          </a:xfrm>
          <a:prstGeom prst="rect">
            <a:avLst/>
          </a:prstGeom>
          <a:noFill/>
        </p:spPr>
        <p:txBody>
          <a:bodyPr wrap="none" rtlCol="0">
            <a:spAutoFit/>
          </a:bodyPr>
          <a:lstStyle/>
          <a:p>
            <a:r>
              <a:rPr lang="en-GB" dirty="0"/>
              <a:t>courage</a:t>
            </a:r>
            <a:endParaRPr lang="lb-LU" dirty="0"/>
          </a:p>
        </p:txBody>
      </p:sp>
      <p:sp>
        <p:nvSpPr>
          <p:cNvPr id="14" name="TextBox 13"/>
          <p:cNvSpPr txBox="1"/>
          <p:nvPr/>
        </p:nvSpPr>
        <p:spPr>
          <a:xfrm>
            <a:off x="4028907" y="4934996"/>
            <a:ext cx="1175194" cy="369332"/>
          </a:xfrm>
          <a:prstGeom prst="rect">
            <a:avLst/>
          </a:prstGeom>
          <a:noFill/>
        </p:spPr>
        <p:txBody>
          <a:bodyPr wrap="none" rtlCol="0">
            <a:spAutoFit/>
          </a:bodyPr>
          <a:lstStyle/>
          <a:p>
            <a:r>
              <a:rPr lang="en-GB" dirty="0" err="1"/>
              <a:t>générosité</a:t>
            </a:r>
            <a:endParaRPr lang="lb-LU" dirty="0"/>
          </a:p>
        </p:txBody>
      </p:sp>
    </p:spTree>
    <p:extLst>
      <p:ext uri="{BB962C8B-B14F-4D97-AF65-F5344CB8AC3E}">
        <p14:creationId xmlns:p14="http://schemas.microsoft.com/office/powerpoint/2010/main" val="79978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823209" cy="461665"/>
          </a:xfrm>
          <a:prstGeom prst="rect">
            <a:avLst/>
          </a:prstGeom>
          <a:noFill/>
        </p:spPr>
        <p:txBody>
          <a:bodyPr wrap="none" rtlCol="0">
            <a:spAutoFit/>
          </a:bodyPr>
          <a:lstStyle/>
          <a:p>
            <a:r>
              <a:rPr lang="fr-BE" sz="2400" b="1" dirty="0"/>
              <a:t>5.2. </a:t>
            </a:r>
            <a:r>
              <a:rPr lang="lb-LU" b="1" dirty="0" err="1"/>
              <a:t>Le</a:t>
            </a:r>
            <a:r>
              <a:rPr lang="lb-LU" b="1" dirty="0"/>
              <a:t> bien pour </a:t>
            </a:r>
            <a:r>
              <a:rPr lang="lb-LU" b="1" dirty="0" err="1"/>
              <a:t>l’homme</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539222" y="1088245"/>
            <a:ext cx="8090934" cy="369332"/>
          </a:xfrm>
          <a:prstGeom prst="rect">
            <a:avLst/>
          </a:prstGeom>
          <a:solidFill>
            <a:schemeClr val="bg1">
              <a:lumMod val="85000"/>
            </a:schemeClr>
          </a:solidFill>
        </p:spPr>
        <p:txBody>
          <a:bodyPr wrap="square" rtlCol="0">
            <a:spAutoFit/>
          </a:bodyPr>
          <a:lstStyle/>
          <a:p>
            <a:r>
              <a:rPr lang="fr-BE" b="1" i="1" dirty="0"/>
              <a:t>« Car une hirondelle ne fait pas le printemps, ni non plus un seule jour »</a:t>
            </a:r>
            <a:endParaRPr lang="lb-LU" dirty="0"/>
          </a:p>
        </p:txBody>
      </p:sp>
      <p:sp>
        <p:nvSpPr>
          <p:cNvPr id="2" name="TextBox 1"/>
          <p:cNvSpPr txBox="1"/>
          <p:nvPr/>
        </p:nvSpPr>
        <p:spPr>
          <a:xfrm>
            <a:off x="4122892" y="1638637"/>
            <a:ext cx="4507264" cy="3831818"/>
          </a:xfrm>
          <a:prstGeom prst="rect">
            <a:avLst/>
          </a:prstGeom>
          <a:noFill/>
        </p:spPr>
        <p:txBody>
          <a:bodyPr wrap="square" rtlCol="0">
            <a:spAutoFit/>
          </a:bodyPr>
          <a:lstStyle/>
          <a:p>
            <a:pPr marL="285750" indent="-285750" algn="just">
              <a:lnSpc>
                <a:spcPct val="150000"/>
              </a:lnSpc>
              <a:buFont typeface="Wingdings 3" panose="05040102010807070707" pitchFamily="18" charset="2"/>
              <a:buChar char="Ê"/>
            </a:pPr>
            <a:r>
              <a:rPr lang="fr-BE" b="1" dirty="0"/>
              <a:t>Il ne suffit pas d’être vertueux pendant un court moment de sa vie</a:t>
            </a:r>
            <a:r>
              <a:rPr lang="fr-BE" dirty="0"/>
              <a:t>. </a:t>
            </a:r>
            <a:r>
              <a:rPr lang="fr-BE" b="1" dirty="0"/>
              <a:t>Il faut qu’on le soit durant toute la vie, même jusqu'à la fin de sa vie</a:t>
            </a:r>
            <a:r>
              <a:rPr lang="fr-BE" dirty="0"/>
              <a:t>. </a:t>
            </a:r>
          </a:p>
          <a:p>
            <a:pPr algn="just">
              <a:lnSpc>
                <a:spcPct val="150000"/>
              </a:lnSpc>
            </a:pPr>
            <a:endParaRPr lang="fr-BE" dirty="0"/>
          </a:p>
          <a:p>
            <a:pPr marL="285750" indent="-285750" algn="just">
              <a:lnSpc>
                <a:spcPct val="150000"/>
              </a:lnSpc>
              <a:buFont typeface="Wingdings 3" panose="05040102010807070707" pitchFamily="18" charset="2"/>
              <a:buChar char="Ê"/>
            </a:pPr>
            <a:r>
              <a:rPr lang="fr-BE" dirty="0"/>
              <a:t>On ne peut pas atteindre le bonheur en un seul jour, mais il en faut beaucoup de temps, peut-être même toute une vie pour l’atteindre. </a:t>
            </a:r>
            <a:endParaRPr lang="lb-L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2" y="1554255"/>
            <a:ext cx="3466336" cy="4586092"/>
          </a:xfrm>
          <a:prstGeom prst="rect">
            <a:avLst/>
          </a:prstGeom>
        </p:spPr>
      </p:pic>
    </p:spTree>
    <p:extLst>
      <p:ext uri="{BB962C8B-B14F-4D97-AF65-F5344CB8AC3E}">
        <p14:creationId xmlns:p14="http://schemas.microsoft.com/office/powerpoint/2010/main" val="125415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62080" y="663547"/>
            <a:ext cx="263084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Schopenhauer</a:t>
            </a:r>
            <a:endParaRPr kumimoji="0" lang="lb-LU"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226246" y="5684320"/>
            <a:ext cx="310251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Die </a:t>
            </a:r>
            <a:r>
              <a:rPr kumimoji="0" lang="en-GB" sz="3200" b="1" i="0" u="none" strike="noStrike" kern="1200" cap="none" spc="0" normalizeH="0" baseline="0" noProof="0" dirty="0" err="1">
                <a:ln>
                  <a:noFill/>
                </a:ln>
                <a:solidFill>
                  <a:prstClr val="black"/>
                </a:solidFill>
                <a:effectLst/>
                <a:uLnTx/>
                <a:uFillTx/>
                <a:latin typeface="Calibri" panose="020F0502020204030204"/>
                <a:ea typeface="+mn-ea"/>
                <a:cs typeface="+mn-cs"/>
              </a:rPr>
              <a:t>Mitleidsethik</a:t>
            </a:r>
            <a:endParaRPr kumimoji="0" lang="lb-LU"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023" y="1587066"/>
            <a:ext cx="2693074" cy="37180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1674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54937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Arthur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Schopenhauer</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 (1788 - 1860)</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2784762" y="1097280"/>
            <a:ext cx="16627" cy="5569527"/>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3067392" y="1097280"/>
            <a:ext cx="5810596" cy="4446730"/>
          </a:xfrm>
          <a:prstGeom prst="rect">
            <a:avLst/>
          </a:prstGeom>
          <a:noFill/>
        </p:spPr>
        <p:txBody>
          <a:bodyPr wrap="square" rtlCol="0">
            <a:spAutoFit/>
          </a:bodyPr>
          <a:lstStyle/>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Geboren am 22. Februar 1788 in Danzig (Polen)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1793 siedelte die Familie nach Hamburg um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Ab 1811 studierte er Philosophie in Berlin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Ab 1831 arbeitete er als Privatlehrer in Frankfurt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Während seines Lebens durchreiste er ganz Europa (Deutschland, Niederlande, England, Belgien, Frankreich, Schweiz, Österreich, Italien)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Er starb am 21. September 1860 in Frankfurt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73945" y="3636436"/>
            <a:ext cx="2635133"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1"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t>
            </a:r>
            <a:r>
              <a:rPr kumimoji="0" lang="de-DE" sz="1800" b="0" i="1"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Hingegen hat jeder gewisse angeborene konkrete Grundsätze, die ihm in Blut und Saft stecken, indem sie das Resultat alles seines Denkens, Fühlens und Wollens sind</a:t>
            </a:r>
            <a:endParaRPr kumimoji="0" lang="fr-BE" sz="2000" b="1" i="1"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43" y="1238082"/>
            <a:ext cx="2659582" cy="199468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76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8712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Schopenhauer</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Einleitung</a:t>
            </a:r>
            <a:endPar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127331" y="976913"/>
            <a:ext cx="5429995" cy="88036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Das Fundament der Ethik nur auf empirischem Weg gefunden werden.</a:t>
            </a:r>
          </a:p>
        </p:txBody>
      </p:sp>
      <p:sp>
        <p:nvSpPr>
          <p:cNvPr id="2" name="TextBox 1"/>
          <p:cNvSpPr txBox="1"/>
          <p:nvPr/>
        </p:nvSpPr>
        <p:spPr>
          <a:xfrm>
            <a:off x="3127331" y="2034501"/>
            <a:ext cx="5429995" cy="830997"/>
          </a:xfrm>
          <a:prstGeom prst="rect">
            <a:avLst/>
          </a:prstGeom>
          <a:solidFill>
            <a:schemeClr val="accent1">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LU" sz="2400" b="0" i="0" u="none" strike="noStrike" kern="1200" cap="none" spc="0" normalizeH="0" baseline="0" noProof="0" dirty="0">
                <a:ln>
                  <a:noFill/>
                </a:ln>
                <a:solidFill>
                  <a:prstClr val="black"/>
                </a:solidFill>
                <a:effectLst/>
                <a:uLnTx/>
                <a:uFillTx/>
                <a:latin typeface="Calibri" panose="020F0502020204030204"/>
                <a:ea typeface="+mn-ea"/>
                <a:cs typeface="+mn-cs"/>
              </a:rPr>
              <a:t>Gibt es Handlungen mit „echtem moralischem Wert“?</a:t>
            </a:r>
            <a:endParaRPr kumimoji="0" lang="lb-LU"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708" r="4336"/>
          <a:stretch/>
        </p:blipFill>
        <p:spPr>
          <a:xfrm>
            <a:off x="465514" y="1241938"/>
            <a:ext cx="2427390" cy="341729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582627" y="4836454"/>
            <a:ext cx="2387150" cy="73866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b-LU"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3" panose="05040102010807070707" pitchFamily="18" charset="2"/>
              </a:rPr>
              <a:t></a:t>
            </a:r>
            <a:r>
              <a:rPr kumimoji="0" lang="lb-LU" sz="1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3" panose="05040102010807070707" pitchFamily="18" charset="2"/>
              </a:rPr>
              <a:t>Schopenhauer</a:t>
            </a:r>
            <a:r>
              <a:rPr kumimoji="0" lang="lb-LU"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3" panose="05040102010807070707" pitchFamily="18" charset="2"/>
              </a:rPr>
              <a:t> </a:t>
            </a:r>
            <a:r>
              <a:rPr kumimoji="0" lang="lb-LU" sz="1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3" panose="05040102010807070707" pitchFamily="18" charset="2"/>
              </a:rPr>
              <a:t>mit</a:t>
            </a:r>
            <a:r>
              <a:rPr kumimoji="0" lang="lb-LU"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3" panose="05040102010807070707" pitchFamily="18" charset="2"/>
              </a:rPr>
              <a:t> </a:t>
            </a:r>
            <a:r>
              <a:rPr kumimoji="0" lang="lb-LU" sz="1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3" panose="05040102010807070707" pitchFamily="18" charset="2"/>
              </a:rPr>
              <a:t>seinem</a:t>
            </a:r>
            <a:r>
              <a:rPr kumimoji="0" lang="lb-LU"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3" panose="05040102010807070707" pitchFamily="18" charset="2"/>
              </a:rPr>
              <a:t> </a:t>
            </a:r>
            <a:r>
              <a:rPr kumimoji="0" lang="lb-LU" sz="1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3" panose="05040102010807070707" pitchFamily="18" charset="2"/>
              </a:rPr>
              <a:t>Pudel</a:t>
            </a:r>
            <a:r>
              <a:rPr kumimoji="0" lang="lb-LU"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3" panose="05040102010807070707" pitchFamily="18" charset="2"/>
              </a:rPr>
              <a:t>, Karikatur </a:t>
            </a:r>
            <a:r>
              <a:rPr kumimoji="0" lang="lb-LU" sz="1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3" panose="05040102010807070707" pitchFamily="18" charset="2"/>
              </a:rPr>
              <a:t>von</a:t>
            </a:r>
            <a:r>
              <a:rPr kumimoji="0" lang="lb-LU"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3" panose="05040102010807070707" pitchFamily="18" charset="2"/>
              </a:rPr>
              <a:t> Wilhelm Busch</a:t>
            </a:r>
            <a:endParaRPr kumimoji="0" lang="lb-L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3840966" y="3159713"/>
            <a:ext cx="4002724" cy="1754326"/>
          </a:xfrm>
          <a:prstGeom prst="rect">
            <a:avLst/>
          </a:prstGeom>
          <a:noFill/>
        </p:spPr>
        <p:txBody>
          <a:bodyPr wrap="square" rtlCol="0">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Freiwillige Gerechtigkeit </a:t>
            </a: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Reine Menschenliebe</a:t>
            </a:r>
          </a:p>
          <a:p>
            <a:pPr marL="0" marR="0" lvl="0" indent="0" algn="ctr"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Wirklicher Edelmut</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8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17514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Grundtriebfedern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633323" y="976913"/>
            <a:ext cx="5199133" cy="9233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Schopenhauer zufolge muss jede menschliche Handlung auf eine der folgenden drei Grundtriebfedern zurückzuführen sein: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3633323" y="2241494"/>
            <a:ext cx="51991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Dem Egoismus</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der sich nur nach dem eigenen Wohlergehen richtet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633323" y="3625232"/>
            <a:ext cx="46033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Der Bosheit</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die auf das Leiden anderer aus ist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633324" y="4656966"/>
            <a:ext cx="460337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Das Mitleid</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welches sich nach dem Wohlergehen anderer richtet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356" y="3124354"/>
            <a:ext cx="1111692" cy="137108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344" y="1477588"/>
            <a:ext cx="1874048" cy="141023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199" t="17678" r="5929" b="8345"/>
          <a:stretch/>
        </p:blipFill>
        <p:spPr>
          <a:xfrm>
            <a:off x="901136" y="4731970"/>
            <a:ext cx="2678464" cy="1529348"/>
          </a:xfrm>
          <a:prstGeom prst="rect">
            <a:avLst/>
          </a:prstGeom>
        </p:spPr>
      </p:pic>
    </p:spTree>
    <p:extLst>
      <p:ext uri="{BB962C8B-B14F-4D97-AF65-F5344CB8AC3E}">
        <p14:creationId xmlns:p14="http://schemas.microsoft.com/office/powerpoint/2010/main" val="33375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79910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fr-BE" sz="1800" b="1" i="0" u="none" strike="noStrike" kern="1200" cap="none" spc="0" normalizeH="0" baseline="0" noProof="0" dirty="0" err="1">
                <a:ln>
                  <a:noFill/>
                </a:ln>
                <a:solidFill>
                  <a:prstClr val="black"/>
                </a:solidFill>
                <a:effectLst/>
                <a:uLnTx/>
                <a:uFillTx/>
                <a:latin typeface="Calibri" panose="020F0502020204030204"/>
                <a:ea typeface="+mn-ea"/>
                <a:cs typeface="+mn-cs"/>
              </a:rPr>
              <a:t>Argumentationsstruktur</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465514" y="1306865"/>
            <a:ext cx="7897606" cy="378885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Prämisse:</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Nur jene Handlungen, die das Wohl des anderen erstreben sind moralisch</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Das Wohl des anderen erstreben bedeutet, das eigene Wohl zurückzustellen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Nur wenn das Leid des Gegenübers zum eigenen Leid wird, ist der Mensch bereit sein eigenes Wohl zurückzustellen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Das Mitleid ist die Fähigkeit am Leiden eines anderen teilzunehmen</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Schlussfolgerung:</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Nur Handlungen aus Mitleid sind moralische Handlungen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8418" y="4495126"/>
            <a:ext cx="7974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7530" y="2385803"/>
            <a:ext cx="79747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48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9004" y="1800479"/>
            <a:ext cx="2837001" cy="319507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863664" y="946768"/>
            <a:ext cx="1827680" cy="584775"/>
          </a:xfrm>
          <a:prstGeom prst="rect">
            <a:avLst/>
          </a:prstGeom>
          <a:noFill/>
        </p:spPr>
        <p:txBody>
          <a:bodyPr wrap="none" rtlCol="0">
            <a:spAutoFit/>
          </a:bodyPr>
          <a:lstStyle/>
          <a:p>
            <a:r>
              <a:rPr lang="en-GB" sz="3200" b="1" dirty="0"/>
              <a:t>ARISTOTE</a:t>
            </a:r>
            <a:endParaRPr lang="lb-LU" sz="3200" b="1" dirty="0"/>
          </a:p>
        </p:txBody>
      </p:sp>
      <p:sp>
        <p:nvSpPr>
          <p:cNvPr id="6" name="TextBox 5"/>
          <p:cNvSpPr txBox="1"/>
          <p:nvPr/>
        </p:nvSpPr>
        <p:spPr>
          <a:xfrm>
            <a:off x="3212428" y="5264485"/>
            <a:ext cx="3130152" cy="584775"/>
          </a:xfrm>
          <a:prstGeom prst="rect">
            <a:avLst/>
          </a:prstGeom>
          <a:noFill/>
        </p:spPr>
        <p:txBody>
          <a:bodyPr wrap="none" rtlCol="0">
            <a:spAutoFit/>
          </a:bodyPr>
          <a:lstStyle/>
          <a:p>
            <a:r>
              <a:rPr lang="en-GB" sz="3200" b="1" dirty="0"/>
              <a:t>L’EUDÉMONISME</a:t>
            </a:r>
            <a:endParaRPr lang="lb-LU" sz="3200" b="1" dirty="0"/>
          </a:p>
        </p:txBody>
      </p:sp>
    </p:spTree>
    <p:extLst>
      <p:ext uri="{BB962C8B-B14F-4D97-AF65-F5344CB8AC3E}">
        <p14:creationId xmlns:p14="http://schemas.microsoft.com/office/powerpoint/2010/main" val="24564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13830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Egoismus</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539222" y="2020786"/>
            <a:ext cx="829323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Der menschliche Egoismus ist laut Schopenhauer…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…grenzenlos</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denn Menschen wollen unbedingt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ihr Dasein erhalten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…sie wollen Schmerzen vermeiden und auf nichts verzichten müssen,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…und jeder macht sich selbst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zum Mittelpunkt der Welt.</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687261" y="1261358"/>
            <a:ext cx="5997155" cy="461665"/>
          </a:xfrm>
          <a:prstGeom prst="rect">
            <a:avLst/>
          </a:prstGeom>
          <a:solidFill>
            <a:schemeClr val="accent1">
              <a:lumMod val="40000"/>
              <a:lumOff val="6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t>
            </a:r>
            <a:r>
              <a:rPr kumimoji="0" lang="de-LU" sz="2400" b="0" i="1"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Alles für mich, nichts für die anderen!</a:t>
            </a:r>
            <a:r>
              <a:rPr kumimoji="0" lang="de-LU"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a:t>
            </a:r>
            <a:endParaRPr kumimoji="0" lang="lb-LU"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6" name="TextBox 5"/>
          <p:cNvSpPr txBox="1"/>
          <p:nvPr/>
        </p:nvSpPr>
        <p:spPr>
          <a:xfrm>
            <a:off x="3340983" y="4406812"/>
            <a:ext cx="5491473" cy="216982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Abstufungen: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1" i="0" u="sng" strike="noStrike" kern="1200" cap="none" spc="0" normalizeH="0" baseline="0" noProof="0" dirty="0">
                <a:ln>
                  <a:noFill/>
                </a:ln>
                <a:solidFill>
                  <a:prstClr val="black"/>
                </a:solidFill>
                <a:effectLst/>
                <a:uLnTx/>
                <a:uFillTx/>
                <a:latin typeface="Calibri" panose="020F0502020204030204"/>
                <a:ea typeface="+mn-ea"/>
                <a:cs typeface="+mn-cs"/>
              </a:rPr>
              <a:t>Mittel zum Zweck</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  äußerste Form des Egoismus</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3" panose="05040102010807070707" pitchFamily="18" charset="2"/>
              </a:rPr>
              <a:t>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jemand anderem schaden, um an sein eigenes Ziel zu gelangen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2" y="4537849"/>
            <a:ext cx="2718384" cy="2038788"/>
          </a:xfrm>
          <a:prstGeom prst="rect">
            <a:avLst/>
          </a:prstGeom>
        </p:spPr>
      </p:pic>
    </p:spTree>
    <p:extLst>
      <p:ext uri="{BB962C8B-B14F-4D97-AF65-F5344CB8AC3E}">
        <p14:creationId xmlns:p14="http://schemas.microsoft.com/office/powerpoint/2010/main" val="3504993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198451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Das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Übelwollen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539222" y="2020786"/>
            <a:ext cx="8293234" cy="2862322"/>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Das Übelwollen entsteht laut Schopenhauer… </a:t>
            </a:r>
            <a:endPar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durch das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Zusammenprallen von Egoismen</a:t>
            </a: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durch unsere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Schwächen und Laster</a:t>
            </a: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…durch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Unzufriedenheit aus Neid</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durch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Schadenfreude</a:t>
            </a:r>
            <a:endParaRPr kumimoji="0" lang="fr-B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074386" y="1261358"/>
            <a:ext cx="5222905" cy="461665"/>
          </a:xfrm>
          <a:prstGeom prst="rect">
            <a:avLst/>
          </a:prstGeom>
          <a:solidFill>
            <a:schemeClr val="accent1">
              <a:lumMod val="40000"/>
              <a:lumOff val="6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2400" b="0" i="1"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„Verletze alle, so sehr du kannst</a:t>
            </a:r>
            <a:r>
              <a:rPr kumimoji="0" lang="de-LU"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 </a:t>
            </a:r>
            <a:endParaRPr kumimoji="0" lang="lb-LU"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6" name="TextBox 5"/>
          <p:cNvSpPr txBox="1"/>
          <p:nvPr/>
        </p:nvSpPr>
        <p:spPr>
          <a:xfrm>
            <a:off x="539222" y="5180871"/>
            <a:ext cx="6877128" cy="92333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Das Leid der anderen wird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nicht Mittel zum Zweck</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sondern sie wird zum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Zweck an sich</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83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9605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Das Kriterium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moralischen</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Handelns</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793240" y="1091426"/>
            <a:ext cx="73876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“Die Abwesenheit aller egoistischen Motivation ist also das Kriterium einer Handlung von moralischem Wert”. </a:t>
            </a:r>
          </a:p>
        </p:txBody>
      </p:sp>
      <p:sp>
        <p:nvSpPr>
          <p:cNvPr id="6" name="TextBox 5"/>
          <p:cNvSpPr txBox="1"/>
          <p:nvPr/>
        </p:nvSpPr>
        <p:spPr>
          <a:xfrm>
            <a:off x="539222" y="1885444"/>
            <a:ext cx="8143532" cy="147732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3" panose="05040102010807070707" pitchFamily="18" charset="2"/>
              <a:buChar char="Ê"/>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Moralisch wertvoll sind bloß </a:t>
            </a:r>
            <a:r>
              <a:rPr kumimoji="0" lang="de-LU" sz="1800" b="1" i="0" u="sng" strike="noStrike" kern="1200" cap="none" spc="0" normalizeH="0" baseline="0" noProof="0" dirty="0">
                <a:ln>
                  <a:noFill/>
                </a:ln>
                <a:solidFill>
                  <a:prstClr val="black"/>
                </a:solidFill>
                <a:effectLst/>
                <a:uLnTx/>
                <a:uFillTx/>
                <a:latin typeface="Calibri" panose="020F0502020204030204"/>
                <a:ea typeface="+mn-ea"/>
                <a:cs typeface="+mn-cs"/>
              </a:rPr>
              <a:t>altruistische Handlungen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wenn ich also Gutes tue,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so darf ich in keiner Weise mein eigenes Wohl im Auge haben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3" panose="05040102010807070707" pitchFamily="18" charset="2"/>
              <a:buChar char="Ê"/>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Nicht die gute Tat selbst, sondern dass sie aus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der guten Gesinnung entspringt</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macht ihren Wert aus. </a:t>
            </a:r>
          </a:p>
        </p:txBody>
      </p:sp>
      <p:sp>
        <p:nvSpPr>
          <p:cNvPr id="7" name="Rectangle 6"/>
          <p:cNvSpPr/>
          <p:nvPr/>
        </p:nvSpPr>
        <p:spPr>
          <a:xfrm>
            <a:off x="3945099" y="3510459"/>
            <a:ext cx="4737655" cy="3139321"/>
          </a:xfrm>
          <a:prstGeom prst="rect">
            <a:avLst/>
          </a:prstGeom>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Entspringt eine Handlung einem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eigennützigen Motiv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 B. gesellschaftliches Ansehen), so wird der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moralische Wert derselben ganz aufgehoben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Wirken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eigennützige Motive neben uneigennützigen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 B. Ich helfe jemandem, weil er mir Leid tut, rufe aber gleichzeitig die Presse an, damit sie über meine Heldentat berichten), so wird der moralische Wert der Handlung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geschmälert</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3453" r="6800" b="9764"/>
          <a:stretch/>
        </p:blipFill>
        <p:spPr>
          <a:xfrm>
            <a:off x="539222" y="3510459"/>
            <a:ext cx="3405877" cy="1581993"/>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b="28072"/>
          <a:stretch/>
        </p:blipFill>
        <p:spPr>
          <a:xfrm>
            <a:off x="539221" y="5080119"/>
            <a:ext cx="3405877" cy="1429923"/>
          </a:xfrm>
          <a:prstGeom prst="rect">
            <a:avLst/>
          </a:prstGeom>
        </p:spPr>
      </p:pic>
    </p:spTree>
    <p:extLst>
      <p:ext uri="{BB962C8B-B14F-4D97-AF65-F5344CB8AC3E}">
        <p14:creationId xmlns:p14="http://schemas.microsoft.com/office/powerpoint/2010/main" val="98314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457625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fr-BE" sz="1800" b="1" i="0" u="none" strike="noStrike" kern="1200" cap="none" spc="0" normalizeH="0" baseline="0" noProof="0" dirty="0" err="1">
                <a:ln>
                  <a:noFill/>
                </a:ln>
                <a:solidFill>
                  <a:prstClr val="black"/>
                </a:solidFill>
                <a:effectLst/>
                <a:uLnTx/>
                <a:uFillTx/>
                <a:latin typeface="Calibri" panose="020F0502020204030204"/>
                <a:ea typeface="+mn-ea"/>
                <a:cs typeface="+mn-cs"/>
              </a:rPr>
              <a:t>Mitleid</a:t>
            </a: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Die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einzige</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moralische</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Triebfeder</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539222" y="1095888"/>
            <a:ext cx="7982821"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Ob eine Handlung moralisch ist, kann nur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in Bezug auf jemand anderen untersucht werden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D</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as Leid oder das Wohlergehen des anderen wird unmittelbar zum Motiv meiner Handlung</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005558" y="3051054"/>
            <a:ext cx="4516484" cy="923330"/>
          </a:xfrm>
          <a:prstGeom prst="rect">
            <a:avLst/>
          </a:prstGeom>
        </p:spPr>
        <p:txBody>
          <a:bodyPr wrap="square">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Diese Identifikation ist möglich, weil jeder auch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eigene Erfahrungen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Bezug auf das Leid gemacht hat</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4005558" y="4452223"/>
            <a:ext cx="4516484" cy="923330"/>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Mitleid ist die unmittelbare Teilnahme am Leiden des anderen. Im Mit-Leiden löst sich die </a:t>
            </a: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Grenze der Persönlichkeit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auf.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539222" y="3051054"/>
            <a:ext cx="3390193" cy="2260130"/>
          </a:xfrm>
          <a:prstGeom prst="rect">
            <a:avLst/>
          </a:prstGeom>
        </p:spPr>
      </p:pic>
    </p:spTree>
    <p:extLst>
      <p:ext uri="{BB962C8B-B14F-4D97-AF65-F5344CB8AC3E}">
        <p14:creationId xmlns:p14="http://schemas.microsoft.com/office/powerpoint/2010/main" val="370815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97626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7.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Mitleid</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 nicht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Mitgefühl</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6" name="Rectangle 2"/>
          <p:cNvSpPr>
            <a:spLocks noChangeArrowheads="1"/>
          </p:cNvSpPr>
          <p:nvPr/>
        </p:nvSpPr>
        <p:spPr bwMode="auto">
          <a:xfrm>
            <a:off x="3892268" y="1697489"/>
            <a:ext cx="461246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LU" altLang="lb-LU"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de-LU" altLang="lb-LU" sz="1400" b="0" i="1"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Times New Roman" panose="02020603050405020304" pitchFamily="18" charset="0"/>
              </a:rPr>
              <a:t>Dies aber setzt notwendig voraus, dass ich bei seinem Wehe als solchem geradezu mitleide, sein Wehe f</a:t>
            </a:r>
            <a:r>
              <a:rPr kumimoji="0" lang="de-LU" altLang="lb-LU"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ü</a:t>
            </a:r>
            <a:r>
              <a:rPr kumimoji="0" lang="de-LU" altLang="lb-LU" sz="1400" b="0" i="1"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Times New Roman" panose="02020603050405020304" pitchFamily="18" charset="0"/>
              </a:rPr>
              <a:t>hle, wie sonst nur meines, und deshalb sein Wohl unmittelbar will, wie sonst nur meines.</a:t>
            </a:r>
            <a:r>
              <a:rPr kumimoji="0" lang="de-LU" altLang="lb-LU"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de-LU" altLang="lb-LU" sz="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LU" altLang="lb-L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49" name="Picture 6"/>
          <p:cNvPicPr>
            <a:picLocks noChangeAspect="1" noChangeArrowheads="1"/>
          </p:cNvPicPr>
          <p:nvPr/>
        </p:nvPicPr>
        <p:blipFill>
          <a:blip r:embed="rId2">
            <a:extLst>
              <a:ext uri="{28A0092B-C50C-407E-A947-70E740481C1C}">
                <a14:useLocalDpi xmlns:a14="http://schemas.microsoft.com/office/drawing/2010/main" val="0"/>
              </a:ext>
            </a:extLst>
          </a:blip>
          <a:srcRect l="4324" t="5330" r="4195" b="5896"/>
          <a:stretch>
            <a:fillRect/>
          </a:stretch>
        </p:blipFill>
        <p:spPr bwMode="auto">
          <a:xfrm>
            <a:off x="539222" y="967884"/>
            <a:ext cx="3065780" cy="23250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465513" y="3422268"/>
            <a:ext cx="805381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diesem Textabschnitt wird deutlich, dass der Begriff Mitleid im Sinne der Ethik von Arthur Schopenhauer nicht, wie es heute weithin üblich ist, durch das Wort Mitgefühl ersetzt werden darf:</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denn </a:t>
            </a:r>
            <a:r>
              <a:rPr kumimoji="0" lang="de-LU" altLang="lb-L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Mitgefühl kann sich nicht nur als Mitleid, sondern z. B. auch als Mitfreude äußern</a:t>
            </a: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LU" altLang="lb-LU" sz="1600" b="0" i="0" u="none" strike="noStrike" kern="1200" cap="none" spc="0" normalizeH="0" baseline="0" noProof="0" dirty="0">
              <a:ln>
                <a:noFill/>
              </a:ln>
              <a:solidFill>
                <a:srgbClr val="11111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LU" altLang="lb-LU" sz="1600" b="0" i="0" u="none" strike="noStrike" kern="1200" cap="none" spc="0" normalizeH="0" baseline="0" noProof="0" dirty="0">
                <a:ln>
                  <a:noFill/>
                </a:ln>
                <a:solidFill>
                  <a:srgbClr val="111111"/>
                </a:solidFill>
                <a:effectLst/>
                <a:uLnTx/>
                <a:uFillTx/>
                <a:latin typeface="Calibri" panose="020F0502020204030204" pitchFamily="34" charset="0"/>
                <a:ea typeface="Calibri" panose="020F0502020204030204" pitchFamily="34" charset="0"/>
                <a:cs typeface="Calibri" panose="020F0502020204030204" pitchFamily="34" charset="0"/>
              </a:rPr>
              <a:t>Mitleid bezieht sich </a:t>
            </a:r>
            <a:r>
              <a:rPr kumimoji="0" lang="de-LU" altLang="lb-LU" sz="1600" b="1" i="0" u="none" strike="noStrike" kern="1200" cap="none" spc="0" normalizeH="0" baseline="0" noProof="0" dirty="0">
                <a:ln>
                  <a:noFill/>
                </a:ln>
                <a:solidFill>
                  <a:srgbClr val="111111"/>
                </a:solidFill>
                <a:effectLst/>
                <a:uLnTx/>
                <a:uFillTx/>
                <a:latin typeface="Calibri" panose="020F0502020204030204" pitchFamily="34" charset="0"/>
                <a:ea typeface="Calibri" panose="020F0502020204030204" pitchFamily="34" charset="0"/>
                <a:cs typeface="Calibri" panose="020F0502020204030204" pitchFamily="34" charset="0"/>
              </a:rPr>
              <a:t>eindeutiger als Mitgefühl auf das Leid</a:t>
            </a:r>
            <a:r>
              <a:rPr kumimoji="0" lang="de-LU" altLang="lb-LU" sz="1600" b="0" i="0" u="none" strike="noStrike" kern="1200" cap="none" spc="0" normalizeH="0" baseline="0" noProof="0" dirty="0">
                <a:ln>
                  <a:noFill/>
                </a:ln>
                <a:solidFill>
                  <a:srgbClr val="111111"/>
                </a:solidFill>
                <a:effectLst/>
                <a:uLnTx/>
                <a:uFillTx/>
                <a:latin typeface="Calibri" panose="020F0502020204030204" pitchFamily="34" charset="0"/>
                <a:ea typeface="Calibri" panose="020F0502020204030204" pitchFamily="34" charset="0"/>
                <a:cs typeface="Calibri" panose="020F0502020204030204" pitchFamily="34" charset="0"/>
              </a:rPr>
              <a:t>, dem Menschen, Tiere und wahrscheinlich auch Pflanzen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LU" altLang="lb-LU" sz="1600" b="0" i="0" u="none" strike="noStrike" kern="1200" cap="none" spc="0" normalizeH="0" baseline="0" noProof="0" dirty="0">
              <a:ln>
                <a:noFill/>
              </a:ln>
              <a:solidFill>
                <a:srgbClr val="11111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LU" altLang="lb-L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kumimoji="0" lang="de-LU" altLang="lb-L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Mitleid</a:t>
            </a: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bedeutet im Sinne der</a:t>
            </a:r>
            <a:r>
              <a:rPr kumimoji="0" lang="de-LU" altLang="lb-L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Empathie</a:t>
            </a: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die unmittelbare Anteilnahe am Schmerz des anderen, während </a:t>
            </a:r>
            <a:r>
              <a:rPr kumimoji="0" lang="de-LU" altLang="lb-L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Mitgefühl</a:t>
            </a: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im Sinne der </a:t>
            </a:r>
            <a:r>
              <a:rPr kumimoji="0" lang="de-LU" altLang="lb-L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Sympathie</a:t>
            </a: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eine gefühlsbezogene Kenntnisnahme des </a:t>
            </a:r>
            <a:r>
              <a:rPr kumimoji="0" lang="de-LU" altLang="lb-L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Leidens oder der Freude</a:t>
            </a:r>
            <a:r>
              <a:rPr kumimoji="0" lang="de-LU" altLang="lb-L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bezeichnet.</a:t>
            </a:r>
            <a:endParaRPr kumimoji="0" lang="de-LU" altLang="lb-LU"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878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56166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8.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Die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Kardinaltugenden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539218" y="2504515"/>
            <a:ext cx="825398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Als Kardinaltugenden betrachtet man gewöhnlich </a:t>
            </a:r>
            <a:r>
              <a:rPr kumimoji="0" lang="de-LU" sz="1800" b="1" i="0" u="sng" strike="noStrike" kern="1200" cap="none" spc="0" normalizeH="0" baseline="0" noProof="0" dirty="0">
                <a:ln>
                  <a:noFill/>
                </a:ln>
                <a:solidFill>
                  <a:prstClr val="black"/>
                </a:solidFill>
                <a:effectLst/>
                <a:uLnTx/>
                <a:uFillTx/>
                <a:latin typeface="Calibri" panose="020F0502020204030204"/>
                <a:ea typeface="+mn-ea"/>
                <a:cs typeface="+mn-cs"/>
              </a:rPr>
              <a:t>Grundtugenden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aus denen alle anderen Tugenden (Tauglichkeit, Tüchtigkeit einer Person) hervorgehen.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39217" y="3254992"/>
            <a:ext cx="8253986" cy="1200329"/>
          </a:xfrm>
          <a:prstGeom prst="rect">
            <a:avLst/>
          </a:prstGeom>
          <a:solidFill>
            <a:schemeClr val="bg1">
              <a:lumMod val="85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In der Antike unterschied man zwischen den vier Kardinaltugenden: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LU" sz="1800" b="0" i="1" u="none" strike="noStrike" kern="1200" cap="none" spc="0" normalizeH="0" baseline="0" noProof="0" dirty="0">
                <a:ln>
                  <a:noFill/>
                </a:ln>
                <a:solidFill>
                  <a:prstClr val="black"/>
                </a:solidFill>
                <a:effectLst/>
                <a:uLnTx/>
                <a:uFillTx/>
                <a:latin typeface="Calibri" panose="020F0502020204030204"/>
                <a:ea typeface="+mn-ea"/>
                <a:cs typeface="+mn-cs"/>
              </a:rPr>
              <a:t>Weisheit/Klugheit, Gerechtigkeit, Tapferkeit und Mäßigung</a:t>
            </a: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Dies sind sogenannte weltliche Tugenden.</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39217" y="4602107"/>
            <a:ext cx="8253985" cy="1200329"/>
          </a:xfrm>
          <a:prstGeom prst="rect">
            <a:avLst/>
          </a:prstGeom>
          <a:solidFill>
            <a:schemeClr val="bg1">
              <a:lumMod val="85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Im Mittelalter kamen dem noch drei weitere Grundtugenden hinzu: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LU" sz="1800" b="0" i="1" u="none" strike="noStrike" kern="1200" cap="none" spc="0" normalizeH="0" baseline="0" noProof="0" dirty="0">
                <a:ln>
                  <a:noFill/>
                </a:ln>
                <a:solidFill>
                  <a:prstClr val="black"/>
                </a:solidFill>
                <a:effectLst/>
                <a:uLnTx/>
                <a:uFillTx/>
                <a:latin typeface="Calibri" panose="020F0502020204030204"/>
                <a:ea typeface="+mn-ea"/>
                <a:cs typeface="+mn-cs"/>
              </a:rPr>
              <a:t>der Glaube, die Liebe und die Hoffnung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Dies sind die sogenannten christlichen Tugenden.</a:t>
            </a: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7689"/>
          <a:stretch/>
        </p:blipFill>
        <p:spPr>
          <a:xfrm>
            <a:off x="539219" y="873593"/>
            <a:ext cx="8253985" cy="1538699"/>
          </a:xfrm>
          <a:prstGeom prst="rect">
            <a:avLst/>
          </a:prstGeom>
        </p:spPr>
      </p:pic>
      <p:sp>
        <p:nvSpPr>
          <p:cNvPr id="7" name="TextBox 6"/>
          <p:cNvSpPr txBox="1"/>
          <p:nvPr/>
        </p:nvSpPr>
        <p:spPr>
          <a:xfrm>
            <a:off x="465513" y="5949222"/>
            <a:ext cx="832768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Schopenhauer nennt zwei Kardinaltugenden: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LU" sz="1800" b="1" i="0" u="sng" strike="noStrike" kern="1200" cap="none" spc="0" normalizeH="0" baseline="0" noProof="0" dirty="0">
                <a:ln>
                  <a:noFill/>
                </a:ln>
                <a:solidFill>
                  <a:prstClr val="black"/>
                </a:solidFill>
                <a:effectLst/>
                <a:uLnTx/>
                <a:uFillTx/>
                <a:latin typeface="Calibri" panose="020F0502020204030204"/>
                <a:ea typeface="+mn-ea"/>
                <a:cs typeface="+mn-cs"/>
              </a:rPr>
              <a:t>die Gerechtigkeit und die Menschenliebe</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89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37462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8.1.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Die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Gerechtigkeit</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3471483" y="2081067"/>
            <a:ext cx="5372845" cy="17543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Erster Grad des Mitleids</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3" panose="05040102010807070707" pitchFamily="18" charset="2"/>
              <a:buChar char="9"/>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wirkt dem Egoismus entgegen, in dem sie einen davon </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abhält jemand anderem Leid zu zufügen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just" defTabSz="457200" rtl="0" eaLnBrk="1" fontAlgn="auto" latinLnBrk="0" hangingPunct="1">
              <a:lnSpc>
                <a:spcPct val="100000"/>
              </a:lnSpc>
              <a:spcBef>
                <a:spcPts val="0"/>
              </a:spcBef>
              <a:spcAft>
                <a:spcPts val="0"/>
              </a:spcAft>
              <a:buClrTx/>
              <a:buSzTx/>
              <a:buFont typeface="Wingdings 3" panose="05040102010807070707" pitchFamily="18" charset="2"/>
              <a:buChar char="9"/>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Aus diesem Grund wird sie </a:t>
            </a:r>
            <a:r>
              <a:rPr kumimoji="0" lang="de-LU" sz="1800" b="0" i="0" u="sng" strike="noStrike" kern="1200" cap="none" spc="0" normalizeH="0" baseline="0" noProof="0" dirty="0">
                <a:ln>
                  <a:noFill/>
                </a:ln>
                <a:solidFill>
                  <a:prstClr val="black"/>
                </a:solidFill>
                <a:effectLst/>
                <a:uLnTx/>
                <a:uFillTx/>
                <a:latin typeface="Calibri" panose="020F0502020204030204"/>
                <a:ea typeface="+mn-ea"/>
                <a:cs typeface="+mn-cs"/>
              </a:rPr>
              <a:t>negativ</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bestimmt.</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2072562" y="1063103"/>
            <a:ext cx="5164715" cy="461665"/>
          </a:xfrm>
          <a:prstGeom prst="rect">
            <a:avLst/>
          </a:prstGeom>
          <a:solidFill>
            <a:schemeClr val="accent1">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LU"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LU" sz="2400" b="1" i="1" u="none" strike="noStrike" kern="1200" cap="none" spc="0" normalizeH="0" baseline="0" noProof="0" dirty="0">
                <a:ln>
                  <a:noFill/>
                </a:ln>
                <a:solidFill>
                  <a:prstClr val="black"/>
                </a:solidFill>
                <a:effectLst/>
                <a:uLnTx/>
                <a:uFillTx/>
                <a:latin typeface="Calibri" panose="020F0502020204030204"/>
                <a:ea typeface="+mn-ea"/>
                <a:cs typeface="+mn-cs"/>
              </a:rPr>
              <a:t>Verletze niemanden!</a:t>
            </a:r>
            <a:r>
              <a:rPr kumimoji="0" lang="de-LU" sz="2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lb-LU"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465511" y="4114694"/>
            <a:ext cx="8378815"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Schopenhauer nennt einige Beispiele für Gerechtigkeit: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3" panose="05040102010807070707" pitchFamily="18" charset="2"/>
              <a:buChar char="Ê"/>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Sie hält einen davon ab das Eigentum oder die Person des Anderen anzugreifen.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3" panose="05040102010807070707" pitchFamily="18" charset="2"/>
              <a:buChar char="Ê"/>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Sie hält einen davon ab jemand anderen zu beleidigen, ängstigen oder verleumden. </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3" panose="05040102010807070707" pitchFamily="18" charset="2"/>
              <a:buChar char="Ê"/>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Sie hält einen davon ab seine Lüste auf Kosten von Frauen oder Kindern zu befriedigen.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104" y="1641482"/>
            <a:ext cx="1869072" cy="2193911"/>
          </a:xfrm>
          <a:prstGeom prst="rect">
            <a:avLst/>
          </a:prstGeom>
        </p:spPr>
      </p:pic>
    </p:spTree>
    <p:extLst>
      <p:ext uri="{BB962C8B-B14F-4D97-AF65-F5344CB8AC3E}">
        <p14:creationId xmlns:p14="http://schemas.microsoft.com/office/powerpoint/2010/main" val="38610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1" y="338028"/>
            <a:ext cx="25555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8.2.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Die </a:t>
            </a:r>
            <a:r>
              <a:rPr kumimoji="0" lang="lb-LU" sz="1800" b="1" i="0" u="none" strike="noStrike" kern="1200" cap="none" spc="0" normalizeH="0" baseline="0" noProof="0" dirty="0" err="1">
                <a:ln>
                  <a:noFill/>
                </a:ln>
                <a:solidFill>
                  <a:prstClr val="black"/>
                </a:solidFill>
                <a:effectLst/>
                <a:uLnTx/>
                <a:uFillTx/>
                <a:latin typeface="Calibri" panose="020F0502020204030204"/>
                <a:ea typeface="+mn-ea"/>
                <a:cs typeface="+mn-cs"/>
              </a:rPr>
              <a:t>Menschenliebe</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4450619" y="2081067"/>
            <a:ext cx="4393709" cy="17543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Zweiter Grad des Mitleids</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3" panose="05040102010807070707" pitchFamily="18" charset="2"/>
              <a:buChar char="9"/>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Treibt dazu an, jemandem zu helfen.</a:t>
            </a:r>
          </a:p>
          <a:p>
            <a:pPr marL="285750" marR="0" lvl="0" indent="-285750" algn="just" defTabSz="457200" rtl="0" eaLnBrk="1" fontAlgn="auto" latinLnBrk="0" hangingPunct="1">
              <a:lnSpc>
                <a:spcPct val="100000"/>
              </a:lnSpc>
              <a:spcBef>
                <a:spcPts val="0"/>
              </a:spcBef>
              <a:spcAft>
                <a:spcPts val="0"/>
              </a:spcAft>
              <a:buClrTx/>
              <a:buSzTx/>
              <a:buFont typeface="Wingdings 3" panose="05040102010807070707" pitchFamily="18" charset="2"/>
              <a:buChar char="9"/>
              <a:tabLst/>
              <a:defRPr/>
            </a:pPr>
            <a:endPar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3" panose="05040102010807070707" pitchFamily="18" charset="2"/>
              <a:buChar char="9"/>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Aus diesem Grund wird sie </a:t>
            </a:r>
            <a:r>
              <a:rPr kumimoji="0" lang="de-LU" sz="1800" b="0" i="0" u="sng" strike="noStrike" kern="1200" cap="none" spc="0" normalizeH="0" baseline="0" noProof="0" dirty="0">
                <a:ln>
                  <a:noFill/>
                </a:ln>
                <a:solidFill>
                  <a:prstClr val="black"/>
                </a:solidFill>
                <a:effectLst/>
                <a:uLnTx/>
                <a:uFillTx/>
                <a:latin typeface="Calibri" panose="020F0502020204030204"/>
                <a:ea typeface="+mn-ea"/>
                <a:cs typeface="+mn-cs"/>
              </a:rPr>
              <a:t>positiv</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bestimmt.</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2072562" y="1063103"/>
            <a:ext cx="5164715" cy="369332"/>
          </a:xfrm>
          <a:prstGeom prst="rect">
            <a:avLst/>
          </a:prstGeom>
          <a:solidFill>
            <a:schemeClr val="accent1">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e-LU" sz="1800" b="1" i="1" u="none" strike="noStrike" kern="1200" cap="none" spc="0" normalizeH="0" baseline="0" noProof="0" dirty="0">
                <a:ln>
                  <a:noFill/>
                </a:ln>
                <a:solidFill>
                  <a:prstClr val="black"/>
                </a:solidFill>
                <a:effectLst/>
                <a:uLnTx/>
                <a:uFillTx/>
                <a:latin typeface="Calibri" panose="020F0502020204030204"/>
                <a:ea typeface="+mn-ea"/>
                <a:cs typeface="+mn-cs"/>
              </a:rPr>
              <a:t>Hilf allen, soviel du kannst!</a:t>
            </a: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465511" y="4114694"/>
            <a:ext cx="837881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LU" sz="1800" b="1" i="0" u="none" strike="noStrike" kern="1200" cap="none" spc="0" normalizeH="0" baseline="0" noProof="0" dirty="0">
                <a:ln>
                  <a:noFill/>
                </a:ln>
                <a:solidFill>
                  <a:prstClr val="black"/>
                </a:solidFill>
                <a:effectLst/>
                <a:uLnTx/>
                <a:uFillTx/>
                <a:latin typeface="Calibri" panose="020F0502020204030204"/>
                <a:ea typeface="+mn-ea"/>
                <a:cs typeface="+mn-cs"/>
              </a:rPr>
              <a:t>Schopenhauer nennt ein Beispiel für Menschenliebe: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3" panose="05040102010807070707" pitchFamily="18" charset="2"/>
              <a:buChar char="Ê"/>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eine wohltätige Handlung, wie die </a:t>
            </a:r>
            <a:r>
              <a:rPr kumimoji="0" lang="de-LU" sz="1800" b="1" i="0" u="sng" strike="noStrike" kern="1200" cap="none" spc="0" normalizeH="0" baseline="0" noProof="0" dirty="0">
                <a:ln>
                  <a:noFill/>
                </a:ln>
                <a:solidFill>
                  <a:prstClr val="black"/>
                </a:solidFill>
                <a:effectLst/>
                <a:uLnTx/>
                <a:uFillTx/>
                <a:latin typeface="Calibri" panose="020F0502020204030204"/>
                <a:ea typeface="+mn-ea"/>
                <a:cs typeface="+mn-cs"/>
              </a:rPr>
              <a:t>Vergabe von Almosen</a:t>
            </a: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 Steckt jedoch irgendein anderes Motiv dahinter, als die reine Menschenliebe, so kann dies wiederum nur der Egoismus sein. </a:t>
            </a:r>
          </a:p>
          <a:p>
            <a:pPr marL="285750" marR="0" lvl="0" indent="-285750" algn="l" defTabSz="457200" rtl="0" eaLnBrk="1" fontAlgn="auto" latinLnBrk="0" hangingPunct="1">
              <a:lnSpc>
                <a:spcPct val="100000"/>
              </a:lnSpc>
              <a:spcBef>
                <a:spcPts val="0"/>
              </a:spcBef>
              <a:spcAft>
                <a:spcPts val="0"/>
              </a:spcAft>
              <a:buClrTx/>
              <a:buSzTx/>
              <a:buFont typeface="Wingdings 3" panose="05040102010807070707" pitchFamily="18" charset="2"/>
              <a:buChar char="Ê"/>
              <a:tabLst/>
              <a:defRPr/>
            </a:pPr>
            <a:r>
              <a:rPr kumimoji="0" lang="de-LU" sz="1800" b="0" i="0" u="none" strike="noStrike" kern="1200" cap="none" spc="0" normalizeH="0" baseline="0" noProof="0" dirty="0">
                <a:ln>
                  <a:noFill/>
                </a:ln>
                <a:solidFill>
                  <a:prstClr val="black"/>
                </a:solidFill>
                <a:effectLst/>
                <a:uLnTx/>
                <a:uFillTx/>
                <a:latin typeface="Calibri" panose="020F0502020204030204"/>
                <a:ea typeface="+mn-ea"/>
                <a:cs typeface="+mn-cs"/>
              </a:rPr>
              <a:t>Auch noch Altruismus (selbstlose Denk- und Handlungsweise; Uneigennützigkeit) genannt</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2" y="1775942"/>
            <a:ext cx="3766715" cy="2087577"/>
          </a:xfrm>
          <a:prstGeom prst="rect">
            <a:avLst/>
          </a:prstGeom>
        </p:spPr>
      </p:pic>
    </p:spTree>
    <p:extLst>
      <p:ext uri="{BB962C8B-B14F-4D97-AF65-F5344CB8AC3E}">
        <p14:creationId xmlns:p14="http://schemas.microsoft.com/office/powerpoint/2010/main" val="194049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1" y="338028"/>
            <a:ext cx="9996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prstClr val="black"/>
                </a:solidFill>
                <a:effectLst/>
                <a:uLnTx/>
                <a:uFillTx/>
                <a:latin typeface="Calibri" panose="020F0502020204030204"/>
                <a:ea typeface="+mn-ea"/>
                <a:cs typeface="+mn-cs"/>
              </a:rPr>
              <a:t>9. </a:t>
            </a:r>
            <a:r>
              <a:rPr kumimoji="0" lang="lb-LU" sz="1800" b="1" i="0" u="none" strike="noStrike" kern="1200" cap="none" spc="0" normalizeH="0" baseline="0" noProof="0" dirty="0">
                <a:ln>
                  <a:noFill/>
                </a:ln>
                <a:solidFill>
                  <a:prstClr val="black"/>
                </a:solidFill>
                <a:effectLst/>
                <a:uLnTx/>
                <a:uFillTx/>
                <a:latin typeface="Calibri" panose="020F0502020204030204"/>
                <a:ea typeface="+mn-ea"/>
                <a:cs typeface="+mn-cs"/>
              </a:rPr>
              <a:t>Kritik</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a:off x="3151848" y="1211173"/>
            <a:ext cx="5587549" cy="14773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LU" sz="1800" b="0" i="1"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„Mitleid setzt Betroffenheit durch unmittelbare Anschauung von fremdem Leid voraus. Fehlt diese unmittelbare Anschauung, so kann ein Handeln aus Mitleid nicht zustande kommen.“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de-LU"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 Karl-Otto Apel</a:t>
            </a:r>
            <a:endParaRPr kumimoji="0" lang="lb-LU"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8" name="TextBox 7"/>
          <p:cNvSpPr txBox="1"/>
          <p:nvPr/>
        </p:nvSpPr>
        <p:spPr>
          <a:xfrm>
            <a:off x="539223" y="2763324"/>
            <a:ext cx="8200176" cy="646331"/>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3" panose="05040102010807070707" pitchFamily="18" charset="2"/>
              <a:buChar char="Ê"/>
              <a:tabLst/>
              <a:defRPr/>
            </a:pP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Mitleid</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eine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Nahtugend</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d.h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ist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auf </a:t>
            </a:r>
            <a:r>
              <a:rPr kumimoji="0" lang="de-DE" sz="1800" b="0" i="0" u="sng" strike="noStrike" kern="1200" cap="none" spc="0" normalizeH="0" baseline="0" noProof="0" dirty="0">
                <a:ln>
                  <a:noFill/>
                </a:ln>
                <a:solidFill>
                  <a:prstClr val="black"/>
                </a:solidFill>
                <a:effectLst/>
                <a:uLnTx/>
                <a:uFillTx/>
                <a:latin typeface="Calibri" panose="020F0502020204030204"/>
                <a:ea typeface="+mn-ea"/>
                <a:cs typeface="+mn-cs"/>
              </a:rPr>
              <a:t>unmittelbare Leidwahrnehmung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angewiesen sei, um handlungswirksam zu werden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539222" y="3761477"/>
            <a:ext cx="8200176" cy="646331"/>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3" panose="05040102010807070707" pitchFamily="18" charset="2"/>
              <a:buChar char="Ê"/>
              <a:tabLst/>
              <a:defRPr/>
            </a:pP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Aus</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Mitleid</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kann</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man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auch</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unvernünftig</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handeln</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beruht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auf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einer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unvernünftigen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Gefühlsregung</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3581639" y="4929563"/>
            <a:ext cx="51577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z.B</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Einem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verzweifelten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Schüler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beim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Spicken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helfen</a:t>
            </a:r>
            <a:endParaRPr kumimoji="0" lang="lb-L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2" y="4677197"/>
            <a:ext cx="2876719" cy="1797949"/>
          </a:xfrm>
          <a:prstGeom prst="rect">
            <a:avLst/>
          </a:prstGeom>
        </p:spPr>
      </p:pic>
      <p:pic>
        <p:nvPicPr>
          <p:cNvPr id="11" name="Picture 10"/>
          <p:cNvPicPr>
            <a:picLocks noChangeAspect="1"/>
          </p:cNvPicPr>
          <p:nvPr/>
        </p:nvPicPr>
        <p:blipFill>
          <a:blip r:embed="rId3"/>
          <a:stretch>
            <a:fillRect/>
          </a:stretch>
        </p:blipFill>
        <p:spPr>
          <a:xfrm>
            <a:off x="539222" y="1308030"/>
            <a:ext cx="2481287" cy="1103472"/>
          </a:xfrm>
          <a:prstGeom prst="rect">
            <a:avLst/>
          </a:prstGeom>
        </p:spPr>
      </p:pic>
    </p:spTree>
    <p:extLst>
      <p:ext uri="{BB962C8B-B14F-4D97-AF65-F5344CB8AC3E}">
        <p14:creationId xmlns:p14="http://schemas.microsoft.com/office/powerpoint/2010/main" val="32520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021" y="734274"/>
            <a:ext cx="2876108" cy="584775"/>
          </a:xfrm>
          <a:prstGeom prst="rect">
            <a:avLst/>
          </a:prstGeom>
          <a:noFill/>
        </p:spPr>
        <p:txBody>
          <a:bodyPr wrap="none" rtlCol="0">
            <a:spAutoFit/>
          </a:bodyPr>
          <a:lstStyle/>
          <a:p>
            <a:r>
              <a:rPr lang="de-LU" sz="3200" b="1" dirty="0"/>
              <a:t>John Stuart Mill</a:t>
            </a:r>
            <a:endParaRPr lang="lb-LU" sz="3200" b="1" dirty="0"/>
          </a:p>
        </p:txBody>
      </p:sp>
      <p:sp>
        <p:nvSpPr>
          <p:cNvPr id="6" name="TextBox 5"/>
          <p:cNvSpPr txBox="1"/>
          <p:nvPr/>
        </p:nvSpPr>
        <p:spPr>
          <a:xfrm>
            <a:off x="3235021" y="5415797"/>
            <a:ext cx="3069238" cy="584775"/>
          </a:xfrm>
          <a:prstGeom prst="rect">
            <a:avLst/>
          </a:prstGeom>
          <a:noFill/>
        </p:spPr>
        <p:txBody>
          <a:bodyPr wrap="none" rtlCol="0">
            <a:spAutoFit/>
          </a:bodyPr>
          <a:lstStyle/>
          <a:p>
            <a:r>
              <a:rPr lang="en-GB" sz="3200" b="1" dirty="0"/>
              <a:t>Der </a:t>
            </a:r>
            <a:r>
              <a:rPr lang="en-GB" sz="3200" b="1" dirty="0" err="1"/>
              <a:t>Utilitarismus</a:t>
            </a:r>
            <a:endParaRPr lang="lb-LU" sz="3200" b="1" dirty="0"/>
          </a:p>
        </p:txBody>
      </p:sp>
      <p:pic>
        <p:nvPicPr>
          <p:cNvPr id="3" name="Picture 2"/>
          <p:cNvPicPr>
            <a:picLocks noChangeAspect="1"/>
          </p:cNvPicPr>
          <p:nvPr/>
        </p:nvPicPr>
        <p:blipFill>
          <a:blip r:embed="rId2"/>
          <a:stretch>
            <a:fillRect/>
          </a:stretch>
        </p:blipFill>
        <p:spPr>
          <a:xfrm>
            <a:off x="3252253" y="1822893"/>
            <a:ext cx="2892107" cy="30890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1575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726965" cy="369332"/>
          </a:xfrm>
          <a:prstGeom prst="rect">
            <a:avLst/>
          </a:prstGeom>
          <a:noFill/>
        </p:spPr>
        <p:txBody>
          <a:bodyPr wrap="none" rtlCol="0">
            <a:spAutoFit/>
          </a:bodyPr>
          <a:lstStyle/>
          <a:p>
            <a:r>
              <a:rPr lang="lb-LU" b="1" dirty="0" err="1"/>
              <a:t>Aristote</a:t>
            </a:r>
            <a:r>
              <a:rPr lang="lb-LU" b="1" dirty="0"/>
              <a:t>  (384-322 </a:t>
            </a:r>
            <a:r>
              <a:rPr lang="lb-LU" b="1" dirty="0" err="1"/>
              <a:t>av</a:t>
            </a:r>
            <a:r>
              <a:rPr lang="lb-LU" b="1" dirty="0"/>
              <a:t>. J.-C.)</a:t>
            </a:r>
            <a:endParaRPr lang="lb-LU" dirty="0"/>
          </a:p>
        </p:txBody>
      </p:sp>
      <p:cxnSp>
        <p:nvCxnSpPr>
          <p:cNvPr id="5" name="Straight Connector 4"/>
          <p:cNvCxnSpPr/>
          <p:nvPr/>
        </p:nvCxnSpPr>
        <p:spPr>
          <a:xfrm>
            <a:off x="2784762" y="1097280"/>
            <a:ext cx="16627" cy="5569527"/>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3067392" y="1097280"/>
            <a:ext cx="5810596" cy="5078313"/>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fr-BE" dirty="0"/>
              <a:t>Aristote est né en 384 av. J. –C. à Stagire au nord de la Grèce </a:t>
            </a:r>
            <a:endParaRPr lang="lb-LU" dirty="0"/>
          </a:p>
          <a:p>
            <a:pPr marL="285750" lvl="0" indent="-285750">
              <a:lnSpc>
                <a:spcPct val="150000"/>
              </a:lnSpc>
              <a:buFont typeface="Arial" panose="020B0604020202020204" pitchFamily="34" charset="0"/>
              <a:buChar char="•"/>
            </a:pPr>
            <a:r>
              <a:rPr lang="fr-BE" dirty="0"/>
              <a:t>En 367 il devient un des disciples de Platon </a:t>
            </a:r>
            <a:endParaRPr lang="lb-LU" dirty="0"/>
          </a:p>
          <a:p>
            <a:pPr marL="285750" lvl="0" indent="-285750">
              <a:lnSpc>
                <a:spcPct val="150000"/>
              </a:lnSpc>
              <a:buFont typeface="Arial" panose="020B0604020202020204" pitchFamily="34" charset="0"/>
              <a:buChar char="•"/>
            </a:pPr>
            <a:r>
              <a:rPr lang="fr-BE" dirty="0"/>
              <a:t>Après la mort de Platon en 347, il quitte Athènes et fond une école à </a:t>
            </a:r>
            <a:r>
              <a:rPr lang="fr-BE" dirty="0" err="1"/>
              <a:t>Axos</a:t>
            </a:r>
            <a:r>
              <a:rPr lang="fr-BE" dirty="0"/>
              <a:t> </a:t>
            </a:r>
            <a:endParaRPr lang="lb-LU" dirty="0"/>
          </a:p>
          <a:p>
            <a:pPr marL="285750" lvl="0" indent="-285750">
              <a:lnSpc>
                <a:spcPct val="150000"/>
              </a:lnSpc>
              <a:buFont typeface="Arial" panose="020B0604020202020204" pitchFamily="34" charset="0"/>
              <a:buChar char="•"/>
            </a:pPr>
            <a:r>
              <a:rPr lang="fr-BE" dirty="0"/>
              <a:t>En 342 il s’occupe de l’éducation du fils du roi Philippe de Macédoine, plus tard connu sous le nom d’Alexandre le Grand </a:t>
            </a:r>
            <a:endParaRPr lang="lb-LU" dirty="0"/>
          </a:p>
          <a:p>
            <a:pPr marL="285750" lvl="0" indent="-285750">
              <a:lnSpc>
                <a:spcPct val="150000"/>
              </a:lnSpc>
              <a:buFont typeface="Arial" panose="020B0604020202020204" pitchFamily="34" charset="0"/>
              <a:buChar char="•"/>
            </a:pPr>
            <a:r>
              <a:rPr lang="fr-BE" dirty="0"/>
              <a:t>En 335 il s’installe à nouveau à Athènes où il fond une école appelée </a:t>
            </a:r>
            <a:r>
              <a:rPr lang="fr-BE" i="1" dirty="0" err="1"/>
              <a:t>Lykeion</a:t>
            </a:r>
            <a:r>
              <a:rPr lang="fr-BE" i="1" dirty="0"/>
              <a:t> </a:t>
            </a:r>
            <a:endParaRPr lang="lb-LU" dirty="0"/>
          </a:p>
          <a:p>
            <a:pPr marL="285750" lvl="0" indent="-285750">
              <a:lnSpc>
                <a:spcPct val="150000"/>
              </a:lnSpc>
              <a:buFont typeface="Arial" panose="020B0604020202020204" pitchFamily="34" charset="0"/>
              <a:buChar char="•"/>
            </a:pPr>
            <a:r>
              <a:rPr lang="fr-BE" dirty="0"/>
              <a:t>En 323 il doit fuir Athènes pour des raisons politiques </a:t>
            </a:r>
            <a:endParaRPr lang="lb-LU" dirty="0"/>
          </a:p>
          <a:p>
            <a:pPr marL="285750" lvl="0" indent="-285750">
              <a:lnSpc>
                <a:spcPct val="150000"/>
              </a:lnSpc>
              <a:buFont typeface="Arial" panose="020B0604020202020204" pitchFamily="34" charset="0"/>
              <a:buChar char="•"/>
            </a:pPr>
            <a:r>
              <a:rPr lang="fr-BE" dirty="0"/>
              <a:t>Il meurt à Chalcis (Eubée) en 322 </a:t>
            </a:r>
            <a:endParaRPr lang="lb-LU" dirty="0"/>
          </a:p>
        </p:txBody>
      </p:sp>
      <p:sp>
        <p:nvSpPr>
          <p:cNvPr id="7" name="TextBox 6"/>
          <p:cNvSpPr txBox="1"/>
          <p:nvPr/>
        </p:nvSpPr>
        <p:spPr>
          <a:xfrm>
            <a:off x="79082" y="4387706"/>
            <a:ext cx="2635133" cy="2246769"/>
          </a:xfrm>
          <a:prstGeom prst="rect">
            <a:avLst/>
          </a:prstGeom>
          <a:noFill/>
        </p:spPr>
        <p:txBody>
          <a:bodyPr wrap="square" rtlCol="0">
            <a:spAutoFit/>
          </a:bodyPr>
          <a:lstStyle/>
          <a:p>
            <a:pPr algn="ctr"/>
            <a:r>
              <a:rPr lang="fr-FR" sz="3200" b="1" i="1" dirty="0">
                <a:latin typeface="Bookman Old Style" panose="02050604050505020204" pitchFamily="18" charset="0"/>
              </a:rPr>
              <a:t>“</a:t>
            </a:r>
            <a:r>
              <a:rPr lang="fr-FR" i="1" dirty="0">
                <a:latin typeface="Bookman Old Style" panose="02050604050505020204" pitchFamily="18" charset="0"/>
              </a:rPr>
              <a:t>C'est de par leur caractère que les hommes sont ce qu'ils sont, mais c'est de par leurs actions qu'ils sont heureux, ou le contraire.</a:t>
            </a:r>
            <a:endParaRPr lang="fr-BE" sz="2000" b="1" i="1" dirty="0">
              <a:latin typeface="Bookman Old Style" panose="02050604050505020204" pitchFamily="18"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104" r="14997"/>
          <a:stretch/>
        </p:blipFill>
        <p:spPr>
          <a:xfrm>
            <a:off x="378044" y="1097280"/>
            <a:ext cx="2406718" cy="301226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92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7449"/>
            <a:ext cx="2900153" cy="369332"/>
          </a:xfrm>
          <a:prstGeom prst="rect">
            <a:avLst/>
          </a:prstGeom>
          <a:noFill/>
        </p:spPr>
        <p:txBody>
          <a:bodyPr wrap="none" rtlCol="0">
            <a:spAutoFit/>
          </a:bodyPr>
          <a:lstStyle/>
          <a:p>
            <a:r>
              <a:rPr lang="de-LU" b="1" dirty="0"/>
              <a:t>John Stuart Mill (1806-1873)</a:t>
            </a:r>
            <a:endParaRPr lang="lb-LU" dirty="0"/>
          </a:p>
        </p:txBody>
      </p:sp>
      <p:cxnSp>
        <p:nvCxnSpPr>
          <p:cNvPr id="5" name="Straight Connector 4"/>
          <p:cNvCxnSpPr/>
          <p:nvPr/>
        </p:nvCxnSpPr>
        <p:spPr>
          <a:xfrm>
            <a:off x="2784762" y="1097280"/>
            <a:ext cx="16627" cy="5569527"/>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3067392" y="1097280"/>
            <a:ext cx="5810596" cy="50353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LU" dirty="0"/>
              <a:t>John Stuart Mill wurde 1806 in London geboren. </a:t>
            </a:r>
            <a:endParaRPr lang="lb-LU" dirty="0"/>
          </a:p>
          <a:p>
            <a:pPr marL="285750" lvl="0" indent="-285750">
              <a:lnSpc>
                <a:spcPct val="150000"/>
              </a:lnSpc>
              <a:buFont typeface="Arial" panose="020B0604020202020204" pitchFamily="34" charset="0"/>
              <a:buChar char="•"/>
            </a:pPr>
            <a:r>
              <a:rPr lang="de-LU" dirty="0"/>
              <a:t>Er war ein überdurchschnittlich begabtes Kind und wurde von seinem Vater zuhause unterrichtet.</a:t>
            </a:r>
            <a:endParaRPr lang="lb-LU" dirty="0"/>
          </a:p>
          <a:p>
            <a:pPr marL="285750" lvl="0" indent="-285750">
              <a:lnSpc>
                <a:spcPct val="150000"/>
              </a:lnSpc>
              <a:buFont typeface="Arial" panose="020B0604020202020204" pitchFamily="34" charset="0"/>
              <a:buChar char="•"/>
            </a:pPr>
            <a:r>
              <a:rPr lang="de-LU" dirty="0"/>
              <a:t>Mit 17 Jahren schließt er sich der ostindischen Kompanie an.</a:t>
            </a:r>
            <a:endParaRPr lang="lb-LU" dirty="0"/>
          </a:p>
          <a:p>
            <a:pPr marL="285750" lvl="0" indent="-285750">
              <a:lnSpc>
                <a:spcPct val="150000"/>
              </a:lnSpc>
              <a:buFont typeface="Arial" panose="020B0604020202020204" pitchFamily="34" charset="0"/>
              <a:buChar char="•"/>
            </a:pPr>
            <a:r>
              <a:rPr lang="de-LU" dirty="0"/>
              <a:t>Mit 20 Jahren litt er unter schweren Depressionen.</a:t>
            </a:r>
            <a:endParaRPr lang="lb-LU" dirty="0"/>
          </a:p>
          <a:p>
            <a:pPr marL="285750" lvl="0" indent="-285750">
              <a:lnSpc>
                <a:spcPct val="150000"/>
              </a:lnSpc>
              <a:buFont typeface="Arial" panose="020B0604020202020204" pitchFamily="34" charset="0"/>
              <a:buChar char="•"/>
            </a:pPr>
            <a:r>
              <a:rPr lang="de-LU" dirty="0"/>
              <a:t>1861 veröffentlicht er sein Werk “</a:t>
            </a:r>
            <a:r>
              <a:rPr lang="de-LU" dirty="0" err="1"/>
              <a:t>Utilitarianism</a:t>
            </a:r>
            <a:r>
              <a:rPr lang="de-LU" dirty="0"/>
              <a:t>”</a:t>
            </a:r>
            <a:endParaRPr lang="lb-LU" dirty="0"/>
          </a:p>
          <a:p>
            <a:pPr marL="285750" lvl="0" indent="-285750">
              <a:lnSpc>
                <a:spcPct val="150000"/>
              </a:lnSpc>
              <a:buFont typeface="Arial" panose="020B0604020202020204" pitchFamily="34" charset="0"/>
              <a:buChar char="•"/>
            </a:pPr>
            <a:r>
              <a:rPr lang="de-LU" dirty="0"/>
              <a:t>Ab Ende 1850 arbeitet er als Journalist.</a:t>
            </a:r>
            <a:endParaRPr lang="lb-LU" dirty="0"/>
          </a:p>
          <a:p>
            <a:pPr marL="285750" lvl="0" indent="-285750">
              <a:lnSpc>
                <a:spcPct val="150000"/>
              </a:lnSpc>
              <a:buFont typeface="Arial" panose="020B0604020202020204" pitchFamily="34" charset="0"/>
              <a:buChar char="•"/>
            </a:pPr>
            <a:r>
              <a:rPr lang="de-LU" dirty="0"/>
              <a:t>Mitte der 1860er Jahre setzte er sich als Parlamentsmitglied unter anderem für das Frauenwahlrecht ein.</a:t>
            </a:r>
            <a:endParaRPr lang="lb-LU" dirty="0"/>
          </a:p>
          <a:p>
            <a:pPr marL="285750" indent="-285750">
              <a:lnSpc>
                <a:spcPct val="150000"/>
              </a:lnSpc>
              <a:buFont typeface="Arial" panose="020B0604020202020204" pitchFamily="34" charset="0"/>
              <a:buChar char="•"/>
            </a:pPr>
            <a:r>
              <a:rPr lang="de-LU" dirty="0"/>
              <a:t>Er starb 1873 in Avignon.</a:t>
            </a:r>
            <a:endParaRPr lang="lb-LU" dirty="0"/>
          </a:p>
        </p:txBody>
      </p:sp>
      <p:sp>
        <p:nvSpPr>
          <p:cNvPr id="7" name="TextBox 6"/>
          <p:cNvSpPr txBox="1"/>
          <p:nvPr/>
        </p:nvSpPr>
        <p:spPr>
          <a:xfrm>
            <a:off x="42723" y="3980385"/>
            <a:ext cx="2635133" cy="1692771"/>
          </a:xfrm>
          <a:prstGeom prst="rect">
            <a:avLst/>
          </a:prstGeom>
          <a:noFill/>
        </p:spPr>
        <p:txBody>
          <a:bodyPr wrap="square" rtlCol="0">
            <a:spAutoFit/>
          </a:bodyPr>
          <a:lstStyle/>
          <a:p>
            <a:pPr algn="ctr"/>
            <a:r>
              <a:rPr lang="fr-FR" sz="3200" b="1" i="1" dirty="0">
                <a:latin typeface="Bookman Old Style" panose="02050604050505020204" pitchFamily="18" charset="0"/>
              </a:rPr>
              <a:t>“</a:t>
            </a:r>
            <a:r>
              <a:rPr lang="de-DE" dirty="0">
                <a:latin typeface="Bookman Old Style" panose="02050604050505020204" pitchFamily="18" charset="0"/>
              </a:rPr>
              <a:t>Eine Handlung ist dann als sittlich und moralisch gut zu beurteilen, wenn diese nützlich ist</a:t>
            </a:r>
            <a:endParaRPr lang="fr-BE" sz="2000" b="1" i="1" dirty="0">
              <a:latin typeface="Bookman Old Style" panose="0205060405050502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1" y="1047925"/>
            <a:ext cx="2043999" cy="25670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943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7449"/>
            <a:ext cx="4755469" cy="461665"/>
          </a:xfrm>
          <a:prstGeom prst="rect">
            <a:avLst/>
          </a:prstGeom>
          <a:noFill/>
        </p:spPr>
        <p:txBody>
          <a:bodyPr wrap="none" rtlCol="0">
            <a:spAutoFit/>
          </a:bodyPr>
          <a:lstStyle/>
          <a:p>
            <a:r>
              <a:rPr lang="fr-BE" sz="2400" b="1" dirty="0"/>
              <a:t>1. </a:t>
            </a:r>
            <a:r>
              <a:rPr lang="de-DE" b="1" dirty="0"/>
              <a:t>Jeremy Bentham: Die Messbarkeit der Moral</a:t>
            </a:r>
            <a:endParaRPr lang="lb-LU" b="1"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127331" y="976913"/>
            <a:ext cx="5429995" cy="507831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de-DE" dirty="0"/>
              <a:t>Für Bentham </a:t>
            </a:r>
            <a:r>
              <a:rPr lang="de-DE" b="1" dirty="0"/>
              <a:t>fehlen</a:t>
            </a:r>
            <a:r>
              <a:rPr lang="de-DE" dirty="0"/>
              <a:t> Gesetzen und moralischen Prinzipien, die sich auf das persönlichen Gewissen berufen, </a:t>
            </a:r>
            <a:r>
              <a:rPr lang="de-DE" b="1" dirty="0"/>
              <a:t>jede logische oder wissenschaftliche Begründung</a:t>
            </a:r>
            <a:r>
              <a:rPr lang="de-DE" dirty="0"/>
              <a:t>. </a:t>
            </a:r>
          </a:p>
          <a:p>
            <a:pPr marL="285750" indent="-285750" algn="just">
              <a:lnSpc>
                <a:spcPct val="150000"/>
              </a:lnSpc>
              <a:buFont typeface="Arial" panose="020B0604020202020204" pitchFamily="34" charset="0"/>
              <a:buChar char="•"/>
            </a:pPr>
            <a:endParaRPr lang="de-DE" dirty="0"/>
          </a:p>
          <a:p>
            <a:pPr marL="285750" indent="-285750" algn="just">
              <a:lnSpc>
                <a:spcPct val="150000"/>
              </a:lnSpc>
              <a:buFont typeface="Arial" panose="020B0604020202020204" pitchFamily="34" charset="0"/>
              <a:buChar char="•"/>
            </a:pPr>
            <a:r>
              <a:rPr lang="de-DE" dirty="0"/>
              <a:t>Er versteht den Menschen als </a:t>
            </a:r>
            <a:r>
              <a:rPr lang="de-DE" b="1" dirty="0"/>
              <a:t>Lust-Schmerz-Organismus</a:t>
            </a:r>
            <a:r>
              <a:rPr lang="de-DE" dirty="0"/>
              <a:t>.</a:t>
            </a:r>
          </a:p>
          <a:p>
            <a:pPr marL="285750" indent="-285750" algn="just">
              <a:lnSpc>
                <a:spcPct val="150000"/>
              </a:lnSpc>
              <a:buFont typeface="Arial" panose="020B0604020202020204" pitchFamily="34" charset="0"/>
              <a:buChar char="•"/>
            </a:pPr>
            <a:endParaRPr lang="de-DE" dirty="0"/>
          </a:p>
          <a:p>
            <a:pPr marL="285750" indent="-285750" algn="just">
              <a:lnSpc>
                <a:spcPct val="150000"/>
              </a:lnSpc>
              <a:buFont typeface="Arial" panose="020B0604020202020204" pitchFamily="34" charset="0"/>
              <a:buChar char="•"/>
            </a:pPr>
            <a:r>
              <a:rPr lang="de-DE" dirty="0"/>
              <a:t>Es wird also damit begonnen </a:t>
            </a:r>
            <a:r>
              <a:rPr lang="de-DE" b="1" dirty="0"/>
              <a:t>„Glückssummen“ </a:t>
            </a:r>
            <a:r>
              <a:rPr lang="de-DE" dirty="0"/>
              <a:t>zu ermitteln, d.h. es wird gefragt wie intensiv, wie lange, wie wahrscheinlich und mit welchen unerwünschten Nebenwirkungen das Glück auftritt. </a:t>
            </a:r>
          </a:p>
        </p:txBody>
      </p:sp>
      <p:sp>
        <p:nvSpPr>
          <p:cNvPr id="6" name="TextBox 5"/>
          <p:cNvSpPr txBox="1"/>
          <p:nvPr/>
        </p:nvSpPr>
        <p:spPr>
          <a:xfrm>
            <a:off x="582627" y="4836454"/>
            <a:ext cx="2387150" cy="738664"/>
          </a:xfrm>
          <a:prstGeom prst="rect">
            <a:avLst/>
          </a:prstGeom>
          <a:noFill/>
        </p:spPr>
        <p:txBody>
          <a:bodyPr wrap="square" rtlCol="0">
            <a:spAutoFit/>
          </a:bodyPr>
          <a:lstStyle/>
          <a:p>
            <a:pPr algn="just"/>
            <a:r>
              <a:rPr lang="lb-LU" sz="1400" dirty="0">
                <a:sym typeface="Wingdings 3" panose="05040102010807070707" pitchFamily="18" charset="2"/>
              </a:rPr>
              <a:t></a:t>
            </a:r>
            <a:r>
              <a:rPr lang="de-LU" sz="1400" dirty="0">
                <a:sym typeface="Wingdings 3" panose="05040102010807070707" pitchFamily="18" charset="2"/>
              </a:rPr>
              <a:t>Die ausgestopfte und konservierte Leiche Benthams im London College</a:t>
            </a:r>
            <a:endParaRPr lang="de-LU" sz="1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27" y="1202671"/>
            <a:ext cx="2251849" cy="3180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608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985" y="357449"/>
            <a:ext cx="2335448" cy="461665"/>
          </a:xfrm>
          <a:prstGeom prst="rect">
            <a:avLst/>
          </a:prstGeom>
          <a:noFill/>
        </p:spPr>
        <p:txBody>
          <a:bodyPr wrap="none" rtlCol="0">
            <a:spAutoFit/>
          </a:bodyPr>
          <a:lstStyle/>
          <a:p>
            <a:r>
              <a:rPr lang="fr-BE" sz="2400" b="1" dirty="0"/>
              <a:t>1.1. </a:t>
            </a:r>
            <a:r>
              <a:rPr lang="de-DE" dirty="0"/>
              <a:t>Ein Praxisbeispiel</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831696" y="1241938"/>
            <a:ext cx="5000759" cy="1754326"/>
          </a:xfrm>
          <a:prstGeom prst="rect">
            <a:avLst/>
          </a:prstGeom>
          <a:noFill/>
        </p:spPr>
        <p:txBody>
          <a:bodyPr wrap="square" rtlCol="0">
            <a:spAutoFit/>
          </a:bodyPr>
          <a:lstStyle/>
          <a:p>
            <a:pPr algn="just"/>
            <a:r>
              <a:rPr lang="de-DE" dirty="0"/>
              <a:t>Die Regierung möchte ein </a:t>
            </a:r>
            <a:r>
              <a:rPr lang="de-DE" b="1" dirty="0"/>
              <a:t>Gesetz zur Abtreibung </a:t>
            </a:r>
            <a:r>
              <a:rPr lang="de-DE" dirty="0"/>
              <a:t>erarbeiten. </a:t>
            </a:r>
          </a:p>
          <a:p>
            <a:pPr algn="just"/>
            <a:endParaRPr lang="de-DE" dirty="0"/>
          </a:p>
          <a:p>
            <a:pPr algn="just"/>
            <a:r>
              <a:rPr lang="de-DE" dirty="0"/>
              <a:t>Die Öffentlichkeit wird nach ihrer Meinung gefragt, </a:t>
            </a:r>
            <a:r>
              <a:rPr lang="de-DE" b="1" dirty="0"/>
              <a:t>Summen werden berechnet </a:t>
            </a:r>
            <a:r>
              <a:rPr lang="de-DE" dirty="0"/>
              <a:t>und die Gesetze richten sich danach.</a:t>
            </a:r>
          </a:p>
        </p:txBody>
      </p:sp>
      <p:sp>
        <p:nvSpPr>
          <p:cNvPr id="3" name="TextBox 2"/>
          <p:cNvSpPr txBox="1"/>
          <p:nvPr/>
        </p:nvSpPr>
        <p:spPr>
          <a:xfrm>
            <a:off x="4742141" y="3438508"/>
            <a:ext cx="3990798" cy="2308324"/>
          </a:xfrm>
          <a:prstGeom prst="rect">
            <a:avLst/>
          </a:prstGeom>
          <a:noFill/>
        </p:spPr>
        <p:txBody>
          <a:bodyPr wrap="square" rtlCol="0">
            <a:spAutoFit/>
          </a:bodyPr>
          <a:lstStyle/>
          <a:p>
            <a:pPr algn="just"/>
            <a:r>
              <a:rPr lang="de-DE" dirty="0">
                <a:sym typeface="Wingdings" panose="05000000000000000000" pitchFamily="2" charset="2"/>
              </a:rPr>
              <a:t> </a:t>
            </a:r>
            <a:r>
              <a:rPr lang="de-DE" dirty="0"/>
              <a:t>Wenn die Umfrageergebnisse </a:t>
            </a:r>
            <a:r>
              <a:rPr lang="de-DE" b="1" dirty="0"/>
              <a:t>-3,5mio. H-Glückseinheiten, aber +5mio. H-Glückeinheiten </a:t>
            </a:r>
            <a:r>
              <a:rPr lang="de-DE" dirty="0"/>
              <a:t>ergeben, wird die Abtreibung legalisiert und gilt als „gute Sache“. </a:t>
            </a:r>
          </a:p>
          <a:p>
            <a:pPr algn="just"/>
            <a:endParaRPr lang="de-DE" dirty="0"/>
          </a:p>
          <a:p>
            <a:pPr algn="just"/>
            <a:r>
              <a:rPr lang="de-DE" dirty="0"/>
              <a:t>Die </a:t>
            </a:r>
            <a:r>
              <a:rPr lang="de-DE" b="1" dirty="0"/>
              <a:t>Mehrheit bekommt, was sie will</a:t>
            </a:r>
            <a:r>
              <a:rPr lang="de-DE" dirty="0"/>
              <a:t>, denn Utilitarismus ist </a:t>
            </a:r>
            <a:r>
              <a:rPr lang="de-DE" b="1" dirty="0"/>
              <a:t>demokratisch</a:t>
            </a:r>
            <a:r>
              <a:rPr lang="de-DE" dirty="0"/>
              <a:t>.</a:t>
            </a:r>
          </a:p>
        </p:txBody>
      </p:sp>
      <p:pic>
        <p:nvPicPr>
          <p:cNvPr id="6" name="Picture 5"/>
          <p:cNvPicPr>
            <a:picLocks noChangeAspect="1"/>
          </p:cNvPicPr>
          <p:nvPr/>
        </p:nvPicPr>
        <p:blipFill>
          <a:blip r:embed="rId2"/>
          <a:stretch>
            <a:fillRect/>
          </a:stretch>
        </p:blipFill>
        <p:spPr>
          <a:xfrm>
            <a:off x="467916" y="1241938"/>
            <a:ext cx="3655802" cy="3460825"/>
          </a:xfrm>
          <a:prstGeom prst="rect">
            <a:avLst/>
          </a:prstGeom>
        </p:spPr>
      </p:pic>
    </p:spTree>
    <p:extLst>
      <p:ext uri="{BB962C8B-B14F-4D97-AF65-F5344CB8AC3E}">
        <p14:creationId xmlns:p14="http://schemas.microsoft.com/office/powerpoint/2010/main" val="7170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3195"/>
            <a:ext cx="3471848" cy="461665"/>
          </a:xfrm>
          <a:prstGeom prst="rect">
            <a:avLst/>
          </a:prstGeom>
          <a:noFill/>
        </p:spPr>
        <p:txBody>
          <a:bodyPr wrap="none" rtlCol="0">
            <a:spAutoFit/>
          </a:bodyPr>
          <a:lstStyle/>
          <a:p>
            <a:r>
              <a:rPr lang="fr-BE" sz="2400" b="1" dirty="0"/>
              <a:t>1.2. </a:t>
            </a:r>
            <a:r>
              <a:rPr lang="de-DE" dirty="0"/>
              <a:t>Konsequenz nicht Motivation</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 name="TextBox 1"/>
          <p:cNvSpPr txBox="1"/>
          <p:nvPr/>
        </p:nvSpPr>
        <p:spPr>
          <a:xfrm>
            <a:off x="539221" y="3523523"/>
            <a:ext cx="4148356" cy="3139321"/>
          </a:xfrm>
          <a:prstGeom prst="rect">
            <a:avLst/>
          </a:prstGeom>
          <a:noFill/>
        </p:spPr>
        <p:txBody>
          <a:bodyPr wrap="square" rtlCol="0">
            <a:spAutoFit/>
          </a:bodyPr>
          <a:lstStyle/>
          <a:p>
            <a:pPr algn="just"/>
            <a:r>
              <a:rPr lang="de-DE" dirty="0"/>
              <a:t>Für Utilitaristen zählen </a:t>
            </a:r>
            <a:r>
              <a:rPr lang="de-DE" b="1" dirty="0"/>
              <a:t>nicht die Motive, sondern nur die Folgen</a:t>
            </a:r>
            <a:r>
              <a:rPr lang="de-DE" dirty="0"/>
              <a:t>. </a:t>
            </a:r>
          </a:p>
          <a:p>
            <a:pPr algn="just"/>
            <a:endParaRPr lang="de-DE" dirty="0"/>
          </a:p>
          <a:p>
            <a:pPr marL="285750" indent="-285750" algn="just">
              <a:buFont typeface="Wingdings" panose="05000000000000000000" pitchFamily="2" charset="2"/>
              <a:buChar char="§"/>
            </a:pPr>
            <a:r>
              <a:rPr lang="de-DE" dirty="0"/>
              <a:t>Bentham und Mill behaupten, </a:t>
            </a:r>
            <a:r>
              <a:rPr lang="de-DE" b="1" dirty="0"/>
              <a:t>menschliche Motive seien nicht sichtbar oder messbar</a:t>
            </a:r>
            <a:r>
              <a:rPr lang="de-DE" dirty="0"/>
              <a:t>, </a:t>
            </a:r>
            <a:r>
              <a:rPr lang="de-DE" b="1" dirty="0"/>
              <a:t>die Folgen jedoch schon</a:t>
            </a:r>
            <a:r>
              <a:rPr lang="de-DE" dirty="0"/>
              <a:t>. </a:t>
            </a:r>
          </a:p>
          <a:p>
            <a:pPr marL="285750" indent="-285750" algn="just">
              <a:buFont typeface="Wingdings" panose="05000000000000000000" pitchFamily="2" charset="2"/>
              <a:buChar char="§"/>
            </a:pPr>
            <a:endParaRPr lang="de-DE" dirty="0"/>
          </a:p>
          <a:p>
            <a:pPr marL="285750" indent="-285750" algn="just">
              <a:buFont typeface="Wingdings" panose="05000000000000000000" pitchFamily="2" charset="2"/>
              <a:buChar char="§"/>
            </a:pPr>
            <a:r>
              <a:rPr lang="de-DE" dirty="0"/>
              <a:t>Daher wird der Utilitarismus manchmal auch als „</a:t>
            </a:r>
            <a:r>
              <a:rPr lang="de-DE" b="1" dirty="0"/>
              <a:t>Konsequenzialismu</a:t>
            </a:r>
            <a:r>
              <a:rPr lang="de-DE" dirty="0"/>
              <a:t>s“ bezeichnet.</a:t>
            </a:r>
          </a:p>
        </p:txBody>
      </p:sp>
      <p:sp>
        <p:nvSpPr>
          <p:cNvPr id="6" name="TextBox 5"/>
          <p:cNvSpPr txBox="1"/>
          <p:nvPr/>
        </p:nvSpPr>
        <p:spPr>
          <a:xfrm>
            <a:off x="4840446" y="3523522"/>
            <a:ext cx="3555976" cy="3139321"/>
          </a:xfrm>
          <a:prstGeom prst="rect">
            <a:avLst/>
          </a:prstGeom>
          <a:noFill/>
        </p:spPr>
        <p:txBody>
          <a:bodyPr wrap="square" rtlCol="0">
            <a:spAutoFit/>
          </a:bodyPr>
          <a:lstStyle/>
          <a:p>
            <a:pPr algn="just"/>
            <a:r>
              <a:rPr lang="de-DE" b="1" dirty="0"/>
              <a:t>Z.B.: </a:t>
            </a:r>
            <a:r>
              <a:rPr lang="de-DE" dirty="0"/>
              <a:t>Ein </a:t>
            </a:r>
            <a:r>
              <a:rPr lang="de-DE" b="1" dirty="0"/>
              <a:t>Hirnchirurg und ein Bettler </a:t>
            </a:r>
            <a:r>
              <a:rPr lang="de-DE" dirty="0"/>
              <a:t>treiben nach einem Schiffsunglück auf einem vollgesogenen Floß, das </a:t>
            </a:r>
            <a:r>
              <a:rPr lang="de-DE" b="1" dirty="0"/>
              <a:t>nur eine Person </a:t>
            </a:r>
            <a:r>
              <a:rPr lang="de-DE" dirty="0"/>
              <a:t>tragen kann… </a:t>
            </a:r>
          </a:p>
          <a:p>
            <a:pPr algn="just"/>
            <a:endParaRPr lang="de-DE" dirty="0"/>
          </a:p>
          <a:p>
            <a:pPr algn="just"/>
            <a:r>
              <a:rPr lang="de-DE" dirty="0"/>
              <a:t>Indem der Hirnchirurg sein Leben rettet und damit auch seine medizinischen Fähigkeiten, </a:t>
            </a:r>
            <a:r>
              <a:rPr lang="de-DE" b="1" dirty="0"/>
              <a:t>kann er für eine größere Zahl mehr Glück bringen</a:t>
            </a:r>
            <a:r>
              <a:rPr lang="de-DE" dirty="0"/>
              <a:t>, als der Bettler in seinem zukünftigen Leben es je könnte.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1" y="930650"/>
            <a:ext cx="7857201" cy="2477083"/>
          </a:xfrm>
          <a:prstGeom prst="rect">
            <a:avLst/>
          </a:prstGeom>
        </p:spPr>
      </p:pic>
    </p:spTree>
    <p:extLst>
      <p:ext uri="{BB962C8B-B14F-4D97-AF65-F5344CB8AC3E}">
        <p14:creationId xmlns:p14="http://schemas.microsoft.com/office/powerpoint/2010/main" val="1315943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7449"/>
            <a:ext cx="2068580" cy="461665"/>
          </a:xfrm>
          <a:prstGeom prst="rect">
            <a:avLst/>
          </a:prstGeom>
          <a:noFill/>
        </p:spPr>
        <p:txBody>
          <a:bodyPr wrap="none" rtlCol="0">
            <a:spAutoFit/>
          </a:bodyPr>
          <a:lstStyle/>
          <a:p>
            <a:r>
              <a:rPr lang="fr-BE" sz="2400" b="1" dirty="0"/>
              <a:t>2. </a:t>
            </a:r>
            <a:r>
              <a:rPr lang="de-DE" dirty="0"/>
              <a:t>Der Utilitarismus</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854741" y="993135"/>
            <a:ext cx="4939963" cy="5262979"/>
          </a:xfrm>
          <a:prstGeom prst="rect">
            <a:avLst/>
          </a:prstGeom>
          <a:noFill/>
        </p:spPr>
        <p:txBody>
          <a:bodyPr wrap="square" rtlCol="0">
            <a:spAutoFit/>
          </a:bodyPr>
          <a:lstStyle/>
          <a:p>
            <a:r>
              <a:rPr lang="de-DE" sz="1600" dirty="0"/>
              <a:t>John Stuart Mill ist einer der Begründer des Utilitarismus (lat.: </a:t>
            </a:r>
            <a:r>
              <a:rPr lang="de-DE" sz="1600" dirty="0" err="1"/>
              <a:t>utilis</a:t>
            </a:r>
            <a:r>
              <a:rPr lang="de-DE" sz="1600" dirty="0"/>
              <a:t> = nützlich). </a:t>
            </a:r>
          </a:p>
          <a:p>
            <a:endParaRPr lang="de-DE" sz="1600" dirty="0"/>
          </a:p>
          <a:p>
            <a:pPr marL="285750" indent="-285750" algn="just">
              <a:buFont typeface="Wingdings" panose="05000000000000000000" pitchFamily="2" charset="2"/>
              <a:buChar char="§"/>
            </a:pPr>
            <a:r>
              <a:rPr lang="de-DE" sz="1600" dirty="0"/>
              <a:t>Diese Lehre beruht auf dem sogenannten </a:t>
            </a:r>
            <a:r>
              <a:rPr lang="de-DE" sz="1600" b="1" dirty="0"/>
              <a:t>Prinzip der Nützlichkeit</a:t>
            </a:r>
            <a:r>
              <a:rPr lang="de-DE" sz="1600" dirty="0"/>
              <a:t>. </a:t>
            </a:r>
          </a:p>
          <a:p>
            <a:pPr marL="285750" indent="-285750" algn="just">
              <a:buFont typeface="Wingdings" panose="05000000000000000000" pitchFamily="2" charset="2"/>
              <a:buChar char="§"/>
            </a:pPr>
            <a:endParaRPr lang="de-DE" sz="1600" dirty="0"/>
          </a:p>
          <a:p>
            <a:pPr marL="285750" indent="-285750" algn="just">
              <a:buFont typeface="Wingdings" panose="05000000000000000000" pitchFamily="2" charset="2"/>
              <a:buChar char="§"/>
            </a:pPr>
            <a:r>
              <a:rPr lang="de-DE" sz="1600" dirty="0"/>
              <a:t>Der Utilitarismus will die Wege bestimmen, wie ein </a:t>
            </a:r>
            <a:r>
              <a:rPr lang="de-DE" sz="1600" b="1" dirty="0"/>
              <a:t>Maximum an Glück für die größtmögliche Anzahl an Personen </a:t>
            </a:r>
            <a:r>
              <a:rPr lang="de-DE" sz="1600" dirty="0"/>
              <a:t>erreicht werden kann (= Sozialutilitarismus). </a:t>
            </a:r>
          </a:p>
          <a:p>
            <a:pPr marL="285750" indent="-285750" algn="just">
              <a:buFont typeface="Wingdings" panose="05000000000000000000" pitchFamily="2" charset="2"/>
              <a:buChar char="§"/>
            </a:pPr>
            <a:endParaRPr lang="de-DE" sz="1600" dirty="0"/>
          </a:p>
          <a:p>
            <a:pPr marL="285750" indent="-285750" algn="just">
              <a:buFont typeface="Wingdings" panose="05000000000000000000" pitchFamily="2" charset="2"/>
              <a:buChar char="§"/>
            </a:pPr>
            <a:r>
              <a:rPr lang="de-DE" sz="1600" dirty="0"/>
              <a:t>Der I</a:t>
            </a:r>
            <a:r>
              <a:rPr lang="de-DE" sz="1600" b="1" dirty="0"/>
              <a:t>ndividualutilitarismus</a:t>
            </a:r>
            <a:r>
              <a:rPr lang="de-DE" sz="1600" dirty="0"/>
              <a:t> versucht herauszufinden, wie das größtmögliche Glück für das </a:t>
            </a:r>
            <a:r>
              <a:rPr lang="de-DE" sz="1600" b="1" dirty="0"/>
              <a:t>individuelle Glück </a:t>
            </a:r>
            <a:r>
              <a:rPr lang="de-DE" sz="1600" dirty="0"/>
              <a:t>möglich ist. </a:t>
            </a:r>
          </a:p>
          <a:p>
            <a:pPr marL="285750" indent="-285750" algn="just">
              <a:buFont typeface="Wingdings" panose="05000000000000000000" pitchFamily="2" charset="2"/>
              <a:buChar char="§"/>
            </a:pPr>
            <a:endParaRPr lang="de-DE" sz="1600" dirty="0"/>
          </a:p>
          <a:p>
            <a:pPr marL="285750" indent="-285750" algn="just">
              <a:buFont typeface="Wingdings" panose="05000000000000000000" pitchFamily="2" charset="2"/>
              <a:buChar char="§"/>
            </a:pPr>
            <a:r>
              <a:rPr lang="de-DE" sz="1600" dirty="0"/>
              <a:t>John Stuart Mill betont, der Utilitarismus würde sich nicht nach dem Glück des einzelnen richten, </a:t>
            </a:r>
            <a:r>
              <a:rPr lang="de-DE" sz="1600" b="1" dirty="0"/>
              <a:t>sondern nach dem Glück für die ganze Gesellschaft</a:t>
            </a:r>
            <a:r>
              <a:rPr lang="de-DE" sz="1600" dirty="0"/>
              <a:t>.</a:t>
            </a:r>
          </a:p>
          <a:p>
            <a:pPr marL="285750" indent="-285750" algn="just">
              <a:buFont typeface="Wingdings" panose="05000000000000000000" pitchFamily="2" charset="2"/>
              <a:buChar char="§"/>
            </a:pPr>
            <a:endParaRPr lang="de-DE" sz="1600" dirty="0"/>
          </a:p>
          <a:p>
            <a:pPr marL="285750" indent="-285750" algn="just">
              <a:buFont typeface="Wingdings" panose="05000000000000000000" pitchFamily="2" charset="2"/>
              <a:buChar char="§"/>
            </a:pPr>
            <a:r>
              <a:rPr lang="de-DE" sz="1600" dirty="0"/>
              <a:t>Er unterscheidet zwischen </a:t>
            </a:r>
            <a:r>
              <a:rPr lang="de-DE" sz="1600" b="1" dirty="0"/>
              <a:t>geringeren oder körperlichen Vergnügen und höhergestellten, intellektuellen Vergnügen</a:t>
            </a:r>
            <a:r>
              <a:rPr lang="de-DE" sz="1600" dirty="0"/>
              <a:t>.</a:t>
            </a:r>
            <a:endParaRPr lang="fr-BE" sz="1600" dirty="0"/>
          </a:p>
        </p:txBody>
      </p:sp>
      <p:pic>
        <p:nvPicPr>
          <p:cNvPr id="2" name="Picture 1"/>
          <p:cNvPicPr>
            <a:picLocks noChangeAspect="1"/>
          </p:cNvPicPr>
          <p:nvPr/>
        </p:nvPicPr>
        <p:blipFill>
          <a:blip r:embed="rId2"/>
          <a:stretch>
            <a:fillRect/>
          </a:stretch>
        </p:blipFill>
        <p:spPr>
          <a:xfrm>
            <a:off x="499069" y="1241938"/>
            <a:ext cx="3120901" cy="34475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2849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7449"/>
            <a:ext cx="2476960" cy="461665"/>
          </a:xfrm>
          <a:prstGeom prst="rect">
            <a:avLst/>
          </a:prstGeom>
          <a:noFill/>
        </p:spPr>
        <p:txBody>
          <a:bodyPr wrap="none" rtlCol="0">
            <a:spAutoFit/>
          </a:bodyPr>
          <a:lstStyle/>
          <a:p>
            <a:r>
              <a:rPr lang="fr-BE" sz="2400" b="1" dirty="0"/>
              <a:t>3.1. </a:t>
            </a:r>
            <a:r>
              <a:rPr lang="de-DE" dirty="0"/>
              <a:t>Glück und Unglück</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2705450" y="896662"/>
            <a:ext cx="6127006" cy="6001643"/>
          </a:xfrm>
          <a:prstGeom prst="rect">
            <a:avLst/>
          </a:prstGeom>
          <a:noFill/>
        </p:spPr>
        <p:txBody>
          <a:bodyPr wrap="square" rtlCol="0">
            <a:spAutoFit/>
          </a:bodyPr>
          <a:lstStyle/>
          <a:p>
            <a:pPr>
              <a:lnSpc>
                <a:spcPct val="150000"/>
              </a:lnSpc>
            </a:pPr>
            <a:r>
              <a:rPr lang="de-DE" sz="1600" dirty="0"/>
              <a:t>Für Mill liegt das Fundament der Moral im </a:t>
            </a:r>
            <a:r>
              <a:rPr lang="de-DE" sz="1600" b="1" dirty="0"/>
              <a:t>Prinzip des größten Glücks</a:t>
            </a:r>
            <a:endParaRPr lang="de-DE" sz="1600" dirty="0"/>
          </a:p>
          <a:p>
            <a:pPr marL="742950" lvl="1" indent="-285750">
              <a:lnSpc>
                <a:spcPct val="150000"/>
              </a:lnSpc>
              <a:buFont typeface="Wingdings 3" panose="05040102010807070707" pitchFamily="18" charset="2"/>
              <a:buChar char="Ê"/>
            </a:pPr>
            <a:r>
              <a:rPr lang="de-DE" sz="1600" dirty="0"/>
              <a:t>Eine Handlung wird als </a:t>
            </a:r>
            <a:r>
              <a:rPr lang="de-DE" sz="1600" b="1" dirty="0"/>
              <a:t>moralisch richtig </a:t>
            </a:r>
            <a:r>
              <a:rPr lang="de-DE" sz="1600" dirty="0"/>
              <a:t>(engl.: </a:t>
            </a:r>
            <a:r>
              <a:rPr lang="de-DE" sz="1600" dirty="0" err="1"/>
              <a:t>right</a:t>
            </a:r>
            <a:r>
              <a:rPr lang="de-DE" sz="1600" dirty="0"/>
              <a:t>) angesehen, </a:t>
            </a:r>
            <a:r>
              <a:rPr lang="de-DE" sz="1600" b="1" dirty="0"/>
              <a:t>wenn sie das Glück fördert</a:t>
            </a:r>
            <a:r>
              <a:rPr lang="de-DE" sz="1600" dirty="0"/>
              <a:t>. </a:t>
            </a:r>
          </a:p>
          <a:p>
            <a:pPr marL="742950" lvl="1" indent="-285750">
              <a:lnSpc>
                <a:spcPct val="150000"/>
              </a:lnSpc>
              <a:buFont typeface="Wingdings 3" panose="05040102010807070707" pitchFamily="18" charset="2"/>
              <a:buChar char="Ê"/>
            </a:pPr>
            <a:endParaRPr lang="de-DE" sz="1600" dirty="0"/>
          </a:p>
          <a:p>
            <a:pPr marL="285750" indent="-285750">
              <a:lnSpc>
                <a:spcPct val="150000"/>
              </a:lnSpc>
              <a:buFont typeface="Arial" panose="020B0604020202020204" pitchFamily="34" charset="0"/>
              <a:buChar char="•"/>
            </a:pPr>
            <a:r>
              <a:rPr lang="de-DE" sz="1600" dirty="0"/>
              <a:t>Unter </a:t>
            </a:r>
            <a:r>
              <a:rPr lang="de-DE" sz="1600" b="1" dirty="0"/>
              <a:t>Glück</a:t>
            </a:r>
            <a:r>
              <a:rPr lang="de-DE" sz="1600" dirty="0"/>
              <a:t> (engl.: </a:t>
            </a:r>
            <a:r>
              <a:rPr lang="de-DE" sz="1600" dirty="0" err="1"/>
              <a:t>Happiness</a:t>
            </a:r>
            <a:r>
              <a:rPr lang="de-DE" sz="1600" dirty="0"/>
              <a:t>) versteht Mill „</a:t>
            </a:r>
            <a:r>
              <a:rPr lang="de-DE" sz="1600" b="1" dirty="0"/>
              <a:t>Lust und das Fehlen von Schmerz</a:t>
            </a:r>
            <a:r>
              <a:rPr lang="de-DE" sz="1600" dirty="0"/>
              <a:t>“. </a:t>
            </a:r>
          </a:p>
          <a:p>
            <a:pPr marL="285750" indent="-285750">
              <a:lnSpc>
                <a:spcPct val="150000"/>
              </a:lnSpc>
              <a:buFont typeface="Arial" panose="020B0604020202020204" pitchFamily="34" charset="0"/>
              <a:buChar char="•"/>
            </a:pPr>
            <a:r>
              <a:rPr lang="de-DE" sz="1600" dirty="0"/>
              <a:t>Unter </a:t>
            </a:r>
            <a:r>
              <a:rPr lang="de-DE" sz="1600" b="1" dirty="0"/>
              <a:t>Unglück</a:t>
            </a:r>
            <a:r>
              <a:rPr lang="de-DE" sz="1600" dirty="0"/>
              <a:t> (engl.: </a:t>
            </a:r>
            <a:r>
              <a:rPr lang="de-DE" sz="1600" dirty="0" err="1"/>
              <a:t>unhappiness</a:t>
            </a:r>
            <a:r>
              <a:rPr lang="de-DE" sz="1600" dirty="0"/>
              <a:t>) versteht er „</a:t>
            </a:r>
            <a:r>
              <a:rPr lang="de-DE" sz="1600" b="1" dirty="0"/>
              <a:t>Schmerz und die Verhinderung von Lust</a:t>
            </a:r>
            <a:r>
              <a:rPr lang="de-DE" sz="1600" dirty="0"/>
              <a:t>“.</a:t>
            </a:r>
          </a:p>
          <a:p>
            <a:pPr marL="285750" indent="-285750">
              <a:lnSpc>
                <a:spcPct val="150000"/>
              </a:lnSpc>
              <a:buFont typeface="Arial" panose="020B0604020202020204" pitchFamily="34" charset="0"/>
              <a:buChar char="•"/>
            </a:pPr>
            <a:endParaRPr lang="de-DE" sz="1600" dirty="0"/>
          </a:p>
          <a:p>
            <a:pPr>
              <a:lnSpc>
                <a:spcPct val="150000"/>
              </a:lnSpc>
            </a:pPr>
            <a:r>
              <a:rPr lang="de-DE" sz="1600" dirty="0"/>
              <a:t>In Bezug auf das Vergnügen können </a:t>
            </a:r>
            <a:r>
              <a:rPr lang="de-DE" sz="1600" b="1" dirty="0"/>
              <a:t>zwei Fälle</a:t>
            </a:r>
            <a:r>
              <a:rPr lang="de-DE" sz="1600" dirty="0"/>
              <a:t> unterschieden werden:</a:t>
            </a:r>
          </a:p>
          <a:p>
            <a:pPr marL="800100" lvl="1" indent="-342900">
              <a:lnSpc>
                <a:spcPct val="150000"/>
              </a:lnSpc>
              <a:buFont typeface="+mj-lt"/>
              <a:buAutoNum type="arabicPeriod"/>
            </a:pPr>
            <a:r>
              <a:rPr lang="de-DE" sz="1600" dirty="0"/>
              <a:t>Etwas bereitet auf </a:t>
            </a:r>
            <a:r>
              <a:rPr lang="de-DE" sz="1600" b="1" dirty="0"/>
              <a:t>direktem Weg </a:t>
            </a:r>
            <a:r>
              <a:rPr lang="de-DE" sz="1600" dirty="0"/>
              <a:t>Vergnügen (z. B. die Gesundheit).</a:t>
            </a:r>
          </a:p>
          <a:p>
            <a:pPr marL="800100" lvl="1" indent="-342900">
              <a:lnSpc>
                <a:spcPct val="150000"/>
              </a:lnSpc>
              <a:buFont typeface="+mj-lt"/>
              <a:buAutoNum type="arabicPeriod"/>
            </a:pPr>
            <a:r>
              <a:rPr lang="de-DE" sz="1600" dirty="0"/>
              <a:t>Etwas dient als </a:t>
            </a:r>
            <a:r>
              <a:rPr lang="de-DE" sz="1600" b="1" dirty="0"/>
              <a:t>Mittel zum Zweck</a:t>
            </a:r>
            <a:r>
              <a:rPr lang="de-DE" sz="1600" dirty="0"/>
              <a:t>, um an etwas Anderes heranzukommen (z. B. Medikamente)</a:t>
            </a:r>
          </a:p>
          <a:p>
            <a:pPr>
              <a:lnSpc>
                <a:spcPct val="150000"/>
              </a:lnSpc>
            </a:pPr>
            <a:r>
              <a:rPr lang="de-DE" sz="1600" dirty="0">
                <a:sym typeface="Wingdings" panose="05000000000000000000" pitchFamily="2" charset="2"/>
              </a:rPr>
              <a:t></a:t>
            </a:r>
            <a:r>
              <a:rPr lang="de-DE" sz="1600" dirty="0"/>
              <a:t>	Alle menschlichen Handlungen haben das Ziel, das Vergnügen zu erreichen.</a:t>
            </a:r>
          </a:p>
        </p:txBody>
      </p:sp>
      <p:pic>
        <p:nvPicPr>
          <p:cNvPr id="2" name="Picture 1"/>
          <p:cNvPicPr>
            <a:picLocks noChangeAspect="1"/>
          </p:cNvPicPr>
          <p:nvPr/>
        </p:nvPicPr>
        <p:blipFill rotWithShape="1">
          <a:blip r:embed="rId2"/>
          <a:srcRect r="66046"/>
          <a:stretch/>
        </p:blipFill>
        <p:spPr>
          <a:xfrm>
            <a:off x="539222" y="1261358"/>
            <a:ext cx="1943726" cy="351160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41764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7449"/>
            <a:ext cx="1923412" cy="461665"/>
          </a:xfrm>
          <a:prstGeom prst="rect">
            <a:avLst/>
          </a:prstGeom>
          <a:noFill/>
        </p:spPr>
        <p:txBody>
          <a:bodyPr wrap="none" rtlCol="0">
            <a:spAutoFit/>
          </a:bodyPr>
          <a:lstStyle/>
          <a:p>
            <a:r>
              <a:rPr lang="fr-BE" sz="2400" b="1" dirty="0"/>
              <a:t>4. </a:t>
            </a:r>
            <a:r>
              <a:rPr lang="de-DE" dirty="0"/>
              <a:t>Glück statt Lust</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452069" y="819114"/>
            <a:ext cx="5418137" cy="6001643"/>
          </a:xfrm>
          <a:prstGeom prst="rect">
            <a:avLst/>
          </a:prstGeom>
          <a:noFill/>
        </p:spPr>
        <p:txBody>
          <a:bodyPr wrap="square" rtlCol="0">
            <a:spAutoFit/>
          </a:bodyPr>
          <a:lstStyle/>
          <a:p>
            <a:pPr>
              <a:lnSpc>
                <a:spcPct val="150000"/>
              </a:lnSpc>
            </a:pPr>
            <a:r>
              <a:rPr lang="de-DE" sz="1600" b="1" dirty="0"/>
              <a:t>Kritik</a:t>
            </a:r>
            <a:r>
              <a:rPr lang="de-DE" sz="1600" dirty="0"/>
              <a:t> an der utilitaristischen These: </a:t>
            </a:r>
          </a:p>
          <a:p>
            <a:pPr algn="ctr">
              <a:lnSpc>
                <a:spcPct val="150000"/>
              </a:lnSpc>
            </a:pPr>
            <a:r>
              <a:rPr lang="de-DE" sz="1600" b="1" dirty="0"/>
              <a:t>die Lust (oder das Vergnügen) sei kein edles Ziel</a:t>
            </a:r>
          </a:p>
          <a:p>
            <a:pPr>
              <a:lnSpc>
                <a:spcPct val="150000"/>
              </a:lnSpc>
            </a:pPr>
            <a:endParaRPr lang="de-DE" sz="1600" dirty="0"/>
          </a:p>
          <a:p>
            <a:pPr algn="just">
              <a:lnSpc>
                <a:spcPct val="150000"/>
              </a:lnSpc>
            </a:pPr>
            <a:r>
              <a:rPr lang="de-DE" sz="1600" dirty="0"/>
              <a:t>Die Kritiker bezeichnen die Utilitaristen </a:t>
            </a:r>
            <a:r>
              <a:rPr lang="de-DE" sz="1600" b="1" dirty="0"/>
              <a:t>als Schweine</a:t>
            </a:r>
            <a:r>
              <a:rPr lang="de-DE" sz="1600" dirty="0"/>
              <a:t>, das heißt, ihre Ethik würde sich nur auf die körperliche Lust beziehen.</a:t>
            </a:r>
          </a:p>
          <a:p>
            <a:pPr>
              <a:lnSpc>
                <a:spcPct val="150000"/>
              </a:lnSpc>
            </a:pPr>
            <a:endParaRPr lang="de-DE" sz="1600" dirty="0"/>
          </a:p>
          <a:p>
            <a:pPr marL="285750" indent="-285750" algn="just">
              <a:lnSpc>
                <a:spcPct val="150000"/>
              </a:lnSpc>
              <a:buFont typeface="Arial" panose="020B0604020202020204" pitchFamily="34" charset="0"/>
              <a:buChar char="•"/>
            </a:pPr>
            <a:r>
              <a:rPr lang="de-DE" sz="1600" dirty="0"/>
              <a:t>Schon die Epikureer sind in der Antike zu Unrecht als </a:t>
            </a:r>
            <a:r>
              <a:rPr lang="de-DE" sz="1600" b="1" dirty="0"/>
              <a:t>Hedonisten </a:t>
            </a:r>
            <a:r>
              <a:rPr lang="de-DE" sz="1600" dirty="0"/>
              <a:t> beschimpft worden. Für Epikur aber, beruht das Glück hauptsächlich in der </a:t>
            </a:r>
            <a:r>
              <a:rPr lang="de-DE" sz="1600" b="1" dirty="0"/>
              <a:t>Seelenruhe</a:t>
            </a:r>
            <a:r>
              <a:rPr lang="de-DE" sz="1600" dirty="0"/>
              <a:t>. </a:t>
            </a:r>
          </a:p>
          <a:p>
            <a:pPr marL="285750" indent="-285750" algn="just">
              <a:lnSpc>
                <a:spcPct val="150000"/>
              </a:lnSpc>
              <a:buFont typeface="Arial" panose="020B0604020202020204" pitchFamily="34" charset="0"/>
              <a:buChar char="•"/>
            </a:pPr>
            <a:r>
              <a:rPr lang="de-DE" sz="1600" dirty="0"/>
              <a:t>In dieser Hinsicht stimmte Mill nicht mit Bentham überein. Er hatte </a:t>
            </a:r>
            <a:r>
              <a:rPr lang="de-DE" sz="1600" b="1" dirty="0"/>
              <a:t>Bedenken wegen Benthams eher vulgärer Haltung und sprach lieber von „Glück“ statt von „Lust“</a:t>
            </a:r>
            <a:r>
              <a:rPr lang="de-DE" sz="1600" dirty="0"/>
              <a:t>. </a:t>
            </a:r>
          </a:p>
          <a:p>
            <a:pPr marL="285750" indent="-285750" algn="just">
              <a:lnSpc>
                <a:spcPct val="150000"/>
              </a:lnSpc>
              <a:buFont typeface="Arial" panose="020B0604020202020204" pitchFamily="34" charset="0"/>
              <a:buChar char="•"/>
            </a:pPr>
            <a:r>
              <a:rPr lang="de-DE" sz="1600" dirty="0"/>
              <a:t>Die Menschen benehmen sich nicht wie Schweine, sie besitzen </a:t>
            </a:r>
            <a:r>
              <a:rPr lang="de-DE" sz="1600" b="1" dirty="0"/>
              <a:t>edlere Fähigkeiten</a:t>
            </a:r>
            <a:r>
              <a:rPr lang="de-DE" sz="1600" dirty="0"/>
              <a:t>, wie </a:t>
            </a:r>
            <a:r>
              <a:rPr lang="de-DE" sz="1600" b="1" dirty="0"/>
              <a:t>intellektuelle oder moralische </a:t>
            </a:r>
            <a:r>
              <a:rPr lang="de-DE" sz="1600" dirty="0"/>
              <a:t>Fähigkeiten.</a:t>
            </a:r>
          </a:p>
        </p:txBody>
      </p:sp>
      <p:pic>
        <p:nvPicPr>
          <p:cNvPr id="3" name="Picture 2"/>
          <p:cNvPicPr>
            <a:picLocks noChangeAspect="1"/>
          </p:cNvPicPr>
          <p:nvPr/>
        </p:nvPicPr>
        <p:blipFill>
          <a:blip r:embed="rId2"/>
          <a:stretch>
            <a:fillRect/>
          </a:stretch>
        </p:blipFill>
        <p:spPr>
          <a:xfrm>
            <a:off x="539222" y="1381502"/>
            <a:ext cx="2768443" cy="3274388"/>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04514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7449"/>
            <a:ext cx="2918363" cy="461665"/>
          </a:xfrm>
          <a:prstGeom prst="rect">
            <a:avLst/>
          </a:prstGeom>
          <a:noFill/>
        </p:spPr>
        <p:txBody>
          <a:bodyPr wrap="none" rtlCol="0">
            <a:spAutoFit/>
          </a:bodyPr>
          <a:lstStyle/>
          <a:p>
            <a:r>
              <a:rPr lang="fr-BE" sz="2400" b="1" dirty="0"/>
              <a:t>5. </a:t>
            </a:r>
            <a:r>
              <a:rPr lang="de-DE" b="1" dirty="0"/>
              <a:t>Die seelischen Vergnügen</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439486" y="1200813"/>
            <a:ext cx="5418137" cy="5070875"/>
          </a:xfrm>
          <a:prstGeom prst="rect">
            <a:avLst/>
          </a:prstGeom>
          <a:noFill/>
        </p:spPr>
        <p:txBody>
          <a:bodyPr wrap="square" rtlCol="0">
            <a:spAutoFit/>
          </a:bodyPr>
          <a:lstStyle/>
          <a:p>
            <a:pPr>
              <a:lnSpc>
                <a:spcPct val="150000"/>
              </a:lnSpc>
            </a:pPr>
            <a:r>
              <a:rPr lang="de-DE" sz="1600" b="1" dirty="0"/>
              <a:t> </a:t>
            </a:r>
            <a:r>
              <a:rPr lang="de-DE" sz="1600" dirty="0"/>
              <a:t>Mill hebt vier Vergnügen hervor, welche </a:t>
            </a:r>
            <a:r>
              <a:rPr lang="de-DE" sz="1600" b="1" dirty="0"/>
              <a:t>nur dem Menschen eigen sind </a:t>
            </a:r>
            <a:r>
              <a:rPr lang="de-DE" sz="1600" dirty="0"/>
              <a:t>und ihn somit vom Tier unterscheiden:</a:t>
            </a:r>
          </a:p>
          <a:p>
            <a:pPr>
              <a:lnSpc>
                <a:spcPct val="150000"/>
              </a:lnSpc>
            </a:pPr>
            <a:endParaRPr lang="de-DE" sz="1600" dirty="0"/>
          </a:p>
          <a:p>
            <a:pPr marL="342900" indent="-342900">
              <a:lnSpc>
                <a:spcPct val="200000"/>
              </a:lnSpc>
              <a:buFont typeface="+mj-lt"/>
              <a:buAutoNum type="alphaLcParenR"/>
            </a:pPr>
            <a:r>
              <a:rPr lang="de-DE" sz="1600" b="1" dirty="0"/>
              <a:t>Intellektuelle Vergnügen </a:t>
            </a:r>
            <a:r>
              <a:rPr lang="de-DE" sz="1600" dirty="0"/>
              <a:t>(z. B.: ein anspruchsvolles Buch lesen oder ein mathematisches Problem lösen)</a:t>
            </a:r>
          </a:p>
          <a:p>
            <a:pPr marL="342900" indent="-342900">
              <a:lnSpc>
                <a:spcPct val="200000"/>
              </a:lnSpc>
              <a:buFont typeface="+mj-lt"/>
              <a:buAutoNum type="alphaLcParenR"/>
            </a:pPr>
            <a:r>
              <a:rPr lang="de-DE" sz="1600" b="1" dirty="0"/>
              <a:t>Vergnügen der Empfindsamkeit </a:t>
            </a:r>
            <a:r>
              <a:rPr lang="de-DE" sz="1600" dirty="0"/>
              <a:t>(z. B.: klassische Musik hören oder ein Kunstwerk aufmerksam betrachten)</a:t>
            </a:r>
          </a:p>
          <a:p>
            <a:pPr marL="342900" indent="-342900">
              <a:lnSpc>
                <a:spcPct val="200000"/>
              </a:lnSpc>
              <a:buFont typeface="+mj-lt"/>
              <a:buAutoNum type="alphaLcParenR"/>
            </a:pPr>
            <a:r>
              <a:rPr lang="de-DE" sz="1600" b="1" dirty="0"/>
              <a:t>Vergnügen der Vorstellungskraft </a:t>
            </a:r>
            <a:r>
              <a:rPr lang="de-DE" sz="1600" dirty="0"/>
              <a:t>(z. B. sich vorstellen, das Abitur schon abgeschlossen zu haben)</a:t>
            </a:r>
          </a:p>
          <a:p>
            <a:pPr marL="342900" indent="-342900">
              <a:lnSpc>
                <a:spcPct val="200000"/>
              </a:lnSpc>
              <a:buFont typeface="+mj-lt"/>
              <a:buAutoNum type="alphaLcParenR"/>
            </a:pPr>
            <a:r>
              <a:rPr lang="de-DE" sz="1600" b="1" dirty="0"/>
              <a:t>Moralische Vergnügen </a:t>
            </a:r>
            <a:r>
              <a:rPr lang="de-DE" sz="1600" dirty="0"/>
              <a:t>(z. B. glücklich darüber zu sein, jemandem geholfen zu haben)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3" y="1171452"/>
            <a:ext cx="2594296" cy="324287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05" y="4766660"/>
            <a:ext cx="2940692" cy="1605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5173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13" y="357449"/>
            <a:ext cx="3522375" cy="461665"/>
          </a:xfrm>
          <a:prstGeom prst="rect">
            <a:avLst/>
          </a:prstGeom>
          <a:noFill/>
        </p:spPr>
        <p:txBody>
          <a:bodyPr wrap="none" rtlCol="0">
            <a:spAutoFit/>
          </a:bodyPr>
          <a:lstStyle/>
          <a:p>
            <a:r>
              <a:rPr lang="fr-BE" sz="2400" b="1" dirty="0"/>
              <a:t>5.1. </a:t>
            </a:r>
            <a:r>
              <a:rPr lang="de-DE" b="1" dirty="0"/>
              <a:t>Die Hierarchie der Vergnügen</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439486" y="1200813"/>
            <a:ext cx="5418137" cy="5262979"/>
          </a:xfrm>
          <a:prstGeom prst="rect">
            <a:avLst/>
          </a:prstGeom>
          <a:noFill/>
        </p:spPr>
        <p:txBody>
          <a:bodyPr wrap="square" rtlCol="0">
            <a:spAutoFit/>
          </a:bodyPr>
          <a:lstStyle/>
          <a:p>
            <a:pPr algn="just">
              <a:lnSpc>
                <a:spcPct val="150000"/>
              </a:lnSpc>
            </a:pPr>
            <a:r>
              <a:rPr lang="de-DE" sz="1600" dirty="0"/>
              <a:t>Mill führt eine </a:t>
            </a:r>
            <a:r>
              <a:rPr lang="de-DE" sz="1600" b="1" dirty="0"/>
              <a:t>Hierarchie der Vergnügen </a:t>
            </a:r>
            <a:r>
              <a:rPr lang="de-DE" sz="1600" dirty="0"/>
              <a:t>ein, weil einige Vergnügen viel wertvoller sind als andere. </a:t>
            </a:r>
          </a:p>
          <a:p>
            <a:pPr algn="just">
              <a:lnSpc>
                <a:spcPct val="150000"/>
              </a:lnSpc>
            </a:pPr>
            <a:endParaRPr lang="de-DE" sz="1600" dirty="0"/>
          </a:p>
          <a:p>
            <a:pPr marL="742950" lvl="1" indent="-285750" algn="just">
              <a:lnSpc>
                <a:spcPct val="150000"/>
              </a:lnSpc>
              <a:buFont typeface="Arial" panose="020B0604020202020204" pitchFamily="34" charset="0"/>
              <a:buChar char="•"/>
            </a:pPr>
            <a:r>
              <a:rPr lang="de-DE" sz="1600" dirty="0"/>
              <a:t>In dem </a:t>
            </a:r>
            <a:r>
              <a:rPr lang="de-DE" sz="1600" b="1" dirty="0"/>
              <a:t>unterschiedliche Arten von Vergnügen </a:t>
            </a:r>
            <a:r>
              <a:rPr lang="de-DE" sz="1600" dirty="0"/>
              <a:t>unterschieden werden (z. B. der Intellekt, die Empfindsamkeit, die Vorstellungskraft oder auch die Moral).</a:t>
            </a:r>
          </a:p>
          <a:p>
            <a:pPr marL="742950" lvl="1" indent="-285750" algn="just">
              <a:lnSpc>
                <a:spcPct val="150000"/>
              </a:lnSpc>
              <a:buFont typeface="Arial" panose="020B0604020202020204" pitchFamily="34" charset="0"/>
              <a:buChar char="•"/>
            </a:pPr>
            <a:endParaRPr lang="de-DE" sz="1600" dirty="0"/>
          </a:p>
          <a:p>
            <a:pPr marL="742950" lvl="1" indent="-285750" algn="just">
              <a:lnSpc>
                <a:spcPct val="150000"/>
              </a:lnSpc>
              <a:buFont typeface="Arial" panose="020B0604020202020204" pitchFamily="34" charset="0"/>
              <a:buChar char="•"/>
            </a:pPr>
            <a:r>
              <a:rPr lang="de-DE" sz="1600" dirty="0"/>
              <a:t>Indem nicht nur die </a:t>
            </a:r>
            <a:r>
              <a:rPr lang="de-DE" sz="1600" b="1" dirty="0"/>
              <a:t>Quantität, sondern auch die Qualität</a:t>
            </a:r>
            <a:r>
              <a:rPr lang="de-DE" sz="1600" dirty="0"/>
              <a:t> der Vergnügen berücksichtigt wird.</a:t>
            </a:r>
          </a:p>
          <a:p>
            <a:pPr algn="just">
              <a:lnSpc>
                <a:spcPct val="150000"/>
              </a:lnSpc>
            </a:pPr>
            <a:endParaRPr lang="de-DE" sz="1600" dirty="0"/>
          </a:p>
          <a:p>
            <a:pPr algn="just">
              <a:lnSpc>
                <a:spcPct val="150000"/>
              </a:lnSpc>
            </a:pPr>
            <a:r>
              <a:rPr lang="de-DE" sz="1600" dirty="0"/>
              <a:t>Für Mill wäre es absurd, nur die Quantität der Vergnügen zu berücksichtigen, weil </a:t>
            </a:r>
            <a:r>
              <a:rPr lang="de-DE" sz="1600" b="1" dirty="0"/>
              <a:t>der qualitative Aspekt der Vergnügen für ihn ein viel größeres Gewicht hat</a:t>
            </a:r>
            <a:r>
              <a:rPr lang="de-DE" sz="1600" dirty="0"/>
              <a:t>, als der quantitative Aspekt. </a:t>
            </a:r>
          </a:p>
        </p:txBody>
      </p:sp>
      <p:pic>
        <p:nvPicPr>
          <p:cNvPr id="3" name="Picture 2"/>
          <p:cNvPicPr>
            <a:picLocks noChangeAspect="1"/>
          </p:cNvPicPr>
          <p:nvPr/>
        </p:nvPicPr>
        <p:blipFill>
          <a:blip r:embed="rId2"/>
          <a:stretch>
            <a:fillRect/>
          </a:stretch>
        </p:blipFill>
        <p:spPr>
          <a:xfrm>
            <a:off x="608126" y="1333976"/>
            <a:ext cx="2750306" cy="3938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2079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126" y="357449"/>
            <a:ext cx="2450692" cy="461665"/>
          </a:xfrm>
          <a:prstGeom prst="rect">
            <a:avLst/>
          </a:prstGeom>
          <a:noFill/>
        </p:spPr>
        <p:txBody>
          <a:bodyPr wrap="square" rtlCol="0">
            <a:spAutoFit/>
          </a:bodyPr>
          <a:lstStyle/>
          <a:p>
            <a:r>
              <a:rPr lang="fr-BE" sz="2400" b="1" dirty="0"/>
              <a:t>5.2. </a:t>
            </a:r>
            <a:r>
              <a:rPr lang="de-DE" dirty="0"/>
              <a:t>Beispiele</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439486" y="1200813"/>
            <a:ext cx="5418137" cy="4893647"/>
          </a:xfrm>
          <a:prstGeom prst="rect">
            <a:avLst/>
          </a:prstGeom>
          <a:noFill/>
        </p:spPr>
        <p:txBody>
          <a:bodyPr wrap="square" rtlCol="0">
            <a:spAutoFit/>
          </a:bodyPr>
          <a:lstStyle/>
          <a:p>
            <a:pPr algn="just">
              <a:lnSpc>
                <a:spcPct val="150000"/>
              </a:lnSpc>
            </a:pPr>
            <a:r>
              <a:rPr lang="de-DE" sz="1600" dirty="0"/>
              <a:t>Um seine Überlegung zu festigen, nimmt Mill drei Beispiele:</a:t>
            </a:r>
          </a:p>
          <a:p>
            <a:pPr algn="just">
              <a:lnSpc>
                <a:spcPct val="150000"/>
              </a:lnSpc>
            </a:pPr>
            <a:endParaRPr lang="de-DE" sz="1600" dirty="0"/>
          </a:p>
          <a:p>
            <a:pPr marL="342900" indent="-342900" algn="just">
              <a:lnSpc>
                <a:spcPct val="150000"/>
              </a:lnSpc>
              <a:buAutoNum type="arabicPeriod"/>
            </a:pPr>
            <a:r>
              <a:rPr lang="de-DE" sz="1600" dirty="0"/>
              <a:t>Ein menschliches Wesen ist </a:t>
            </a:r>
            <a:r>
              <a:rPr lang="de-DE" sz="1600" b="1" dirty="0"/>
              <a:t>nicht bereit seine Stellung mit der eines Tieres</a:t>
            </a:r>
            <a:r>
              <a:rPr lang="de-DE" sz="1600" dirty="0"/>
              <a:t> zu tauschen</a:t>
            </a:r>
          </a:p>
          <a:p>
            <a:pPr marL="342900" indent="-342900" algn="just">
              <a:lnSpc>
                <a:spcPct val="150000"/>
              </a:lnSpc>
              <a:buAutoNum type="arabicPeriod"/>
            </a:pPr>
            <a:r>
              <a:rPr lang="de-DE" sz="1600" b="1" dirty="0"/>
              <a:t>Kein intelligentes</a:t>
            </a:r>
            <a:r>
              <a:rPr lang="de-DE" sz="1600" dirty="0"/>
              <a:t>, menschliches Wesen würde seine </a:t>
            </a:r>
            <a:r>
              <a:rPr lang="de-DE" sz="1600" b="1" dirty="0"/>
              <a:t>Position mit einem Dummkopf tauschen</a:t>
            </a:r>
            <a:r>
              <a:rPr lang="de-DE" sz="1600" dirty="0"/>
              <a:t>.</a:t>
            </a:r>
          </a:p>
          <a:p>
            <a:pPr marL="342900" indent="-342900" algn="just">
              <a:lnSpc>
                <a:spcPct val="150000"/>
              </a:lnSpc>
              <a:buFont typeface="+mj-lt"/>
              <a:buAutoNum type="arabicPeriod"/>
            </a:pPr>
            <a:r>
              <a:rPr lang="de-DE" sz="1600" b="1" dirty="0"/>
              <a:t>Kein empfindsamer und gewissenhafter </a:t>
            </a:r>
            <a:r>
              <a:rPr lang="de-DE" sz="1600" dirty="0"/>
              <a:t>Mensch würde seine Position mit der einer </a:t>
            </a:r>
            <a:r>
              <a:rPr lang="de-DE" sz="1600" b="1" dirty="0"/>
              <a:t>egoistischen und niederträchtigen Person tauschen</a:t>
            </a:r>
            <a:r>
              <a:rPr lang="de-DE" sz="1600" dirty="0"/>
              <a:t>.</a:t>
            </a:r>
          </a:p>
          <a:p>
            <a:pPr algn="just">
              <a:lnSpc>
                <a:spcPct val="150000"/>
              </a:lnSpc>
            </a:pPr>
            <a:endParaRPr lang="de-DE" sz="1600" dirty="0"/>
          </a:p>
          <a:p>
            <a:pPr algn="just">
              <a:lnSpc>
                <a:spcPct val="150000"/>
              </a:lnSpc>
            </a:pPr>
            <a:r>
              <a:rPr lang="de-DE" sz="1600" dirty="0">
                <a:sym typeface="Wingdings" panose="05000000000000000000" pitchFamily="2" charset="2"/>
              </a:rPr>
              <a:t> </a:t>
            </a:r>
            <a:r>
              <a:rPr lang="de-DE" sz="1600" dirty="0"/>
              <a:t>Deswegen ist es „</a:t>
            </a:r>
            <a:r>
              <a:rPr lang="de-DE" sz="1600" i="1" dirty="0"/>
              <a:t>besser, ein unzufriedener Mensch zu sein, als ein zufriedenes Schwein, besser ein unzufriedener Sokrates, als ein zufriedener Narr</a:t>
            </a:r>
            <a:r>
              <a:rPr lang="de-DE" sz="1600" dirty="0"/>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174"/>
          <a:stretch/>
        </p:blipFill>
        <p:spPr>
          <a:xfrm>
            <a:off x="494252" y="1392049"/>
            <a:ext cx="2664203" cy="20851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660" l="1974" r="98026"/>
                    </a14:imgEffect>
                  </a14:imgLayer>
                </a14:imgProps>
              </a:ext>
              <a:ext uri="{28A0092B-C50C-407E-A947-70E740481C1C}">
                <a14:useLocalDpi xmlns:a14="http://schemas.microsoft.com/office/drawing/2010/main" val="0"/>
              </a:ext>
            </a:extLst>
          </a:blip>
          <a:stretch>
            <a:fillRect/>
          </a:stretch>
        </p:blipFill>
        <p:spPr>
          <a:xfrm>
            <a:off x="494252" y="3075752"/>
            <a:ext cx="1662689" cy="3215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2661819" cy="461665"/>
          </a:xfrm>
          <a:prstGeom prst="rect">
            <a:avLst/>
          </a:prstGeom>
          <a:noFill/>
        </p:spPr>
        <p:txBody>
          <a:bodyPr wrap="none" rtlCol="0">
            <a:spAutoFit/>
          </a:bodyPr>
          <a:lstStyle/>
          <a:p>
            <a:r>
              <a:rPr lang="fr-BE" sz="2400" b="1" dirty="0"/>
              <a:t>1. </a:t>
            </a:r>
            <a:r>
              <a:rPr lang="lb-LU" b="1" dirty="0" err="1"/>
              <a:t>L’éthique</a:t>
            </a:r>
            <a:r>
              <a:rPr lang="lb-LU" b="1" dirty="0"/>
              <a:t> à </a:t>
            </a:r>
            <a:r>
              <a:rPr lang="lb-LU" b="1" dirty="0" err="1"/>
              <a:t>Nicomaque</a:t>
            </a:r>
            <a:endParaRPr lang="lb-LU" b="1"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127331" y="976913"/>
            <a:ext cx="5429995"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BE" dirty="0"/>
              <a:t>Aristote a écrit entre 150 et 200 </a:t>
            </a:r>
            <a:r>
              <a:rPr lang="fr-BE" dirty="0" err="1"/>
              <a:t>oeuvres</a:t>
            </a:r>
            <a:r>
              <a:rPr lang="fr-BE" dirty="0"/>
              <a:t> dont seulement une trentaine a pu être conservée  </a:t>
            </a:r>
          </a:p>
          <a:p>
            <a:pPr marL="285750" indent="-285750">
              <a:lnSpc>
                <a:spcPct val="150000"/>
              </a:lnSpc>
              <a:buFont typeface="Arial" panose="020B0604020202020204" pitchFamily="34" charset="0"/>
              <a:buChar char="•"/>
            </a:pPr>
            <a:r>
              <a:rPr lang="fr-BE" dirty="0"/>
              <a:t>L'Éthique à </a:t>
            </a:r>
            <a:r>
              <a:rPr lang="fr-BE" dirty="0" err="1"/>
              <a:t>Nicomaque</a:t>
            </a:r>
            <a:r>
              <a:rPr lang="fr-BE" dirty="0"/>
              <a:t> est un ouvrage principale d'Aristote </a:t>
            </a:r>
          </a:p>
          <a:p>
            <a:pPr marL="285750" indent="-285750">
              <a:lnSpc>
                <a:spcPct val="150000"/>
              </a:lnSpc>
              <a:buFont typeface="Arial" panose="020B0604020202020204" pitchFamily="34" charset="0"/>
              <a:buChar char="•"/>
            </a:pPr>
            <a:r>
              <a:rPr lang="fr-BE" dirty="0"/>
              <a:t>Cet ouvrage se comprend comme un </a:t>
            </a:r>
            <a:r>
              <a:rPr lang="fr-BE" b="1" dirty="0"/>
              <a:t>traité pratique</a:t>
            </a:r>
            <a:r>
              <a:rPr lang="fr-BE" dirty="0"/>
              <a:t> qui doit guider l'homme vers le bonheur et une </a:t>
            </a:r>
            <a:r>
              <a:rPr lang="fr-BE" b="1" dirty="0"/>
              <a:t>vie vertueuse</a:t>
            </a:r>
            <a:r>
              <a:rPr lang="fr-BE" dirty="0"/>
              <a:t>  </a:t>
            </a:r>
          </a:p>
          <a:p>
            <a:pPr marL="285750" indent="-285750">
              <a:lnSpc>
                <a:spcPct val="150000"/>
              </a:lnSpc>
              <a:buFont typeface="Arial" panose="020B0604020202020204" pitchFamily="34" charset="0"/>
              <a:buChar char="•"/>
            </a:pPr>
            <a:r>
              <a:rPr lang="fr-BE" dirty="0"/>
              <a:t>Chez Aristote </a:t>
            </a:r>
            <a:r>
              <a:rPr lang="fr-BE" u="sng" dirty="0"/>
              <a:t>l’éthique est une science pratique</a:t>
            </a:r>
            <a:r>
              <a:rPr lang="fr-BE" dirty="0"/>
              <a:t> ayant pour objet </a:t>
            </a:r>
            <a:r>
              <a:rPr lang="fr-BE" b="1" dirty="0"/>
              <a:t>l’action de l’homme</a:t>
            </a:r>
            <a:r>
              <a:rPr lang="fr-BE" dirty="0"/>
              <a:t> </a:t>
            </a:r>
          </a:p>
          <a:p>
            <a:pPr marL="285750" indent="-285750">
              <a:lnSpc>
                <a:spcPct val="150000"/>
              </a:lnSpc>
              <a:buFont typeface="Arial" panose="020B0604020202020204" pitchFamily="34" charset="0"/>
              <a:buChar char="•"/>
            </a:pPr>
            <a:r>
              <a:rPr lang="fr-BE" dirty="0" err="1"/>
              <a:t>Nicomaque</a:t>
            </a:r>
            <a:r>
              <a:rPr lang="fr-BE" dirty="0"/>
              <a:t> est le nom du fils et du père d'Aristote</a:t>
            </a:r>
            <a:endParaRPr lang="lb-LU"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17" y="1153115"/>
            <a:ext cx="2307609" cy="369069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6725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126" y="357449"/>
            <a:ext cx="3674454" cy="461665"/>
          </a:xfrm>
          <a:prstGeom prst="rect">
            <a:avLst/>
          </a:prstGeom>
          <a:noFill/>
        </p:spPr>
        <p:txBody>
          <a:bodyPr wrap="square" rtlCol="0">
            <a:spAutoFit/>
          </a:bodyPr>
          <a:lstStyle/>
          <a:p>
            <a:r>
              <a:rPr lang="fr-BE" sz="2400" b="1" dirty="0"/>
              <a:t>6. </a:t>
            </a:r>
            <a:r>
              <a:rPr lang="de-DE" dirty="0"/>
              <a:t>Das Prinzip des größten Glücks</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439486" y="1200813"/>
            <a:ext cx="5418137" cy="5262979"/>
          </a:xfrm>
          <a:prstGeom prst="rect">
            <a:avLst/>
          </a:prstGeom>
          <a:noFill/>
        </p:spPr>
        <p:txBody>
          <a:bodyPr wrap="square" rtlCol="0">
            <a:spAutoFit/>
          </a:bodyPr>
          <a:lstStyle/>
          <a:p>
            <a:pPr algn="just">
              <a:lnSpc>
                <a:spcPct val="150000"/>
              </a:lnSpc>
            </a:pPr>
            <a:r>
              <a:rPr lang="de-DE" sz="1600" b="1" u="sng" dirty="0"/>
              <a:t>Hedonistisches Kalkül</a:t>
            </a:r>
            <a:r>
              <a:rPr lang="de-DE" sz="1600" dirty="0"/>
              <a:t>, sowohl in Bezug auf die Quantität, wie auch in Bezug auf die Qualität:</a:t>
            </a:r>
          </a:p>
          <a:p>
            <a:pPr marL="285750" indent="-285750" algn="just">
              <a:lnSpc>
                <a:spcPct val="150000"/>
              </a:lnSpc>
              <a:buFont typeface="Arial" panose="020B0604020202020204" pitchFamily="34" charset="0"/>
              <a:buChar char="•"/>
            </a:pPr>
            <a:r>
              <a:rPr lang="de-DE" sz="1600" dirty="0"/>
              <a:t>Quantität: intensive und dauerhafte Vergnügen sind moderaten und kurzfristigen vorzuziehen. </a:t>
            </a:r>
          </a:p>
          <a:p>
            <a:pPr marL="285750" indent="-285750" algn="just">
              <a:lnSpc>
                <a:spcPct val="150000"/>
              </a:lnSpc>
              <a:buFont typeface="Arial" panose="020B0604020202020204" pitchFamily="34" charset="0"/>
              <a:buChar char="•"/>
            </a:pPr>
            <a:endParaRPr lang="de-DE" sz="1600" dirty="0"/>
          </a:p>
          <a:p>
            <a:pPr marL="285750" indent="-285750" algn="just">
              <a:lnSpc>
                <a:spcPct val="150000"/>
              </a:lnSpc>
              <a:buFont typeface="Arial" panose="020B0604020202020204" pitchFamily="34" charset="0"/>
              <a:buChar char="•"/>
            </a:pPr>
            <a:r>
              <a:rPr lang="de-DE" sz="1600" dirty="0"/>
              <a:t>Qualität: intellektuelle Vergnügen sind den körperlichen vorzuziehen. </a:t>
            </a:r>
          </a:p>
          <a:p>
            <a:pPr algn="just">
              <a:lnSpc>
                <a:spcPct val="150000"/>
              </a:lnSpc>
            </a:pPr>
            <a:r>
              <a:rPr lang="de-DE" sz="1600" dirty="0"/>
              <a:t>Wenn die Gesamtheit der Regeln respektiert wird, dann ermöglicht dies </a:t>
            </a:r>
            <a:r>
              <a:rPr lang="de-DE" sz="1600" b="1" dirty="0"/>
              <a:t>eine glückliche Existenz der größtmöglichen Anzahl an Personen</a:t>
            </a:r>
            <a:r>
              <a:rPr lang="de-DE" sz="1600" dirty="0"/>
              <a:t>. </a:t>
            </a:r>
          </a:p>
          <a:p>
            <a:pPr algn="just">
              <a:lnSpc>
                <a:spcPct val="150000"/>
              </a:lnSpc>
            </a:pPr>
            <a:endParaRPr lang="de-DE" sz="1600" dirty="0"/>
          </a:p>
          <a:p>
            <a:pPr algn="just">
              <a:lnSpc>
                <a:spcPct val="150000"/>
              </a:lnSpc>
            </a:pPr>
            <a:r>
              <a:rPr lang="de-DE" sz="1600" dirty="0">
                <a:sym typeface="Wingdings" panose="05000000000000000000" pitchFamily="2" charset="2"/>
              </a:rPr>
              <a:t> </a:t>
            </a:r>
            <a:r>
              <a:rPr lang="de-DE" sz="1600" b="1" u="sng" dirty="0">
                <a:sym typeface="Wingdings" panose="05000000000000000000" pitchFamily="2" charset="2"/>
              </a:rPr>
              <a:t>Sozialutilitarismus</a:t>
            </a:r>
            <a:r>
              <a:rPr lang="de-DE" sz="1600" b="1" dirty="0">
                <a:sym typeface="Wingdings" panose="05000000000000000000" pitchFamily="2" charset="2"/>
              </a:rPr>
              <a:t>: </a:t>
            </a:r>
            <a:r>
              <a:rPr lang="de-DE" sz="1600" dirty="0"/>
              <a:t>Der Mensch ist fähig, seine eigenen persönlichen Interessen zugunsten der Interessen der Allgemeinheit aufzugeben.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10" t="9000" r="2612" b="7971"/>
          <a:stretch/>
        </p:blipFill>
        <p:spPr>
          <a:xfrm>
            <a:off x="608126" y="1384182"/>
            <a:ext cx="2529280" cy="3510794"/>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7296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126" y="357449"/>
            <a:ext cx="3674454" cy="461665"/>
          </a:xfrm>
          <a:prstGeom prst="rect">
            <a:avLst/>
          </a:prstGeom>
          <a:noFill/>
        </p:spPr>
        <p:txBody>
          <a:bodyPr wrap="square" rtlCol="0">
            <a:spAutoFit/>
          </a:bodyPr>
          <a:lstStyle/>
          <a:p>
            <a:r>
              <a:rPr lang="fr-BE" sz="2400" b="1" dirty="0"/>
              <a:t>6. </a:t>
            </a:r>
            <a:r>
              <a:rPr lang="de-DE" dirty="0"/>
              <a:t>Das Prinzip des größten Glücks</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439486" y="1200813"/>
            <a:ext cx="5418137" cy="5078313"/>
          </a:xfrm>
          <a:prstGeom prst="rect">
            <a:avLst/>
          </a:prstGeom>
          <a:noFill/>
        </p:spPr>
        <p:txBody>
          <a:bodyPr wrap="square" rtlCol="0">
            <a:spAutoFit/>
          </a:bodyPr>
          <a:lstStyle/>
          <a:p>
            <a:pPr algn="just"/>
            <a:r>
              <a:rPr lang="de-LU" dirty="0"/>
              <a:t>Die utilitaristische Weltanschauung beschränkt sich nicht nur auf die Menschheit, sondern gilt für </a:t>
            </a:r>
            <a:r>
              <a:rPr lang="de-LU" b="1" dirty="0"/>
              <a:t>alle empfindsamen Lebewesen</a:t>
            </a:r>
            <a:r>
              <a:rPr lang="de-LU" dirty="0"/>
              <a:t>, also auch für Tiere. </a:t>
            </a:r>
          </a:p>
          <a:p>
            <a:pPr algn="just"/>
            <a:endParaRPr lang="de-LU" b="1" dirty="0"/>
          </a:p>
          <a:p>
            <a:pPr algn="just"/>
            <a:r>
              <a:rPr lang="de-LU" b="1" u="sng" dirty="0"/>
              <a:t>Sie können sie Vergnügen und Schmerz empfinden</a:t>
            </a:r>
            <a:r>
              <a:rPr lang="de-LU" u="sng" dirty="0"/>
              <a:t>. </a:t>
            </a:r>
          </a:p>
          <a:p>
            <a:pPr algn="just"/>
            <a:endParaRPr lang="lb-LU" dirty="0"/>
          </a:p>
          <a:p>
            <a:pPr algn="just"/>
            <a:r>
              <a:rPr lang="de-LU" dirty="0"/>
              <a:t>Mills utilitaristische Ethik ist demnach </a:t>
            </a:r>
            <a:r>
              <a:rPr lang="de-LU" b="1" dirty="0"/>
              <a:t>nicht anthropozentrisch</a:t>
            </a:r>
            <a:r>
              <a:rPr lang="de-LU" dirty="0"/>
              <a:t> (</a:t>
            </a:r>
            <a:r>
              <a:rPr lang="de-LU" dirty="0" err="1"/>
              <a:t>gr</a:t>
            </a:r>
            <a:r>
              <a:rPr lang="de-LU" dirty="0"/>
              <a:t>.:</a:t>
            </a:r>
            <a:r>
              <a:rPr lang="de-LU" dirty="0" err="1"/>
              <a:t>anthropos</a:t>
            </a:r>
            <a:r>
              <a:rPr lang="de-LU" dirty="0"/>
              <a:t> = der Mensch), sondern </a:t>
            </a:r>
            <a:r>
              <a:rPr lang="de-LU" b="1" dirty="0" err="1"/>
              <a:t>pathozentrisch</a:t>
            </a:r>
            <a:r>
              <a:rPr lang="de-LU" dirty="0"/>
              <a:t> (</a:t>
            </a:r>
            <a:r>
              <a:rPr lang="de-LU" dirty="0" err="1"/>
              <a:t>gr.</a:t>
            </a:r>
            <a:r>
              <a:rPr lang="de-LU" dirty="0"/>
              <a:t> : </a:t>
            </a:r>
            <a:r>
              <a:rPr lang="de-LU" dirty="0" err="1"/>
              <a:t>pathos</a:t>
            </a:r>
            <a:r>
              <a:rPr lang="de-LU" dirty="0"/>
              <a:t> = das Leid, der Schmerz). </a:t>
            </a:r>
          </a:p>
          <a:p>
            <a:pPr algn="just"/>
            <a:endParaRPr lang="lb-LU" dirty="0"/>
          </a:p>
          <a:p>
            <a:pPr algn="just"/>
            <a:r>
              <a:rPr lang="de-LU" dirty="0"/>
              <a:t>Selbstverständlich können somit die </a:t>
            </a:r>
            <a:r>
              <a:rPr lang="de-LU" b="1" dirty="0"/>
              <a:t>Interessen der Menschen und die der Tiere in Konflikt</a:t>
            </a:r>
            <a:r>
              <a:rPr lang="de-LU" dirty="0"/>
              <a:t> miteinander geraten. In diesem Fall schlägt die utilitaristische Ethik vor, man solle </a:t>
            </a:r>
            <a:r>
              <a:rPr lang="de-LU" b="1" dirty="0"/>
              <a:t>die Hierarchie der Lebewesen und der Vergnügen respektieren</a:t>
            </a:r>
            <a:r>
              <a:rPr lang="de-LU" dirty="0"/>
              <a:t> und die </a:t>
            </a:r>
            <a:r>
              <a:rPr lang="de-LU" b="1" dirty="0"/>
              <a:t>menschlichen Interessen über die der Tiere stellen</a:t>
            </a:r>
            <a:r>
              <a:rPr lang="de-LU" dirty="0"/>
              <a:t> (wohlbedacht darauf, den Tieren kein </a:t>
            </a:r>
            <a:r>
              <a:rPr lang="de-LU" u="sng" dirty="0"/>
              <a:t>unnützes</a:t>
            </a:r>
            <a:r>
              <a:rPr lang="de-LU" dirty="0"/>
              <a:t> Leid zuzufügen).</a:t>
            </a:r>
            <a:endParaRPr lang="lb-L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68" y="1308318"/>
            <a:ext cx="2962817" cy="22989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67" y="3847848"/>
            <a:ext cx="2965141" cy="1978305"/>
          </a:xfrm>
          <a:prstGeom prst="rect">
            <a:avLst/>
          </a:prstGeom>
        </p:spPr>
      </p:pic>
    </p:spTree>
    <p:extLst>
      <p:ext uri="{BB962C8B-B14F-4D97-AF65-F5344CB8AC3E}">
        <p14:creationId xmlns:p14="http://schemas.microsoft.com/office/powerpoint/2010/main" val="1480837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8125" y="357449"/>
            <a:ext cx="4446241" cy="461665"/>
          </a:xfrm>
          <a:prstGeom prst="rect">
            <a:avLst/>
          </a:prstGeom>
          <a:noFill/>
        </p:spPr>
        <p:txBody>
          <a:bodyPr wrap="square" rtlCol="0">
            <a:spAutoFit/>
          </a:bodyPr>
          <a:lstStyle/>
          <a:p>
            <a:r>
              <a:rPr lang="fr-BE" sz="2400" b="1" dirty="0"/>
              <a:t>7. </a:t>
            </a:r>
            <a:r>
              <a:rPr lang="de-DE" dirty="0"/>
              <a:t>Fazit: Mills Theorie in wenigen Worten</a:t>
            </a:r>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608126" y="1200813"/>
            <a:ext cx="8249497" cy="507831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de-DE" dirty="0"/>
              <a:t>Jeder hat das Ziel ein Leben frei von Schmerzen und reich an Zufriedenheit zu führen.</a:t>
            </a:r>
          </a:p>
          <a:p>
            <a:pPr marL="285750" indent="-285750" algn="just">
              <a:lnSpc>
                <a:spcPct val="150000"/>
              </a:lnSpc>
              <a:buFont typeface="Arial" panose="020B0604020202020204" pitchFamily="34" charset="0"/>
              <a:buChar char="•"/>
            </a:pPr>
            <a:endParaRPr lang="de-DE" dirty="0"/>
          </a:p>
          <a:p>
            <a:pPr marL="285750" indent="-285750" algn="just">
              <a:lnSpc>
                <a:spcPct val="150000"/>
              </a:lnSpc>
              <a:buFont typeface="Arial" panose="020B0604020202020204" pitchFamily="34" charset="0"/>
              <a:buChar char="•"/>
            </a:pPr>
            <a:r>
              <a:rPr lang="de-DE" dirty="0"/>
              <a:t>Dieser Ansatz ist altruistisch, das heißt, er berücksichtigt nicht nur das eigene Wohl, sondern auch das der anderen. Auf diese Weise kann das größtmögliche Glück für die größtmögliche Anzahl an Personen erreicht werden.</a:t>
            </a:r>
          </a:p>
          <a:p>
            <a:pPr marL="285750" indent="-285750" algn="just">
              <a:lnSpc>
                <a:spcPct val="150000"/>
              </a:lnSpc>
              <a:buFont typeface="Arial" panose="020B0604020202020204" pitchFamily="34" charset="0"/>
              <a:buChar char="•"/>
            </a:pPr>
            <a:endParaRPr lang="de-DE" dirty="0"/>
          </a:p>
          <a:p>
            <a:pPr marL="285750" indent="-285750" algn="just">
              <a:lnSpc>
                <a:spcPct val="150000"/>
              </a:lnSpc>
              <a:buFont typeface="Arial" panose="020B0604020202020204" pitchFamily="34" charset="0"/>
              <a:buChar char="•"/>
            </a:pPr>
            <a:r>
              <a:rPr lang="de-DE" dirty="0"/>
              <a:t>Quantität und Qualität der Vergnügen müssen miteinander verglichen werden (hedonistisches Kalkül). Um diesen Vergleich machen zu können, kann man auf diejenigen zurückgreifen, „die durch ihre Erfahrungsmöglichkeiten und ihre Gewohnheit des Selbstbewusstseins und der Selbstbeobachtung“, geübter in einem solchen Vergleich sind.</a:t>
            </a:r>
          </a:p>
        </p:txBody>
      </p:sp>
    </p:spTree>
    <p:extLst>
      <p:ext uri="{BB962C8B-B14F-4D97-AF65-F5344CB8AC3E}">
        <p14:creationId xmlns:p14="http://schemas.microsoft.com/office/powerpoint/2010/main" val="67627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620607" cy="461665"/>
          </a:xfrm>
          <a:prstGeom prst="rect">
            <a:avLst/>
          </a:prstGeom>
          <a:noFill/>
        </p:spPr>
        <p:txBody>
          <a:bodyPr wrap="none" rtlCol="0">
            <a:spAutoFit/>
          </a:bodyPr>
          <a:lstStyle/>
          <a:p>
            <a:r>
              <a:rPr lang="fr-BE" sz="2400" b="1" dirty="0"/>
              <a:t>2. </a:t>
            </a:r>
            <a:r>
              <a:rPr lang="lb-LU" b="1" dirty="0" err="1"/>
              <a:t>L’éthique</a:t>
            </a:r>
            <a:r>
              <a:rPr lang="lb-LU" b="1" dirty="0"/>
              <a:t> </a:t>
            </a:r>
            <a:r>
              <a:rPr lang="lb-LU" b="1" dirty="0" err="1"/>
              <a:t>téléologique</a:t>
            </a:r>
            <a:r>
              <a:rPr lang="lb-LU" b="1" dirty="0"/>
              <a:t> </a:t>
            </a:r>
            <a:r>
              <a:rPr lang="lb-LU" b="1" dirty="0" err="1"/>
              <a:t>d’Aristote</a:t>
            </a:r>
            <a:r>
              <a:rPr lang="lb-LU" b="1" dirty="0"/>
              <a:t> </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3633323" y="976913"/>
            <a:ext cx="5199133" cy="4247317"/>
          </a:xfrm>
          <a:prstGeom prst="rect">
            <a:avLst/>
          </a:prstGeom>
          <a:noFill/>
        </p:spPr>
        <p:txBody>
          <a:bodyPr wrap="square" rtlCol="0">
            <a:spAutoFit/>
          </a:bodyPr>
          <a:lstStyle/>
          <a:p>
            <a:pPr algn="just"/>
            <a:r>
              <a:rPr lang="fr-BE" dirty="0"/>
              <a:t>L’éthique </a:t>
            </a:r>
            <a:r>
              <a:rPr lang="fr-BE" b="1" dirty="0"/>
              <a:t>téléologique</a:t>
            </a:r>
            <a:r>
              <a:rPr lang="fr-BE" dirty="0"/>
              <a:t> met l’accent sur les </a:t>
            </a:r>
            <a:r>
              <a:rPr lang="fr-BE" b="1" u="sng" dirty="0"/>
              <a:t>buts et les finalités des actes humaines</a:t>
            </a:r>
            <a:r>
              <a:rPr lang="fr-BE" dirty="0"/>
              <a:t>. </a:t>
            </a:r>
          </a:p>
          <a:p>
            <a:endParaRPr lang="lb-LU" dirty="0"/>
          </a:p>
          <a:p>
            <a:r>
              <a:rPr lang="fr-BE" dirty="0"/>
              <a:t>La téléologie (du grec « </a:t>
            </a:r>
            <a:r>
              <a:rPr lang="fr-BE" dirty="0" err="1"/>
              <a:t>télos</a:t>
            </a:r>
            <a:r>
              <a:rPr lang="fr-BE" dirty="0"/>
              <a:t> », la fin ou le but) </a:t>
            </a:r>
          </a:p>
          <a:p>
            <a:endParaRPr lang="fr-BE" dirty="0"/>
          </a:p>
          <a:p>
            <a:pPr marL="742950" lvl="1" indent="-285750">
              <a:buFont typeface="Wingdings 3" panose="05040102010807070707" pitchFamily="18" charset="2"/>
              <a:buChar char="Ê"/>
            </a:pPr>
            <a:r>
              <a:rPr lang="fr-BE" b="1" dirty="0"/>
              <a:t>doctrine privilégiant l’intervention de causes finales pour expliquer les phénomènes naturels et l’action humaine</a:t>
            </a:r>
            <a:r>
              <a:rPr lang="fr-BE" dirty="0"/>
              <a:t>. </a:t>
            </a:r>
          </a:p>
          <a:p>
            <a:endParaRPr lang="fr-BE" dirty="0"/>
          </a:p>
          <a:p>
            <a:pPr marL="742950" lvl="1" indent="-285750">
              <a:buFont typeface="Wingdings 3" panose="05040102010807070707" pitchFamily="18" charset="2"/>
              <a:buChar char="Ê"/>
            </a:pPr>
            <a:r>
              <a:rPr lang="fr-BE" b="1" dirty="0"/>
              <a:t>l’étude de la finalité</a:t>
            </a:r>
            <a:r>
              <a:rPr lang="fr-BE" dirty="0"/>
              <a:t>. </a:t>
            </a:r>
          </a:p>
          <a:p>
            <a:endParaRPr lang="fr-BE" dirty="0"/>
          </a:p>
          <a:p>
            <a:pPr algn="just"/>
            <a:r>
              <a:rPr lang="fr-BE" dirty="0">
                <a:sym typeface="Wingdings" panose="05000000000000000000" pitchFamily="2" charset="2"/>
              </a:rPr>
              <a:t> </a:t>
            </a:r>
            <a:r>
              <a:rPr lang="fr-BE" dirty="0"/>
              <a:t>Elle défend l’idée que chaque évènement (p. ex. : phénomène naturel, cours de l’histoire, action humaine) </a:t>
            </a:r>
            <a:r>
              <a:rPr lang="fr-BE" b="1" dirty="0"/>
              <a:t>n’est pas aléatoire </a:t>
            </a:r>
            <a:r>
              <a:rPr lang="fr-BE" dirty="0"/>
              <a:t>mais a une </a:t>
            </a:r>
            <a:r>
              <a:rPr lang="fr-BE" b="1" dirty="0"/>
              <a:t>certaine finalité </a:t>
            </a:r>
            <a:r>
              <a:rPr lang="fr-BE" dirty="0"/>
              <a:t>comme but. </a:t>
            </a:r>
            <a:endParaRPr lang="lb-LU"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172"/>
          <a:stretch/>
        </p:blipFill>
        <p:spPr>
          <a:xfrm>
            <a:off x="327949" y="1261358"/>
            <a:ext cx="2983017" cy="2426937"/>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35" r="3563"/>
          <a:stretch/>
        </p:blipFill>
        <p:spPr>
          <a:xfrm>
            <a:off x="465513" y="3961703"/>
            <a:ext cx="3058791" cy="2211027"/>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Down Arrow 7"/>
          <p:cNvSpPr/>
          <p:nvPr/>
        </p:nvSpPr>
        <p:spPr>
          <a:xfrm>
            <a:off x="890124" y="3572634"/>
            <a:ext cx="548166" cy="72338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b-LU"/>
          </a:p>
        </p:txBody>
      </p:sp>
      <p:sp>
        <p:nvSpPr>
          <p:cNvPr id="9" name="TextBox 8"/>
          <p:cNvSpPr txBox="1"/>
          <p:nvPr/>
        </p:nvSpPr>
        <p:spPr>
          <a:xfrm>
            <a:off x="1058226" y="3130390"/>
            <a:ext cx="505267" cy="9233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5400" b="1" dirty="0">
                <a:ln w="22225">
                  <a:solidFill>
                    <a:schemeClr val="accent2"/>
                  </a:solidFill>
                  <a:prstDash val="solid"/>
                </a:ln>
                <a:solidFill>
                  <a:schemeClr val="accent2">
                    <a:lumMod val="40000"/>
                    <a:lumOff val="60000"/>
                  </a:schemeClr>
                </a:solidFill>
              </a:rPr>
              <a:t>?</a:t>
            </a:r>
            <a:endParaRPr lang="lb-LU"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548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4171206" cy="461665"/>
          </a:xfrm>
          <a:prstGeom prst="rect">
            <a:avLst/>
          </a:prstGeom>
          <a:noFill/>
        </p:spPr>
        <p:txBody>
          <a:bodyPr wrap="none" rtlCol="0">
            <a:spAutoFit/>
          </a:bodyPr>
          <a:lstStyle/>
          <a:p>
            <a:r>
              <a:rPr lang="fr-BE" sz="2400" b="1" dirty="0"/>
              <a:t>3. </a:t>
            </a:r>
            <a:r>
              <a:rPr lang="fr-BE" b="1" dirty="0"/>
              <a:t>La fin suprême de la pratique humaine</a:t>
            </a:r>
            <a:endParaRPr lang="fr-BE"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rotWithShape="1">
          <a:blip r:embed="rId2"/>
          <a:srcRect t="50738"/>
          <a:stretch/>
        </p:blipFill>
        <p:spPr>
          <a:xfrm rot="5400000">
            <a:off x="-522714" y="1619837"/>
            <a:ext cx="5428535" cy="4133392"/>
          </a:xfrm>
          <a:prstGeom prst="rect">
            <a:avLst/>
          </a:prstGeom>
          <a:ln>
            <a:solidFill>
              <a:schemeClr val="tx1"/>
            </a:solidFill>
          </a:ln>
        </p:spPr>
      </p:pic>
      <p:sp>
        <p:nvSpPr>
          <p:cNvPr id="10" name="TextBox 9"/>
          <p:cNvSpPr txBox="1"/>
          <p:nvPr/>
        </p:nvSpPr>
        <p:spPr>
          <a:xfrm>
            <a:off x="4296871" y="892711"/>
            <a:ext cx="4741933" cy="5493812"/>
          </a:xfrm>
          <a:prstGeom prst="rect">
            <a:avLst/>
          </a:prstGeom>
          <a:noFill/>
        </p:spPr>
        <p:txBody>
          <a:bodyPr wrap="square" rtlCol="0">
            <a:spAutoFit/>
          </a:bodyPr>
          <a:lstStyle/>
          <a:p>
            <a:r>
              <a:rPr lang="fr-CH" sz="1300" b="1" dirty="0"/>
              <a:t>Complétez et reconstruisez l’argumentation du texte :</a:t>
            </a:r>
            <a:endParaRPr lang="lb-LU" sz="1300" dirty="0"/>
          </a:p>
          <a:p>
            <a:endParaRPr lang="fr-CH" sz="1300" b="1" dirty="0"/>
          </a:p>
          <a:p>
            <a:pPr algn="just"/>
            <a:r>
              <a:rPr lang="fr-CH" sz="1300" b="1" dirty="0"/>
              <a:t>Paragraphe I. : Les biens intermédiaires</a:t>
            </a:r>
            <a:endParaRPr lang="lb-LU" sz="1300" dirty="0"/>
          </a:p>
          <a:p>
            <a:pPr lvl="0" algn="just"/>
            <a:r>
              <a:rPr lang="fr-CH" sz="1300" dirty="0"/>
              <a:t>On observe qu’il existe des biens multiples.</a:t>
            </a:r>
            <a:endParaRPr lang="lb-LU" sz="1300" dirty="0"/>
          </a:p>
          <a:p>
            <a:pPr lvl="0" algn="just"/>
            <a:r>
              <a:rPr lang="fr-CH" sz="1300" dirty="0"/>
              <a:t>Un bien est </a:t>
            </a:r>
            <a:r>
              <a:rPr lang="fr-CH" sz="1300" b="1" dirty="0">
                <a:solidFill>
                  <a:srgbClr val="FF0000"/>
                </a:solidFill>
              </a:rPr>
              <a:t>une fin en vue de quoi tout le reste est effectué</a:t>
            </a:r>
            <a:r>
              <a:rPr lang="fr-CH" sz="1300" dirty="0"/>
              <a:t>.</a:t>
            </a:r>
            <a:endParaRPr lang="lb-LU" sz="1300" dirty="0"/>
          </a:p>
          <a:p>
            <a:pPr lvl="0" algn="just"/>
            <a:r>
              <a:rPr lang="fr-CH" sz="1300" dirty="0"/>
              <a:t>Ces biens multiples ne sont pas parfaits, car </a:t>
            </a:r>
            <a:r>
              <a:rPr lang="fr-CH" sz="1300" b="1" dirty="0">
                <a:solidFill>
                  <a:srgbClr val="FF0000"/>
                </a:solidFill>
              </a:rPr>
              <a:t>nous les poursuivons en vue d’autres choses</a:t>
            </a:r>
            <a:r>
              <a:rPr lang="fr-CH" sz="1300" b="1" dirty="0"/>
              <a:t>.</a:t>
            </a:r>
          </a:p>
          <a:p>
            <a:pPr lvl="0" algn="just"/>
            <a:endParaRPr lang="fr-CH" sz="1300" b="1" dirty="0"/>
          </a:p>
          <a:p>
            <a:pPr lvl="0" algn="just"/>
            <a:r>
              <a:rPr lang="fr-CH" sz="1300" b="1" dirty="0"/>
              <a:t>Paragraphe II. : Le Souverain Bien</a:t>
            </a:r>
            <a:endParaRPr lang="lb-LU" sz="1300" dirty="0"/>
          </a:p>
          <a:p>
            <a:pPr lvl="0" algn="just"/>
            <a:r>
              <a:rPr lang="fr-CH" sz="1300" dirty="0"/>
              <a:t>Existe-t-il donc un Souverain Bien ?</a:t>
            </a:r>
            <a:endParaRPr lang="lb-LU" sz="1300" dirty="0"/>
          </a:p>
          <a:p>
            <a:pPr lvl="0" algn="just"/>
            <a:r>
              <a:rPr lang="fr-CH" sz="1300" dirty="0"/>
              <a:t>Un Souverain Bien est un bien </a:t>
            </a:r>
            <a:r>
              <a:rPr lang="fr-CH" sz="1300" b="1" dirty="0">
                <a:solidFill>
                  <a:srgbClr val="FF0000"/>
                </a:solidFill>
              </a:rPr>
              <a:t>parfait</a:t>
            </a:r>
            <a:r>
              <a:rPr lang="fr-CH" sz="1300" dirty="0"/>
              <a:t>. </a:t>
            </a:r>
            <a:endParaRPr lang="lb-LU" sz="1300" dirty="0"/>
          </a:p>
          <a:p>
            <a:pPr lvl="0" algn="just"/>
            <a:r>
              <a:rPr lang="fr-CH" sz="1300" dirty="0"/>
              <a:t>Un bien parfait est une fin ultime que </a:t>
            </a:r>
            <a:r>
              <a:rPr lang="fr-CH" sz="1300" b="1" dirty="0">
                <a:solidFill>
                  <a:srgbClr val="FF0000"/>
                </a:solidFill>
              </a:rPr>
              <a:t>nous ne poursuivons pas en vue d’autres choses</a:t>
            </a:r>
            <a:r>
              <a:rPr lang="fr-CH" sz="1300" dirty="0"/>
              <a:t>. </a:t>
            </a:r>
          </a:p>
          <a:p>
            <a:pPr lvl="0" algn="just"/>
            <a:endParaRPr lang="fr-CH" sz="1300" b="1" dirty="0"/>
          </a:p>
          <a:p>
            <a:pPr lvl="0" algn="just"/>
            <a:r>
              <a:rPr lang="fr-CH" sz="1300" b="1" dirty="0"/>
              <a:t>Paragraphe III. : Le Bonheur</a:t>
            </a:r>
            <a:endParaRPr lang="lb-LU" sz="1300" dirty="0"/>
          </a:p>
          <a:p>
            <a:pPr lvl="0" algn="just"/>
            <a:r>
              <a:rPr lang="fr-CH" sz="1300" b="1" dirty="0">
                <a:solidFill>
                  <a:srgbClr val="FF0000"/>
                </a:solidFill>
              </a:rPr>
              <a:t>Le bonheur </a:t>
            </a:r>
            <a:r>
              <a:rPr lang="fr-CH" sz="1300" dirty="0"/>
              <a:t>est le Souverain Bien car nous le poursuivons toujours pour lui-même.</a:t>
            </a:r>
            <a:endParaRPr lang="lb-LU" sz="1300" dirty="0"/>
          </a:p>
          <a:p>
            <a:pPr lvl="0" algn="just"/>
            <a:r>
              <a:rPr lang="fr-CH" sz="1300" dirty="0"/>
              <a:t>La fin ultime de tous nos actes est donc de devenir heureux.</a:t>
            </a:r>
            <a:endParaRPr lang="lb-LU" sz="1300" dirty="0"/>
          </a:p>
          <a:p>
            <a:pPr algn="just"/>
            <a:endParaRPr lang="fr-CH" sz="1300" b="1" dirty="0"/>
          </a:p>
          <a:p>
            <a:pPr algn="just"/>
            <a:r>
              <a:rPr lang="fr-CH" sz="1300" b="1" dirty="0"/>
              <a:t>Paragraphe IV. : Les caractéristiques du bonheur</a:t>
            </a:r>
            <a:endParaRPr lang="lb-LU" sz="1300" dirty="0"/>
          </a:p>
          <a:p>
            <a:pPr lvl="0" algn="just"/>
            <a:r>
              <a:rPr lang="fr-CH" sz="1300" dirty="0"/>
              <a:t>Ce qui suffit à soi-même </a:t>
            </a:r>
            <a:r>
              <a:rPr lang="fr-CH" sz="1300" b="1" dirty="0">
                <a:solidFill>
                  <a:srgbClr val="FF0000"/>
                </a:solidFill>
              </a:rPr>
              <a:t>rend la vie désirable </a:t>
            </a:r>
            <a:r>
              <a:rPr lang="fr-CH" sz="1300" dirty="0"/>
              <a:t>et n’a besoin de rien d’autre.</a:t>
            </a:r>
            <a:endParaRPr lang="lb-LU" sz="1300" dirty="0"/>
          </a:p>
          <a:p>
            <a:pPr lvl="0" algn="just"/>
            <a:r>
              <a:rPr lang="fr-CH" sz="1300" dirty="0"/>
              <a:t>On peut voir que </a:t>
            </a:r>
            <a:r>
              <a:rPr lang="fr-CH" sz="1300" b="1" dirty="0">
                <a:solidFill>
                  <a:srgbClr val="FF0000"/>
                </a:solidFill>
              </a:rPr>
              <a:t>le bonheur </a:t>
            </a:r>
            <a:r>
              <a:rPr lang="fr-CH" sz="1300" dirty="0"/>
              <a:t>est autosuffisant.</a:t>
            </a:r>
            <a:endParaRPr lang="lb-LU" sz="1300" dirty="0"/>
          </a:p>
          <a:p>
            <a:pPr lvl="0" algn="just"/>
            <a:r>
              <a:rPr lang="fr-CH" sz="1300" dirty="0"/>
              <a:t>Aussi on ne peut pas ajouter d’autres biens au bonheur, car le bonheur </a:t>
            </a:r>
            <a:r>
              <a:rPr lang="fr-CH" sz="1300" b="1" dirty="0">
                <a:solidFill>
                  <a:srgbClr val="FF0000"/>
                </a:solidFill>
              </a:rPr>
              <a:t>est le plus désirable</a:t>
            </a:r>
            <a:r>
              <a:rPr lang="fr-CH" sz="1300" dirty="0"/>
              <a:t>.</a:t>
            </a:r>
            <a:endParaRPr lang="lb-LU" sz="1300" dirty="0"/>
          </a:p>
          <a:p>
            <a:pPr lvl="0" algn="just"/>
            <a:r>
              <a:rPr lang="fr-CH" sz="1300" dirty="0"/>
              <a:t>Le bonheur est donc parfait, se suffit à soi-même et il est la fin ultime de tous nos actes.</a:t>
            </a:r>
            <a:endParaRPr lang="lb-LU" sz="1300" dirty="0"/>
          </a:p>
        </p:txBody>
      </p:sp>
    </p:spTree>
    <p:extLst>
      <p:ext uri="{BB962C8B-B14F-4D97-AF65-F5344CB8AC3E}">
        <p14:creationId xmlns:p14="http://schemas.microsoft.com/office/powerpoint/2010/main" val="343229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620607" cy="461665"/>
          </a:xfrm>
          <a:prstGeom prst="rect">
            <a:avLst/>
          </a:prstGeom>
          <a:noFill/>
        </p:spPr>
        <p:txBody>
          <a:bodyPr wrap="none" rtlCol="0">
            <a:spAutoFit/>
          </a:bodyPr>
          <a:lstStyle/>
          <a:p>
            <a:r>
              <a:rPr lang="fr-BE" sz="2400" b="1" dirty="0"/>
              <a:t>4. </a:t>
            </a:r>
            <a:r>
              <a:rPr lang="lb-LU" b="1" dirty="0" err="1"/>
              <a:t>L’éthique</a:t>
            </a:r>
            <a:r>
              <a:rPr lang="lb-LU" b="1" dirty="0"/>
              <a:t> </a:t>
            </a:r>
            <a:r>
              <a:rPr lang="lb-LU" b="1" dirty="0" err="1"/>
              <a:t>téléologique</a:t>
            </a:r>
            <a:r>
              <a:rPr lang="lb-LU" b="1" dirty="0"/>
              <a:t> </a:t>
            </a:r>
            <a:r>
              <a:rPr lang="lb-LU" b="1" dirty="0" err="1"/>
              <a:t>d’Aristote</a:t>
            </a:r>
            <a:r>
              <a:rPr lang="lb-LU" b="1" dirty="0"/>
              <a:t> </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539223" y="976913"/>
            <a:ext cx="8293234" cy="2308324"/>
          </a:xfrm>
          <a:prstGeom prst="rect">
            <a:avLst/>
          </a:prstGeom>
          <a:noFill/>
        </p:spPr>
        <p:txBody>
          <a:bodyPr wrap="square" rtlCol="0">
            <a:spAutoFit/>
          </a:bodyPr>
          <a:lstStyle/>
          <a:p>
            <a:pPr marL="285750" indent="-285750">
              <a:buFont typeface="Arial" panose="020B0604020202020204" pitchFamily="34" charset="0"/>
              <a:buChar char="•"/>
            </a:pPr>
            <a:r>
              <a:rPr lang="fr-BE" dirty="0"/>
              <a:t>La morale d’Aristote est </a:t>
            </a:r>
            <a:r>
              <a:rPr lang="fr-BE" b="1" u="sng" dirty="0"/>
              <a:t>eudémoniste</a:t>
            </a:r>
            <a:r>
              <a:rPr lang="fr-BE" dirty="0"/>
              <a:t> (</a:t>
            </a:r>
            <a:r>
              <a:rPr lang="fr-BE" dirty="0" err="1"/>
              <a:t>fr.</a:t>
            </a:r>
            <a:r>
              <a:rPr lang="fr-BE" dirty="0"/>
              <a:t>: bonheur, all.: </a:t>
            </a:r>
            <a:r>
              <a:rPr lang="fr-BE" dirty="0" err="1"/>
              <a:t>Glückseligkeit</a:t>
            </a:r>
            <a:r>
              <a:rPr lang="fr-BE" dirty="0"/>
              <a:t>) c.à.d. qu’elle est </a:t>
            </a:r>
            <a:r>
              <a:rPr lang="fr-BE" b="1" dirty="0"/>
              <a:t>à la recherche du bonheur </a:t>
            </a:r>
            <a:r>
              <a:rPr lang="fr-BE" dirty="0"/>
              <a:t>comme fin de toute action</a:t>
            </a:r>
            <a:r>
              <a:rPr lang="lb-LU" dirty="0"/>
              <a:t> </a:t>
            </a:r>
          </a:p>
          <a:p>
            <a:pPr marL="285750" indent="-285750">
              <a:buFont typeface="Arial" panose="020B0604020202020204" pitchFamily="34" charset="0"/>
              <a:buChar char="•"/>
            </a:pPr>
            <a:endParaRPr lang="lb-LU" dirty="0"/>
          </a:p>
          <a:p>
            <a:pPr marL="285750" indent="-285750">
              <a:buFont typeface="Arial" panose="020B0604020202020204" pitchFamily="34" charset="0"/>
              <a:buChar char="•"/>
            </a:pPr>
            <a:r>
              <a:rPr lang="fr-BE" dirty="0"/>
              <a:t>L’</a:t>
            </a:r>
            <a:r>
              <a:rPr lang="fr-BE" dirty="0" err="1"/>
              <a:t>eudémonie</a:t>
            </a:r>
            <a:r>
              <a:rPr lang="fr-BE" dirty="0"/>
              <a:t> conduit à l’ataraxie, c.à.d. </a:t>
            </a:r>
            <a:r>
              <a:rPr lang="fr-BE" b="1" dirty="0"/>
              <a:t>la tranquillité de l’âme</a:t>
            </a:r>
            <a:endParaRPr lang="lb-LU" dirty="0"/>
          </a:p>
          <a:p>
            <a:pPr marL="285750" indent="-285750">
              <a:buFont typeface="Arial" panose="020B0604020202020204" pitchFamily="34" charset="0"/>
              <a:buChar char="•"/>
            </a:pPr>
            <a:endParaRPr lang="lb-LU" dirty="0"/>
          </a:p>
          <a:p>
            <a:pPr marL="285750" indent="-285750">
              <a:buFont typeface="Arial" panose="020B0604020202020204" pitchFamily="34" charset="0"/>
              <a:buChar char="•"/>
            </a:pPr>
            <a:r>
              <a:rPr lang="fr-BE" dirty="0"/>
              <a:t>Il existe une </a:t>
            </a:r>
            <a:r>
              <a:rPr lang="fr-BE" b="1" dirty="0"/>
              <a:t>multiplicité d’actions humaines</a:t>
            </a:r>
            <a:r>
              <a:rPr lang="fr-BE" dirty="0"/>
              <a:t>, qui ont aussi des </a:t>
            </a:r>
            <a:r>
              <a:rPr lang="fr-BE" b="1" dirty="0"/>
              <a:t>fins multiples</a:t>
            </a:r>
            <a:r>
              <a:rPr lang="fr-BE" dirty="0"/>
              <a:t>. Donc dans toute les activités humaines, le bien est « la fin, car c’est en vue de cette fin qu’on accomplit toujours le reste. »</a:t>
            </a:r>
          </a:p>
        </p:txBody>
      </p:sp>
      <p:sp>
        <p:nvSpPr>
          <p:cNvPr id="2" name="TextBox 1"/>
          <p:cNvSpPr txBox="1"/>
          <p:nvPr/>
        </p:nvSpPr>
        <p:spPr>
          <a:xfrm>
            <a:off x="539222" y="3443036"/>
            <a:ext cx="995081" cy="369332"/>
          </a:xfrm>
          <a:prstGeom prst="rect">
            <a:avLst/>
          </a:prstGeom>
          <a:noFill/>
        </p:spPr>
        <p:txBody>
          <a:bodyPr wrap="none" rtlCol="0">
            <a:spAutoFit/>
          </a:bodyPr>
          <a:lstStyle/>
          <a:p>
            <a:r>
              <a:rPr lang="en-GB" b="1" dirty="0" err="1"/>
              <a:t>Exemple</a:t>
            </a:r>
            <a:endParaRPr lang="lb-LU"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96" y="4079121"/>
            <a:ext cx="746492" cy="74649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47" y="4581774"/>
            <a:ext cx="366217" cy="366217"/>
          </a:xfrm>
          <a:prstGeom prst="rect">
            <a:avLst/>
          </a:prstGeom>
        </p:spPr>
      </p:pic>
      <p:pic>
        <p:nvPicPr>
          <p:cNvPr id="12" name="Picture 11"/>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904526" y="4078480"/>
            <a:ext cx="811901" cy="81190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3155" y="4042369"/>
            <a:ext cx="811901" cy="81190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9660" y="3970167"/>
            <a:ext cx="951535" cy="951535"/>
          </a:xfrm>
          <a:prstGeom prst="rect">
            <a:avLst/>
          </a:prstGeom>
        </p:spPr>
      </p:pic>
      <p:sp>
        <p:nvSpPr>
          <p:cNvPr id="15" name="TextBox 14"/>
          <p:cNvSpPr txBox="1"/>
          <p:nvPr/>
        </p:nvSpPr>
        <p:spPr>
          <a:xfrm>
            <a:off x="883727" y="5077464"/>
            <a:ext cx="1125629" cy="646331"/>
          </a:xfrm>
          <a:prstGeom prst="rect">
            <a:avLst/>
          </a:prstGeom>
          <a:noFill/>
        </p:spPr>
        <p:txBody>
          <a:bodyPr wrap="none" rtlCol="0">
            <a:spAutoFit/>
          </a:bodyPr>
          <a:lstStyle/>
          <a:p>
            <a:pPr algn="ctr"/>
            <a:r>
              <a:rPr lang="en-GB" dirty="0" err="1"/>
              <a:t>Maladie</a:t>
            </a:r>
            <a:endParaRPr lang="en-GB" dirty="0"/>
          </a:p>
          <a:p>
            <a:pPr algn="ctr"/>
            <a:r>
              <a:rPr lang="en-GB" dirty="0"/>
              <a:t>(</a:t>
            </a:r>
            <a:r>
              <a:rPr lang="en-GB" dirty="0" err="1"/>
              <a:t>Malheur</a:t>
            </a:r>
            <a:r>
              <a:rPr lang="en-GB" dirty="0"/>
              <a:t>)</a:t>
            </a:r>
            <a:endParaRPr lang="lb-LU" dirty="0"/>
          </a:p>
        </p:txBody>
      </p:sp>
      <p:sp>
        <p:nvSpPr>
          <p:cNvPr id="16" name="TextBox 15"/>
          <p:cNvSpPr txBox="1"/>
          <p:nvPr/>
        </p:nvSpPr>
        <p:spPr>
          <a:xfrm>
            <a:off x="2647872" y="5056718"/>
            <a:ext cx="1342419" cy="646331"/>
          </a:xfrm>
          <a:prstGeom prst="rect">
            <a:avLst/>
          </a:prstGeom>
          <a:noFill/>
        </p:spPr>
        <p:txBody>
          <a:bodyPr wrap="none" rtlCol="0">
            <a:spAutoFit/>
          </a:bodyPr>
          <a:lstStyle/>
          <a:p>
            <a:pPr algn="ctr"/>
            <a:r>
              <a:rPr lang="en-GB" dirty="0" err="1"/>
              <a:t>Médecine</a:t>
            </a:r>
            <a:endParaRPr lang="en-GB" dirty="0"/>
          </a:p>
          <a:p>
            <a:pPr algn="ctr"/>
            <a:r>
              <a:rPr lang="en-GB" dirty="0"/>
              <a:t>(Art/</a:t>
            </a:r>
            <a:r>
              <a:rPr lang="en-GB" dirty="0" err="1"/>
              <a:t>Métier</a:t>
            </a:r>
            <a:r>
              <a:rPr lang="en-GB" dirty="0"/>
              <a:t>)</a:t>
            </a:r>
            <a:endParaRPr lang="lb-LU" dirty="0"/>
          </a:p>
        </p:txBody>
      </p:sp>
      <p:sp>
        <p:nvSpPr>
          <p:cNvPr id="17" name="TextBox 16"/>
          <p:cNvSpPr txBox="1"/>
          <p:nvPr/>
        </p:nvSpPr>
        <p:spPr>
          <a:xfrm>
            <a:off x="4365633" y="5052672"/>
            <a:ext cx="1975605" cy="646331"/>
          </a:xfrm>
          <a:prstGeom prst="rect">
            <a:avLst/>
          </a:prstGeom>
          <a:noFill/>
        </p:spPr>
        <p:txBody>
          <a:bodyPr wrap="none" rtlCol="0">
            <a:spAutoFit/>
          </a:bodyPr>
          <a:lstStyle/>
          <a:p>
            <a:pPr algn="ctr"/>
            <a:r>
              <a:rPr lang="en-GB" dirty="0"/>
              <a:t>Santé</a:t>
            </a:r>
          </a:p>
          <a:p>
            <a:pPr algn="ctr"/>
            <a:r>
              <a:rPr lang="en-GB" dirty="0"/>
              <a:t>(But </a:t>
            </a:r>
            <a:r>
              <a:rPr lang="en-GB" dirty="0" err="1"/>
              <a:t>intermédiaire</a:t>
            </a:r>
            <a:r>
              <a:rPr lang="en-GB" dirty="0"/>
              <a:t>)</a:t>
            </a:r>
            <a:endParaRPr lang="lb-LU" dirty="0"/>
          </a:p>
        </p:txBody>
      </p:sp>
      <p:sp>
        <p:nvSpPr>
          <p:cNvPr id="18" name="TextBox 17"/>
          <p:cNvSpPr txBox="1"/>
          <p:nvPr/>
        </p:nvSpPr>
        <p:spPr>
          <a:xfrm>
            <a:off x="6767629" y="5052672"/>
            <a:ext cx="1263487" cy="646331"/>
          </a:xfrm>
          <a:prstGeom prst="rect">
            <a:avLst/>
          </a:prstGeom>
          <a:noFill/>
        </p:spPr>
        <p:txBody>
          <a:bodyPr wrap="none" rtlCol="0">
            <a:spAutoFit/>
          </a:bodyPr>
          <a:lstStyle/>
          <a:p>
            <a:pPr algn="ctr"/>
            <a:r>
              <a:rPr lang="en-GB" dirty="0"/>
              <a:t>Bonheur</a:t>
            </a:r>
          </a:p>
          <a:p>
            <a:pPr algn="ctr"/>
            <a:r>
              <a:rPr lang="en-GB" dirty="0"/>
              <a:t>(Fin </a:t>
            </a:r>
            <a:r>
              <a:rPr lang="en-GB" dirty="0" err="1"/>
              <a:t>ultime</a:t>
            </a:r>
            <a:r>
              <a:rPr lang="en-GB" dirty="0"/>
              <a:t>)</a:t>
            </a:r>
            <a:endParaRPr lang="lb-LU" dirty="0"/>
          </a:p>
        </p:txBody>
      </p:sp>
      <p:sp>
        <p:nvSpPr>
          <p:cNvPr id="19" name="Right Arrow 18"/>
          <p:cNvSpPr/>
          <p:nvPr/>
        </p:nvSpPr>
        <p:spPr>
          <a:xfrm>
            <a:off x="2275816" y="4382742"/>
            <a:ext cx="485522" cy="139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20" name="Right Arrow 19"/>
          <p:cNvSpPr/>
          <p:nvPr/>
        </p:nvSpPr>
        <p:spPr>
          <a:xfrm>
            <a:off x="4168651" y="4376310"/>
            <a:ext cx="485522" cy="139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21" name="Right Arrow 20"/>
          <p:cNvSpPr/>
          <p:nvPr/>
        </p:nvSpPr>
        <p:spPr>
          <a:xfrm>
            <a:off x="6124038" y="4376309"/>
            <a:ext cx="485522" cy="139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Tree>
    <p:extLst>
      <p:ext uri="{BB962C8B-B14F-4D97-AF65-F5344CB8AC3E}">
        <p14:creationId xmlns:p14="http://schemas.microsoft.com/office/powerpoint/2010/main" val="12154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620607" cy="461665"/>
          </a:xfrm>
          <a:prstGeom prst="rect">
            <a:avLst/>
          </a:prstGeom>
          <a:noFill/>
        </p:spPr>
        <p:txBody>
          <a:bodyPr wrap="none" rtlCol="0">
            <a:spAutoFit/>
          </a:bodyPr>
          <a:lstStyle/>
          <a:p>
            <a:r>
              <a:rPr lang="fr-BE" sz="2400" b="1" dirty="0"/>
              <a:t>4. </a:t>
            </a:r>
            <a:r>
              <a:rPr lang="lb-LU" b="1" dirty="0" err="1"/>
              <a:t>L’éthique</a:t>
            </a:r>
            <a:r>
              <a:rPr lang="lb-LU" b="1" dirty="0"/>
              <a:t> </a:t>
            </a:r>
            <a:r>
              <a:rPr lang="lb-LU" b="1" dirty="0" err="1"/>
              <a:t>téléologique</a:t>
            </a:r>
            <a:r>
              <a:rPr lang="lb-LU" b="1" dirty="0"/>
              <a:t> </a:t>
            </a:r>
            <a:r>
              <a:rPr lang="lb-LU" b="1" dirty="0" err="1"/>
              <a:t>d’Aristote</a:t>
            </a:r>
            <a:r>
              <a:rPr lang="lb-LU" b="1" dirty="0"/>
              <a:t> </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 name="TextBox 6"/>
          <p:cNvSpPr txBox="1"/>
          <p:nvPr/>
        </p:nvSpPr>
        <p:spPr>
          <a:xfrm>
            <a:off x="2633958" y="1018231"/>
            <a:ext cx="5870772" cy="4801314"/>
          </a:xfrm>
          <a:prstGeom prst="rect">
            <a:avLst/>
          </a:prstGeom>
          <a:noFill/>
        </p:spPr>
        <p:txBody>
          <a:bodyPr wrap="square" rtlCol="0">
            <a:spAutoFit/>
          </a:bodyPr>
          <a:lstStyle/>
          <a:p>
            <a:pPr algn="just"/>
            <a:r>
              <a:rPr lang="fr-BE" dirty="0"/>
              <a:t>Aristote établit une sorte </a:t>
            </a:r>
            <a:r>
              <a:rPr lang="fr-BE" b="1" dirty="0"/>
              <a:t>d’hiérarchie</a:t>
            </a:r>
            <a:r>
              <a:rPr lang="fr-BE" dirty="0"/>
              <a:t> entre les différentes fins : </a:t>
            </a:r>
            <a:endParaRPr lang="lb-LU" dirty="0"/>
          </a:p>
          <a:p>
            <a:pPr lvl="0" algn="just"/>
            <a:endParaRPr lang="fr-BE" b="1" dirty="0"/>
          </a:p>
          <a:p>
            <a:pPr lvl="1" algn="just"/>
            <a:r>
              <a:rPr lang="fr-BE" b="1" dirty="0"/>
              <a:t>a. Les fins comme purs moyen ou instrumentales</a:t>
            </a:r>
            <a:r>
              <a:rPr lang="fr-BE" dirty="0"/>
              <a:t> sont toujours poursuivies en vue d’autres fins. </a:t>
            </a:r>
            <a:endParaRPr lang="lb-LU" dirty="0"/>
          </a:p>
          <a:p>
            <a:pPr lvl="1" algn="just"/>
            <a:r>
              <a:rPr lang="fr-BE" dirty="0"/>
              <a:t> </a:t>
            </a:r>
          </a:p>
          <a:p>
            <a:pPr lvl="1" algn="just"/>
            <a:endParaRPr lang="en-GB" dirty="0"/>
          </a:p>
          <a:p>
            <a:pPr lvl="1" algn="just"/>
            <a:endParaRPr lang="en-GB" dirty="0"/>
          </a:p>
          <a:p>
            <a:pPr lvl="1" algn="just"/>
            <a:endParaRPr lang="lb-LU" dirty="0"/>
          </a:p>
          <a:p>
            <a:pPr lvl="1" algn="just"/>
            <a:r>
              <a:rPr lang="fr-BE" b="1" dirty="0" err="1"/>
              <a:t>b.</a:t>
            </a:r>
            <a:r>
              <a:rPr lang="fr-BE" b="1" dirty="0"/>
              <a:t> Les fins mixtes ou supérieures</a:t>
            </a:r>
            <a:r>
              <a:rPr lang="fr-BE" dirty="0"/>
              <a:t> sont poursuivies en vue d’autres fins, mais aussi pour elles-mêmes. </a:t>
            </a:r>
          </a:p>
          <a:p>
            <a:pPr lvl="1" algn="just"/>
            <a:endParaRPr lang="fr-BE" dirty="0"/>
          </a:p>
          <a:p>
            <a:pPr lvl="1" algn="just"/>
            <a:endParaRPr lang="fr-BE" dirty="0"/>
          </a:p>
          <a:p>
            <a:pPr lvl="1" algn="just"/>
            <a:endParaRPr lang="fr-BE" dirty="0"/>
          </a:p>
          <a:p>
            <a:pPr lvl="1" algn="just"/>
            <a:r>
              <a:rPr lang="fr-BE" dirty="0"/>
              <a:t> </a:t>
            </a:r>
            <a:endParaRPr lang="lb-LU" dirty="0"/>
          </a:p>
          <a:p>
            <a:pPr lvl="1" algn="just"/>
            <a:r>
              <a:rPr lang="fr-BE" b="1" dirty="0"/>
              <a:t>c. La fin parfaite </a:t>
            </a:r>
            <a:r>
              <a:rPr lang="fr-BE" dirty="0"/>
              <a:t>est seulement </a:t>
            </a:r>
            <a:r>
              <a:rPr lang="fr-BE" b="1" dirty="0"/>
              <a:t>poursuivie pour elle-même</a:t>
            </a:r>
            <a:r>
              <a:rPr lang="fr-BE" dirty="0"/>
              <a:t> et ne jamais en vue d’autres choses. </a:t>
            </a:r>
            <a:endParaRPr lang="lb-LU"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976" r="14400"/>
          <a:stretch/>
        </p:blipFill>
        <p:spPr>
          <a:xfrm>
            <a:off x="910039" y="3035482"/>
            <a:ext cx="1509480" cy="163530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872" y="1292299"/>
            <a:ext cx="841908" cy="154153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50603"/>
          <a:stretch/>
        </p:blipFill>
        <p:spPr>
          <a:xfrm>
            <a:off x="441237" y="5271961"/>
            <a:ext cx="2561736" cy="842943"/>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828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5513" y="357449"/>
            <a:ext cx="3857851" cy="461665"/>
          </a:xfrm>
          <a:prstGeom prst="rect">
            <a:avLst/>
          </a:prstGeom>
          <a:noFill/>
        </p:spPr>
        <p:txBody>
          <a:bodyPr wrap="none" rtlCol="0">
            <a:spAutoFit/>
          </a:bodyPr>
          <a:lstStyle/>
          <a:p>
            <a:r>
              <a:rPr lang="fr-BE" sz="2400" b="1" dirty="0"/>
              <a:t>4.1. </a:t>
            </a:r>
            <a:r>
              <a:rPr lang="lb-LU" b="1" dirty="0" err="1"/>
              <a:t>L’éthique</a:t>
            </a:r>
            <a:r>
              <a:rPr lang="lb-LU" b="1" dirty="0"/>
              <a:t> </a:t>
            </a:r>
            <a:r>
              <a:rPr lang="lb-LU" b="1" dirty="0" err="1"/>
              <a:t>téléologique</a:t>
            </a:r>
            <a:r>
              <a:rPr lang="lb-LU" b="1" dirty="0"/>
              <a:t> </a:t>
            </a:r>
            <a:r>
              <a:rPr lang="lb-LU" b="1" dirty="0" err="1"/>
              <a:t>d’Aristote</a:t>
            </a:r>
            <a:r>
              <a:rPr lang="lb-LU" b="1" dirty="0"/>
              <a:t> </a:t>
            </a:r>
            <a:endParaRPr lang="lb-LU" dirty="0"/>
          </a:p>
        </p:txBody>
      </p:sp>
      <p:cxnSp>
        <p:nvCxnSpPr>
          <p:cNvPr id="5" name="Straight Connector 4"/>
          <p:cNvCxnSpPr/>
          <p:nvPr/>
        </p:nvCxnSpPr>
        <p:spPr>
          <a:xfrm>
            <a:off x="539222" y="799693"/>
            <a:ext cx="4882442" cy="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465513" y="1031769"/>
            <a:ext cx="8151635" cy="5081764"/>
          </a:xfrm>
          <a:prstGeom prst="rect">
            <a:avLst/>
          </a:prstGeom>
        </p:spPr>
      </p:pic>
      <p:sp>
        <p:nvSpPr>
          <p:cNvPr id="9" name="TextBox 8"/>
          <p:cNvSpPr txBox="1"/>
          <p:nvPr/>
        </p:nvSpPr>
        <p:spPr>
          <a:xfrm>
            <a:off x="2759385" y="1205713"/>
            <a:ext cx="1326453" cy="369332"/>
          </a:xfrm>
          <a:prstGeom prst="rect">
            <a:avLst/>
          </a:prstGeom>
          <a:noFill/>
        </p:spPr>
        <p:txBody>
          <a:bodyPr wrap="none" rtlCol="0">
            <a:spAutoFit/>
          </a:bodyPr>
          <a:lstStyle/>
          <a:p>
            <a:r>
              <a:rPr lang="en-GB" dirty="0" err="1"/>
              <a:t>État</a:t>
            </a:r>
            <a:r>
              <a:rPr lang="en-GB" dirty="0"/>
              <a:t> durable</a:t>
            </a:r>
            <a:endParaRPr lang="lb-LU" dirty="0"/>
          </a:p>
        </p:txBody>
      </p:sp>
      <p:sp>
        <p:nvSpPr>
          <p:cNvPr id="10" name="TextBox 9"/>
          <p:cNvSpPr txBox="1"/>
          <p:nvPr/>
        </p:nvSpPr>
        <p:spPr>
          <a:xfrm>
            <a:off x="2394438" y="1908371"/>
            <a:ext cx="1746055" cy="369332"/>
          </a:xfrm>
          <a:prstGeom prst="rect">
            <a:avLst/>
          </a:prstGeom>
          <a:noFill/>
        </p:spPr>
        <p:txBody>
          <a:bodyPr wrap="none" rtlCol="0">
            <a:spAutoFit/>
          </a:bodyPr>
          <a:lstStyle/>
          <a:p>
            <a:r>
              <a:rPr lang="en-GB" dirty="0"/>
              <a:t>Le plus </a:t>
            </a:r>
            <a:r>
              <a:rPr lang="en-GB" dirty="0" err="1"/>
              <a:t>désirable</a:t>
            </a:r>
            <a:endParaRPr lang="lb-LU" dirty="0"/>
          </a:p>
        </p:txBody>
      </p:sp>
      <p:sp>
        <p:nvSpPr>
          <p:cNvPr id="11" name="TextBox 10"/>
          <p:cNvSpPr txBox="1"/>
          <p:nvPr/>
        </p:nvSpPr>
        <p:spPr>
          <a:xfrm>
            <a:off x="7134084" y="1201667"/>
            <a:ext cx="1413977" cy="369332"/>
          </a:xfrm>
          <a:prstGeom prst="rect">
            <a:avLst/>
          </a:prstGeom>
          <a:noFill/>
        </p:spPr>
        <p:txBody>
          <a:bodyPr wrap="none" rtlCol="0">
            <a:spAutoFit/>
          </a:bodyPr>
          <a:lstStyle/>
          <a:p>
            <a:r>
              <a:rPr lang="en-GB" dirty="0" err="1"/>
              <a:t>autosuffisant</a:t>
            </a:r>
            <a:endParaRPr lang="lb-LU" dirty="0"/>
          </a:p>
        </p:txBody>
      </p:sp>
      <p:sp>
        <p:nvSpPr>
          <p:cNvPr id="12" name="TextBox 11"/>
          <p:cNvSpPr txBox="1"/>
          <p:nvPr/>
        </p:nvSpPr>
        <p:spPr>
          <a:xfrm>
            <a:off x="7134084" y="1908371"/>
            <a:ext cx="1122423" cy="369332"/>
          </a:xfrm>
          <a:prstGeom prst="rect">
            <a:avLst/>
          </a:prstGeom>
          <a:noFill/>
        </p:spPr>
        <p:txBody>
          <a:bodyPr wrap="none" rtlCol="0">
            <a:spAutoFit/>
          </a:bodyPr>
          <a:lstStyle/>
          <a:p>
            <a:r>
              <a:rPr lang="en-GB" dirty="0"/>
              <a:t>Fin </a:t>
            </a:r>
            <a:r>
              <a:rPr lang="en-GB" dirty="0" err="1"/>
              <a:t>ultime</a:t>
            </a:r>
            <a:endParaRPr lang="lb-LU" dirty="0"/>
          </a:p>
        </p:txBody>
      </p:sp>
      <p:sp>
        <p:nvSpPr>
          <p:cNvPr id="13" name="TextBox 12"/>
          <p:cNvSpPr txBox="1"/>
          <p:nvPr/>
        </p:nvSpPr>
        <p:spPr>
          <a:xfrm>
            <a:off x="4697730" y="1386333"/>
            <a:ext cx="1832553" cy="646331"/>
          </a:xfrm>
          <a:prstGeom prst="rect">
            <a:avLst/>
          </a:prstGeom>
          <a:noFill/>
        </p:spPr>
        <p:txBody>
          <a:bodyPr wrap="none" rtlCol="0">
            <a:spAutoFit/>
          </a:bodyPr>
          <a:lstStyle/>
          <a:p>
            <a:r>
              <a:rPr lang="en-GB" sz="3600" b="1" dirty="0"/>
              <a:t>Bonheur</a:t>
            </a:r>
            <a:endParaRPr lang="lb-LU" sz="3600" b="1" dirty="0"/>
          </a:p>
        </p:txBody>
      </p:sp>
      <p:sp>
        <p:nvSpPr>
          <p:cNvPr id="14" name="TextBox 13"/>
          <p:cNvSpPr txBox="1"/>
          <p:nvPr/>
        </p:nvSpPr>
        <p:spPr>
          <a:xfrm>
            <a:off x="3375194" y="3433720"/>
            <a:ext cx="710644" cy="369332"/>
          </a:xfrm>
          <a:prstGeom prst="rect">
            <a:avLst/>
          </a:prstGeom>
          <a:noFill/>
        </p:spPr>
        <p:txBody>
          <a:bodyPr wrap="none" rtlCol="0">
            <a:spAutoFit/>
          </a:bodyPr>
          <a:lstStyle/>
          <a:p>
            <a:r>
              <a:rPr lang="en-GB" dirty="0"/>
              <a:t>Santé</a:t>
            </a:r>
            <a:endParaRPr lang="lb-LU" dirty="0"/>
          </a:p>
        </p:txBody>
      </p:sp>
      <p:sp>
        <p:nvSpPr>
          <p:cNvPr id="15" name="TextBox 14"/>
          <p:cNvSpPr txBox="1"/>
          <p:nvPr/>
        </p:nvSpPr>
        <p:spPr>
          <a:xfrm>
            <a:off x="5159618" y="3433720"/>
            <a:ext cx="908775" cy="369332"/>
          </a:xfrm>
          <a:prstGeom prst="rect">
            <a:avLst/>
          </a:prstGeom>
          <a:noFill/>
        </p:spPr>
        <p:txBody>
          <a:bodyPr wrap="none" rtlCol="0">
            <a:spAutoFit/>
          </a:bodyPr>
          <a:lstStyle/>
          <a:p>
            <a:r>
              <a:rPr lang="en-GB" dirty="0" err="1"/>
              <a:t>Victoire</a:t>
            </a:r>
            <a:endParaRPr lang="lb-LU" dirty="0"/>
          </a:p>
        </p:txBody>
      </p:sp>
      <p:sp>
        <p:nvSpPr>
          <p:cNvPr id="16" name="TextBox 15"/>
          <p:cNvSpPr txBox="1"/>
          <p:nvPr/>
        </p:nvSpPr>
        <p:spPr>
          <a:xfrm>
            <a:off x="6993696" y="3433720"/>
            <a:ext cx="878767" cy="369332"/>
          </a:xfrm>
          <a:prstGeom prst="rect">
            <a:avLst/>
          </a:prstGeom>
          <a:noFill/>
        </p:spPr>
        <p:txBody>
          <a:bodyPr wrap="none" rtlCol="0">
            <a:spAutoFit/>
          </a:bodyPr>
          <a:lstStyle/>
          <a:p>
            <a:r>
              <a:rPr lang="en-GB" dirty="0" err="1"/>
              <a:t>Maison</a:t>
            </a:r>
            <a:endParaRPr lang="lb-LU" dirty="0"/>
          </a:p>
        </p:txBody>
      </p:sp>
      <p:sp>
        <p:nvSpPr>
          <p:cNvPr id="17" name="TextBox 16"/>
          <p:cNvSpPr txBox="1"/>
          <p:nvPr/>
        </p:nvSpPr>
        <p:spPr>
          <a:xfrm>
            <a:off x="3200941" y="5406828"/>
            <a:ext cx="1122423" cy="369332"/>
          </a:xfrm>
          <a:prstGeom prst="rect">
            <a:avLst/>
          </a:prstGeom>
          <a:noFill/>
        </p:spPr>
        <p:txBody>
          <a:bodyPr wrap="none" rtlCol="0">
            <a:spAutoFit/>
          </a:bodyPr>
          <a:lstStyle/>
          <a:p>
            <a:r>
              <a:rPr lang="en-GB" dirty="0" err="1"/>
              <a:t>Médecine</a:t>
            </a:r>
            <a:endParaRPr lang="lb-LU" dirty="0"/>
          </a:p>
        </p:txBody>
      </p:sp>
      <p:sp>
        <p:nvSpPr>
          <p:cNvPr id="18" name="TextBox 17"/>
          <p:cNvSpPr txBox="1"/>
          <p:nvPr/>
        </p:nvSpPr>
        <p:spPr>
          <a:xfrm>
            <a:off x="5085036" y="5406828"/>
            <a:ext cx="1018484" cy="369332"/>
          </a:xfrm>
          <a:prstGeom prst="rect">
            <a:avLst/>
          </a:prstGeom>
          <a:noFill/>
        </p:spPr>
        <p:txBody>
          <a:bodyPr wrap="none" rtlCol="0">
            <a:spAutoFit/>
          </a:bodyPr>
          <a:lstStyle/>
          <a:p>
            <a:r>
              <a:rPr lang="en-GB" dirty="0" err="1"/>
              <a:t>Stratégie</a:t>
            </a:r>
            <a:endParaRPr lang="lb-LU" dirty="0"/>
          </a:p>
        </p:txBody>
      </p:sp>
      <p:sp>
        <p:nvSpPr>
          <p:cNvPr id="19" name="TextBox 18"/>
          <p:cNvSpPr txBox="1"/>
          <p:nvPr/>
        </p:nvSpPr>
        <p:spPr>
          <a:xfrm>
            <a:off x="6808641" y="5406828"/>
            <a:ext cx="1317668" cy="369332"/>
          </a:xfrm>
          <a:prstGeom prst="rect">
            <a:avLst/>
          </a:prstGeom>
          <a:noFill/>
        </p:spPr>
        <p:txBody>
          <a:bodyPr wrap="none" rtlCol="0">
            <a:spAutoFit/>
          </a:bodyPr>
          <a:lstStyle/>
          <a:p>
            <a:r>
              <a:rPr lang="fr-BE" dirty="0"/>
              <a:t>Maçonnerie</a:t>
            </a:r>
          </a:p>
        </p:txBody>
      </p:sp>
    </p:spTree>
    <p:extLst>
      <p:ext uri="{BB962C8B-B14F-4D97-AF65-F5344CB8AC3E}">
        <p14:creationId xmlns:p14="http://schemas.microsoft.com/office/powerpoint/2010/main" val="417916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3578</Words>
  <Application>Microsoft Office PowerPoint</Application>
  <PresentationFormat>On-screen Show (4:3)</PresentationFormat>
  <Paragraphs>382</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Bookman Old Style</vt:lpstr>
      <vt:lpstr>Calibri</vt:lpstr>
      <vt:lpstr>Calibri Light</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B.</dc:creator>
  <cp:lastModifiedBy>BRÜCHER Patrick</cp:lastModifiedBy>
  <cp:revision>1</cp:revision>
  <dcterms:created xsi:type="dcterms:W3CDTF">2020-03-13T17:59:32Z</dcterms:created>
  <dcterms:modified xsi:type="dcterms:W3CDTF">2024-01-19T00:08:26Z</dcterms:modified>
</cp:coreProperties>
</file>