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60" r:id="rId4"/>
    <p:sldMasterId id="2147483676" r:id="rId5"/>
  </p:sldMasterIdLst>
  <p:notesMasterIdLst>
    <p:notesMasterId r:id="rId68"/>
  </p:notesMasterIdLst>
  <p:sldIdLst>
    <p:sldId id="256" r:id="rId6"/>
    <p:sldId id="260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69" r:id="rId15"/>
    <p:sldId id="270" r:id="rId16"/>
    <p:sldId id="271" r:id="rId17"/>
    <p:sldId id="275" r:id="rId18"/>
    <p:sldId id="276" r:id="rId19"/>
    <p:sldId id="272" r:id="rId20"/>
    <p:sldId id="273" r:id="rId21"/>
    <p:sldId id="277" r:id="rId22"/>
    <p:sldId id="278" r:id="rId23"/>
    <p:sldId id="280" r:id="rId24"/>
    <p:sldId id="279" r:id="rId25"/>
    <p:sldId id="281" r:id="rId26"/>
    <p:sldId id="267" r:id="rId27"/>
    <p:sldId id="268" r:id="rId28"/>
    <p:sldId id="282" r:id="rId29"/>
    <p:sldId id="325" r:id="rId30"/>
    <p:sldId id="257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266" r:id="rId52"/>
    <p:sldId id="309" r:id="rId53"/>
    <p:sldId id="310" r:id="rId54"/>
    <p:sldId id="315" r:id="rId55"/>
    <p:sldId id="311" r:id="rId56"/>
    <p:sldId id="312" r:id="rId57"/>
    <p:sldId id="323" r:id="rId58"/>
    <p:sldId id="313" r:id="rId59"/>
    <p:sldId id="324" r:id="rId60"/>
    <p:sldId id="314" r:id="rId61"/>
    <p:sldId id="316" r:id="rId62"/>
    <p:sldId id="319" r:id="rId63"/>
    <p:sldId id="317" r:id="rId64"/>
    <p:sldId id="320" r:id="rId65"/>
    <p:sldId id="321" r:id="rId66"/>
    <p:sldId id="322" r:id="rId67"/>
  </p:sldIdLst>
  <p:sldSz cx="12192000" cy="6858000"/>
  <p:notesSz cx="6858000" cy="9144000"/>
  <p:defaultTextStyle>
    <a:defPPr>
      <a:defRPr lang="en-L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4"/>
  </p:normalViewPr>
  <p:slideViewPr>
    <p:cSldViewPr snapToGrid="0">
      <p:cViewPr varScale="1">
        <p:scale>
          <a:sx n="149" d="100"/>
          <a:sy n="149" d="100"/>
        </p:scale>
        <p:origin x="71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3ECA6-125E-4588-96C2-C1CBB8119E1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CF5CFA1-68AB-48F6-9886-08744ABAF74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fr-FR" dirty="0" err="1">
              <a:solidFill>
                <a:schemeClr val="tx1">
                  <a:lumMod val="85000"/>
                  <a:lumOff val="15000"/>
                </a:schemeClr>
              </a:solidFill>
            </a:rPr>
            <a:t>Paradigma</a:t>
          </a:r>
          <a:r>
            <a:rPr lang="fr-FR" dirty="0">
              <a:solidFill>
                <a:schemeClr val="tx1">
                  <a:lumMod val="85000"/>
                  <a:lumOff val="15000"/>
                </a:schemeClr>
              </a:solidFill>
            </a:rPr>
            <a:t> 1.0</a:t>
          </a:r>
        </a:p>
      </dgm:t>
    </dgm:pt>
    <dgm:pt modelId="{25ABEDC8-0826-4C65-867C-68B4C09D9BDD}" type="parTrans" cxnId="{1F9D7EB4-FAD9-4D2F-8C45-6D57EADD1B22}">
      <dgm:prSet/>
      <dgm:spPr/>
      <dgm:t>
        <a:bodyPr/>
        <a:lstStyle/>
        <a:p>
          <a:endParaRPr lang="fr-FR"/>
        </a:p>
      </dgm:t>
    </dgm:pt>
    <dgm:pt modelId="{7E908A39-F4EA-4A6D-AFC9-7FCF5736079A}" type="sibTrans" cxnId="{1F9D7EB4-FAD9-4D2F-8C45-6D57EADD1B22}">
      <dgm:prSet/>
      <dgm:spPr/>
      <dgm:t>
        <a:bodyPr/>
        <a:lstStyle/>
        <a:p>
          <a:endParaRPr lang="fr-FR"/>
        </a:p>
      </dgm:t>
    </dgm:pt>
    <dgm:pt modelId="{953FB02E-3F53-4DCE-8737-22AA00FEDE13}">
      <dgm:prSet phldrT="[Text]"/>
      <dgm:spPr/>
      <dgm:t>
        <a:bodyPr/>
        <a:lstStyle/>
        <a:p>
          <a:r>
            <a:rPr lang="de-DE" noProof="0" dirty="0">
              <a:solidFill>
                <a:schemeClr val="tx1">
                  <a:lumMod val="85000"/>
                  <a:lumOff val="15000"/>
                </a:schemeClr>
              </a:solidFill>
            </a:rPr>
            <a:t>„normale Wissenschaft“</a:t>
          </a:r>
        </a:p>
      </dgm:t>
    </dgm:pt>
    <dgm:pt modelId="{697D9179-B6C0-4807-A599-E0A0D1122E38}" type="parTrans" cxnId="{D5E0C867-9C2B-422A-818A-15ABF723E6ED}">
      <dgm:prSet/>
      <dgm:spPr/>
      <dgm:t>
        <a:bodyPr/>
        <a:lstStyle/>
        <a:p>
          <a:endParaRPr lang="fr-FR"/>
        </a:p>
      </dgm:t>
    </dgm:pt>
    <dgm:pt modelId="{FFCA02CB-B91A-4BFA-9D4E-7355A5DCE5BB}" type="sibTrans" cxnId="{D5E0C867-9C2B-422A-818A-15ABF723E6ED}">
      <dgm:prSet/>
      <dgm:spPr/>
      <dgm:t>
        <a:bodyPr/>
        <a:lstStyle/>
        <a:p>
          <a:endParaRPr lang="fr-FR"/>
        </a:p>
      </dgm:t>
    </dgm:pt>
    <dgm:pt modelId="{1FC3BB1B-7411-462D-9B5D-72D0E893AC3E}">
      <dgm:prSet phldrT="[Text]"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fr-FR" dirty="0" err="1">
              <a:solidFill>
                <a:schemeClr val="tx1">
                  <a:lumMod val="85000"/>
                  <a:lumOff val="15000"/>
                </a:schemeClr>
              </a:solidFill>
            </a:rPr>
            <a:t>Paradigma</a:t>
          </a:r>
          <a:r>
            <a:rPr lang="fr-FR" dirty="0">
              <a:solidFill>
                <a:schemeClr val="tx1">
                  <a:lumMod val="85000"/>
                  <a:lumOff val="15000"/>
                </a:schemeClr>
              </a:solidFill>
            </a:rPr>
            <a:t> 2.0</a:t>
          </a:r>
        </a:p>
      </dgm:t>
    </dgm:pt>
    <dgm:pt modelId="{897B6A11-9823-4088-91B0-EFDFB32626B6}" type="parTrans" cxnId="{8E0A0FBE-0A42-4F9B-ADEC-0DE4D6CF3ACA}">
      <dgm:prSet/>
      <dgm:spPr/>
      <dgm:t>
        <a:bodyPr/>
        <a:lstStyle/>
        <a:p>
          <a:endParaRPr lang="fr-FR"/>
        </a:p>
      </dgm:t>
    </dgm:pt>
    <dgm:pt modelId="{E835F71E-C069-49D6-98EA-480FDEFACC8F}" type="sibTrans" cxnId="{8E0A0FBE-0A42-4F9B-ADEC-0DE4D6CF3ACA}">
      <dgm:prSet/>
      <dgm:spPr/>
      <dgm:t>
        <a:bodyPr/>
        <a:lstStyle/>
        <a:p>
          <a:endParaRPr lang="fr-FR"/>
        </a:p>
      </dgm:t>
    </dgm:pt>
    <dgm:pt modelId="{08F7CF8B-FE3B-4D54-8562-C0AEF36AF07A}" type="pres">
      <dgm:prSet presAssocID="{8363ECA6-125E-4588-96C2-C1CBB8119E1C}" presName="Name0" presStyleCnt="0">
        <dgm:presLayoutVars>
          <dgm:dir/>
          <dgm:resizeHandles val="exact"/>
        </dgm:presLayoutVars>
      </dgm:prSet>
      <dgm:spPr/>
    </dgm:pt>
    <dgm:pt modelId="{746BBD29-D367-4270-9840-5D1CDBE7DF25}" type="pres">
      <dgm:prSet presAssocID="{DCF5CFA1-68AB-48F6-9886-08744ABAF74B}" presName="parTxOnly" presStyleLbl="node1" presStyleIdx="0" presStyleCnt="3">
        <dgm:presLayoutVars>
          <dgm:bulletEnabled val="1"/>
        </dgm:presLayoutVars>
      </dgm:prSet>
      <dgm:spPr/>
    </dgm:pt>
    <dgm:pt modelId="{68A61866-D6D6-4BC8-BCD1-691CC3CAA4A4}" type="pres">
      <dgm:prSet presAssocID="{7E908A39-F4EA-4A6D-AFC9-7FCF5736079A}" presName="parSpace" presStyleCnt="0"/>
      <dgm:spPr/>
    </dgm:pt>
    <dgm:pt modelId="{9D87BA1D-C9F0-410D-A144-00AEE6B10613}" type="pres">
      <dgm:prSet presAssocID="{953FB02E-3F53-4DCE-8737-22AA00FEDE13}" presName="parTxOnly" presStyleLbl="node1" presStyleIdx="1" presStyleCnt="3">
        <dgm:presLayoutVars>
          <dgm:bulletEnabled val="1"/>
        </dgm:presLayoutVars>
      </dgm:prSet>
      <dgm:spPr/>
    </dgm:pt>
    <dgm:pt modelId="{54D03BC8-3FF3-40BD-BA1A-8D5418449AAE}" type="pres">
      <dgm:prSet presAssocID="{FFCA02CB-B91A-4BFA-9D4E-7355A5DCE5BB}" presName="parSpace" presStyleCnt="0"/>
      <dgm:spPr/>
    </dgm:pt>
    <dgm:pt modelId="{F743AF1B-E5A2-4099-989A-50DB7FE5FEA5}" type="pres">
      <dgm:prSet presAssocID="{1FC3BB1B-7411-462D-9B5D-72D0E893AC3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D5E0C867-9C2B-422A-818A-15ABF723E6ED}" srcId="{8363ECA6-125E-4588-96C2-C1CBB8119E1C}" destId="{953FB02E-3F53-4DCE-8737-22AA00FEDE13}" srcOrd="1" destOrd="0" parTransId="{697D9179-B6C0-4807-A599-E0A0D1122E38}" sibTransId="{FFCA02CB-B91A-4BFA-9D4E-7355A5DCE5BB}"/>
    <dgm:cxn modelId="{FC06037E-B300-4CC9-8FB5-A3487E65714B}" type="presOf" srcId="{1FC3BB1B-7411-462D-9B5D-72D0E893AC3E}" destId="{F743AF1B-E5A2-4099-989A-50DB7FE5FEA5}" srcOrd="0" destOrd="0" presId="urn:microsoft.com/office/officeart/2005/8/layout/hChevron3"/>
    <dgm:cxn modelId="{1F9D7EB4-FAD9-4D2F-8C45-6D57EADD1B22}" srcId="{8363ECA6-125E-4588-96C2-C1CBB8119E1C}" destId="{DCF5CFA1-68AB-48F6-9886-08744ABAF74B}" srcOrd="0" destOrd="0" parTransId="{25ABEDC8-0826-4C65-867C-68B4C09D9BDD}" sibTransId="{7E908A39-F4EA-4A6D-AFC9-7FCF5736079A}"/>
    <dgm:cxn modelId="{ED4EAEBA-67A9-4DD8-99D6-174028F584F0}" type="presOf" srcId="{DCF5CFA1-68AB-48F6-9886-08744ABAF74B}" destId="{746BBD29-D367-4270-9840-5D1CDBE7DF25}" srcOrd="0" destOrd="0" presId="urn:microsoft.com/office/officeart/2005/8/layout/hChevron3"/>
    <dgm:cxn modelId="{84C2C5BA-DB42-4C15-954D-42C71522CB5B}" type="presOf" srcId="{8363ECA6-125E-4588-96C2-C1CBB8119E1C}" destId="{08F7CF8B-FE3B-4D54-8562-C0AEF36AF07A}" srcOrd="0" destOrd="0" presId="urn:microsoft.com/office/officeart/2005/8/layout/hChevron3"/>
    <dgm:cxn modelId="{8E0A0FBE-0A42-4F9B-ADEC-0DE4D6CF3ACA}" srcId="{8363ECA6-125E-4588-96C2-C1CBB8119E1C}" destId="{1FC3BB1B-7411-462D-9B5D-72D0E893AC3E}" srcOrd="2" destOrd="0" parTransId="{897B6A11-9823-4088-91B0-EFDFB32626B6}" sibTransId="{E835F71E-C069-49D6-98EA-480FDEFACC8F}"/>
    <dgm:cxn modelId="{6A7662D2-CA2D-4597-8A4D-31C9F64C056A}" type="presOf" srcId="{953FB02E-3F53-4DCE-8737-22AA00FEDE13}" destId="{9D87BA1D-C9F0-410D-A144-00AEE6B10613}" srcOrd="0" destOrd="0" presId="urn:microsoft.com/office/officeart/2005/8/layout/hChevron3"/>
    <dgm:cxn modelId="{68E21704-FD1D-4CA0-9AF3-4DB91C95C14E}" type="presParOf" srcId="{08F7CF8B-FE3B-4D54-8562-C0AEF36AF07A}" destId="{746BBD29-D367-4270-9840-5D1CDBE7DF25}" srcOrd="0" destOrd="0" presId="urn:microsoft.com/office/officeart/2005/8/layout/hChevron3"/>
    <dgm:cxn modelId="{F5F119D5-195B-4CEF-8824-9AA2A5C4B8B7}" type="presParOf" srcId="{08F7CF8B-FE3B-4D54-8562-C0AEF36AF07A}" destId="{68A61866-D6D6-4BC8-BCD1-691CC3CAA4A4}" srcOrd="1" destOrd="0" presId="urn:microsoft.com/office/officeart/2005/8/layout/hChevron3"/>
    <dgm:cxn modelId="{D823A683-0EF7-4364-8D1C-5D1B7114420F}" type="presParOf" srcId="{08F7CF8B-FE3B-4D54-8562-C0AEF36AF07A}" destId="{9D87BA1D-C9F0-410D-A144-00AEE6B10613}" srcOrd="2" destOrd="0" presId="urn:microsoft.com/office/officeart/2005/8/layout/hChevron3"/>
    <dgm:cxn modelId="{F1A7AB3B-D25B-4078-88CF-DDB97C27B592}" type="presParOf" srcId="{08F7CF8B-FE3B-4D54-8562-C0AEF36AF07A}" destId="{54D03BC8-3FF3-40BD-BA1A-8D5418449AAE}" srcOrd="3" destOrd="0" presId="urn:microsoft.com/office/officeart/2005/8/layout/hChevron3"/>
    <dgm:cxn modelId="{EC8C5C91-FCB3-4452-A3CE-09D3377B3F4C}" type="presParOf" srcId="{08F7CF8B-FE3B-4D54-8562-C0AEF36AF07A}" destId="{F743AF1B-E5A2-4099-989A-50DB7FE5FEA5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BBD29-D367-4270-9840-5D1CDBE7DF25}">
      <dsp:nvSpPr>
        <dsp:cNvPr id="0" name=""/>
        <dsp:cNvSpPr/>
      </dsp:nvSpPr>
      <dsp:spPr>
        <a:xfrm>
          <a:off x="2844" y="1844754"/>
          <a:ext cx="2486974" cy="994789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Paradigma</a:t>
          </a:r>
          <a:r>
            <a:rPr lang="fr-FR" sz="1700" kern="1200" dirty="0">
              <a:solidFill>
                <a:schemeClr val="tx1">
                  <a:lumMod val="85000"/>
                  <a:lumOff val="15000"/>
                </a:schemeClr>
              </a:solidFill>
            </a:rPr>
            <a:t> 1.0</a:t>
          </a:r>
        </a:p>
      </dsp:txBody>
      <dsp:txXfrm>
        <a:off x="2844" y="1844754"/>
        <a:ext cx="2238277" cy="994789"/>
      </dsp:txXfrm>
    </dsp:sp>
    <dsp:sp modelId="{9D87BA1D-C9F0-410D-A144-00AEE6B10613}">
      <dsp:nvSpPr>
        <dsp:cNvPr id="0" name=""/>
        <dsp:cNvSpPr/>
      </dsp:nvSpPr>
      <dsp:spPr>
        <a:xfrm>
          <a:off x="1992423" y="1844754"/>
          <a:ext cx="2486974" cy="994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„normale Wissenschaft“</a:t>
          </a:r>
        </a:p>
      </dsp:txBody>
      <dsp:txXfrm>
        <a:off x="2489818" y="1844754"/>
        <a:ext cx="1492185" cy="994789"/>
      </dsp:txXfrm>
    </dsp:sp>
    <dsp:sp modelId="{F743AF1B-E5A2-4099-989A-50DB7FE5FEA5}">
      <dsp:nvSpPr>
        <dsp:cNvPr id="0" name=""/>
        <dsp:cNvSpPr/>
      </dsp:nvSpPr>
      <dsp:spPr>
        <a:xfrm>
          <a:off x="3982003" y="1844754"/>
          <a:ext cx="2486974" cy="994789"/>
        </a:xfrm>
        <a:prstGeom prst="chevron">
          <a:avLst/>
        </a:prstGeom>
        <a:solidFill>
          <a:schemeClr val="accent1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Paradigma</a:t>
          </a:r>
          <a:r>
            <a:rPr lang="fr-FR" sz="1700" kern="1200" dirty="0">
              <a:solidFill>
                <a:schemeClr val="tx1">
                  <a:lumMod val="85000"/>
                  <a:lumOff val="15000"/>
                </a:schemeClr>
              </a:solidFill>
            </a:rPr>
            <a:t> 2.0</a:t>
          </a:r>
        </a:p>
      </dsp:txBody>
      <dsp:txXfrm>
        <a:off x="4479398" y="1844754"/>
        <a:ext cx="1492185" cy="994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9E6F8-A486-46DF-99DA-77B24041C0CB}" type="datetimeFigureOut">
              <a:rPr lang="en-AT" smtClean="0"/>
              <a:t>01/18/2024</a:t>
            </a:fld>
            <a:endParaRPr lang="en-AT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AT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6328E-F6FD-4F6A-978A-E7815CCFFF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2374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6328E-F6FD-4F6A-978A-E7815CCFFF8E}" type="slidenum">
              <a:rPr lang="en-AT" smtClean="0"/>
              <a:t>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8701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6328E-F6FD-4F6A-978A-E7815CCFFF8E}" type="slidenum">
              <a:rPr lang="en-AT" smtClean="0"/>
              <a:t>10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38319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6328E-F6FD-4F6A-978A-E7815CCFFF8E}" type="slidenum">
              <a:rPr lang="en-AT" smtClean="0"/>
              <a:t>21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8446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BFC8C-49B3-A0D8-2062-C57DA448E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78DF4-6EAA-01FD-B8B5-0754889DC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F4415-4D51-0CF7-5958-2637CAB0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04D5F-A933-8421-C0F3-193F3860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DC13E-1AA8-9E62-46B2-0EF578A6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59283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B7AE-5E9D-9A69-5883-4B1D3C40B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8598A1-28BF-CF0C-4FA6-B661EA9AD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4B1D5-569A-3866-42F5-7BFA29C0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B519E-52E6-5E30-9286-FE66A6F84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04152-3AF1-DEDA-FE01-ADD1325D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70538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920F04-E567-C97A-195E-18EFFB52B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0C59A-4B78-0473-5C6A-C596C0E3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73490-4722-5681-BE3E-7F08A33A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6B3FC-CD21-122D-FFEB-7F1DB3E0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44F95-1E7A-E8E3-DCCE-833C13DA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82546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80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0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187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4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62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98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396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48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726E4-7325-5402-8542-AD403A0EF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0EB64-206F-AD8E-C423-D01D5016D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AADF0-AA10-BE0B-77BB-604F2EAA8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2D470-5C55-BDEE-3606-FE26B8C7B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82673-69CE-75FF-3B77-5AD5E7B3D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676233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19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0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365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72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6904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7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35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3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43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05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1958-5189-66B5-0770-12523631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B30B9-1A1C-F327-C76E-1CBEB5FD3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91EE5-D3E9-47B1-5679-2C414F11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4CB3D-4D05-3C1A-8910-B41386A81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A7F7B-76E8-86EC-E535-CF492C62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262338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617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20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29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14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72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22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C14CF-B06B-DEFB-BA54-710DDA955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0BD9-8550-6C63-A22B-21943E030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2A3EF-6165-4BE5-287E-18FB3EFB1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26EAE-22B5-B465-77E2-C40B066D7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7367F-4A4A-0214-BD83-402800D3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EA98A-5780-274A-F0E6-345226DA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972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2E559-373B-63F0-35FD-937A83E9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25D29-1978-5CB3-5E1B-D45150DF1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69E15-459D-820D-EA7F-D2A27A477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A04B4E-6791-99E9-05CD-BA3392731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F75C74-8305-6B4F-D035-18B51FBC9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A6D7B-FC6E-A29C-FF4C-00567E22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A32275-34BB-7A17-AF90-35000BAD2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E3DC3-0F98-44FD-21AD-190712FD2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67016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68F1F-2F7D-D4AF-0D13-E0A63A9B5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50F5D-1A4A-5DDC-3901-594404976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963A8-6EB5-0525-8D5F-DEE9CE4A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37F17-2B2C-FE55-EB07-0050E988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663040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3C5C5-68FD-304C-60CB-8D3AAB7A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EE193-65CD-F583-5D5F-C587DFB3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CD7C2-A239-19E3-CB59-A4B97297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948600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D9EBD-7E44-EDFD-226D-B49DD24F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CAEDA-0D9C-69F9-47D5-61323214E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A473E-7E30-3711-4494-FC703E90F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B9EFA-CF6F-ED77-E134-BF1CB357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E31C9-C4FF-8B31-D4A8-4B61DA72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A5CEB-8B97-A2C1-2AD9-6D533657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07083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DC82E-E07D-EB47-CE8F-3C80BAC9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26653E-5A4C-BDF7-62C5-9ED7A90CC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F7419-3EBB-0095-7D41-62287E25A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52682-08BF-685F-F5C6-8AE90CF67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F6CC4-2783-FFDE-D282-FE33B06D7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C4218-38BC-6B84-782A-B67550A8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43003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7A8CB5-569A-C85D-7437-A715097E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CFA32-BC9A-2757-9F32-F6D2223EB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DEC0B-5E43-1CD9-AACD-4CFB0A448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796B7-A89F-5C4C-8060-D2A01B7DD07D}" type="datetimeFigureOut">
              <a:rPr lang="en-LU" smtClean="0"/>
              <a:t>01/18/2024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3E6D-E851-F496-E966-787767FA6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2174B-35DD-ABD4-9A87-9A3914639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06A96-34CA-BD40-9CAA-7DEFF1D82EEC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86847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35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83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wnWnl3kf1I?start=44&amp;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3xKpMa5Bos?feature=oembe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hyperlink" Target="https://www.youtube.com/watch?v=3cp6pEzx3uw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vhzm3_oBaM?feature=oembed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7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Bn20UZWzOI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8EB1-8796-D55A-C18C-130918F9A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146" y="4790889"/>
            <a:ext cx="4705350" cy="649177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LU" sz="2200" dirty="0"/>
              <a:t>Wissenschaftstheorie</a:t>
            </a:r>
            <a:br>
              <a:rPr lang="en-LU" sz="2200" dirty="0"/>
            </a:br>
            <a:r>
              <a:rPr lang="en-LU" sz="2200" dirty="0"/>
              <a:t>- Epistescience, 2ème partie 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3F72B-EA50-8215-3597-F6D5812C1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35" y="1268885"/>
            <a:ext cx="6153900" cy="2767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76B5B-1545-9801-F8FE-011B18B6F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048" y="919357"/>
            <a:ext cx="5316521" cy="1425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E06AB-01EE-53E8-9433-1F2DB80A1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776" y="2716009"/>
            <a:ext cx="5315793" cy="1425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E1267B-8DA4-1886-BB17-C6C387602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048" y="4377122"/>
            <a:ext cx="5281791" cy="14767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ACA1A1-AFEC-B020-22F0-5FDBC8EFBBE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43161" y="4036141"/>
            <a:ext cx="6419849" cy="340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956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9A00B-2675-76C3-B0C3-73898F05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468438"/>
            <a:ext cx="7442200" cy="3703637"/>
          </a:xfrm>
        </p:spPr>
        <p:txBody>
          <a:bodyPr>
            <a:normAutofit/>
          </a:bodyPr>
          <a:lstStyle/>
          <a:p>
            <a:r>
              <a:rPr lang="en-LU" sz="2200" dirty="0"/>
              <a:t>Popper: Kritik der Induktion als “</a:t>
            </a:r>
            <a:r>
              <a:rPr lang="en-GB" sz="2200" dirty="0" err="1"/>
              <a:t>Kübeltheorie</a:t>
            </a:r>
            <a:r>
              <a:rPr lang="en-GB" sz="2200" dirty="0"/>
              <a:t> des </a:t>
            </a:r>
            <a:r>
              <a:rPr lang="en-GB" sz="2200" dirty="0" err="1"/>
              <a:t>menschlichen</a:t>
            </a:r>
            <a:r>
              <a:rPr lang="en-GB" sz="2200" dirty="0"/>
              <a:t> </a:t>
            </a:r>
            <a:r>
              <a:rPr lang="en-GB" sz="2200" dirty="0" err="1"/>
              <a:t>Geistes</a:t>
            </a:r>
            <a:r>
              <a:rPr lang="en-GB" sz="2200" dirty="0"/>
              <a:t>”</a:t>
            </a:r>
          </a:p>
          <a:p>
            <a:r>
              <a:rPr lang="en-GB" sz="2200" dirty="0" err="1"/>
              <a:t>Kübel-Gleichnis</a:t>
            </a:r>
            <a:r>
              <a:rPr lang="en-GB" sz="2200" dirty="0"/>
              <a:t>: </a:t>
            </a:r>
            <a:r>
              <a:rPr lang="en-GB" sz="2200" dirty="0" err="1"/>
              <a:t>Augenhöhlen</a:t>
            </a:r>
            <a:r>
              <a:rPr lang="en-GB" sz="2200" dirty="0"/>
              <a:t>, </a:t>
            </a:r>
            <a:r>
              <a:rPr lang="en-GB" sz="2200" dirty="0" err="1"/>
              <a:t>Ohr</a:t>
            </a:r>
            <a:r>
              <a:rPr lang="en-GB" sz="2200" dirty="0"/>
              <a:t>- und </a:t>
            </a:r>
            <a:r>
              <a:rPr lang="en-GB" sz="2200" dirty="0" err="1"/>
              <a:t>Nasenöffnungen</a:t>
            </a:r>
            <a:r>
              <a:rPr lang="en-GB" sz="2200" dirty="0"/>
              <a:t> </a:t>
            </a:r>
            <a:r>
              <a:rPr lang="en-GB" sz="2200" dirty="0" err="1"/>
              <a:t>sind</a:t>
            </a:r>
            <a:r>
              <a:rPr lang="en-GB" sz="2200" dirty="0"/>
              <a:t> die </a:t>
            </a:r>
            <a:r>
              <a:rPr lang="en-GB" sz="2200" dirty="0" err="1"/>
              <a:t>Löcher</a:t>
            </a:r>
            <a:r>
              <a:rPr lang="en-GB" sz="2200" dirty="0"/>
              <a:t>, </a:t>
            </a:r>
            <a:r>
              <a:rPr lang="en-GB" sz="2200" dirty="0" err="1"/>
              <a:t>durch</a:t>
            </a:r>
            <a:r>
              <a:rPr lang="en-GB" sz="2200" dirty="0"/>
              <a:t> die </a:t>
            </a:r>
            <a:r>
              <a:rPr lang="en-GB" sz="2200" dirty="0" err="1"/>
              <a:t>sinnliche</a:t>
            </a:r>
            <a:r>
              <a:rPr lang="en-GB" sz="2200" dirty="0"/>
              <a:t> </a:t>
            </a:r>
            <a:r>
              <a:rPr lang="en-GB" sz="2200" dirty="0" err="1"/>
              <a:t>Eindrücke</a:t>
            </a:r>
            <a:r>
              <a:rPr lang="en-GB" sz="2200" dirty="0"/>
              <a:t> in </a:t>
            </a:r>
            <a:r>
              <a:rPr lang="en-GB" sz="2200" dirty="0" err="1"/>
              <a:t>uns</a:t>
            </a:r>
            <a:r>
              <a:rPr lang="en-GB" sz="2200" dirty="0"/>
              <a:t> </a:t>
            </a:r>
            <a:r>
              <a:rPr lang="en-GB" sz="2200" dirty="0" err="1"/>
              <a:t>hineingelangen</a:t>
            </a:r>
            <a:r>
              <a:rPr lang="en-GB" sz="2200" dirty="0"/>
              <a:t> </a:t>
            </a:r>
          </a:p>
          <a:p>
            <a:pPr>
              <a:buFont typeface="Symbol" pitchFamily="2" charset="2"/>
              <a:buChar char="Þ"/>
            </a:pPr>
            <a:r>
              <a:rPr lang="en-GB" sz="2200" dirty="0" err="1"/>
              <a:t>Suche</a:t>
            </a:r>
            <a:r>
              <a:rPr lang="en-GB" sz="2200" dirty="0"/>
              <a:t> von </a:t>
            </a:r>
            <a:r>
              <a:rPr lang="en-GB" sz="2200" dirty="0" err="1"/>
              <a:t>Wissenschaftlern</a:t>
            </a:r>
            <a:r>
              <a:rPr lang="en-GB" sz="2200" dirty="0"/>
              <a:t> </a:t>
            </a:r>
            <a:r>
              <a:rPr lang="en-GB" sz="2200" dirty="0" err="1"/>
              <a:t>nach</a:t>
            </a:r>
            <a:r>
              <a:rPr lang="en-GB" sz="2200" dirty="0"/>
              <a:t> </a:t>
            </a:r>
            <a:r>
              <a:rPr lang="en-GB" sz="2200" dirty="0" err="1"/>
              <a:t>Theorien</a:t>
            </a:r>
            <a:r>
              <a:rPr lang="en-GB" sz="2200" dirty="0"/>
              <a:t>, die </a:t>
            </a:r>
            <a:r>
              <a:rPr lang="en-GB" sz="2200" dirty="0" err="1"/>
              <a:t>sämtliche</a:t>
            </a:r>
            <a:r>
              <a:rPr lang="en-GB" sz="2200" dirty="0"/>
              <a:t> </a:t>
            </a:r>
            <a:r>
              <a:rPr lang="en-GB" sz="2200" dirty="0" err="1"/>
              <a:t>Löcher</a:t>
            </a:r>
            <a:r>
              <a:rPr lang="en-GB" sz="2200" dirty="0"/>
              <a:t> so gut </a:t>
            </a:r>
            <a:r>
              <a:rPr lang="en-GB" sz="2200" dirty="0" err="1"/>
              <a:t>wie</a:t>
            </a:r>
            <a:r>
              <a:rPr lang="en-GB" sz="2200" dirty="0"/>
              <a:t> </a:t>
            </a:r>
            <a:r>
              <a:rPr lang="en-GB" sz="2200" dirty="0" err="1"/>
              <a:t>möglich</a:t>
            </a:r>
            <a:r>
              <a:rPr lang="en-GB" sz="2200" dirty="0"/>
              <a:t> </a:t>
            </a:r>
            <a:r>
              <a:rPr lang="en-GB" sz="2200" dirty="0" err="1"/>
              <a:t>ausfüllen</a:t>
            </a:r>
            <a:r>
              <a:rPr lang="en-GB" sz="2200" dirty="0"/>
              <a:t> =&gt; </a:t>
            </a:r>
            <a:r>
              <a:rPr lang="en-GB" sz="2200" dirty="0" err="1"/>
              <a:t>Annahme</a:t>
            </a:r>
            <a:r>
              <a:rPr lang="en-GB" sz="2200" dirty="0"/>
              <a:t> “</a:t>
            </a:r>
            <a:r>
              <a:rPr lang="en-GB" sz="2200" dirty="0" err="1"/>
              <a:t>gesicherter</a:t>
            </a:r>
            <a:r>
              <a:rPr lang="en-GB" sz="2200" dirty="0"/>
              <a:t> </a:t>
            </a:r>
            <a:r>
              <a:rPr lang="en-GB" sz="2200" dirty="0" err="1"/>
              <a:t>Erkenntnis</a:t>
            </a:r>
            <a:r>
              <a:rPr lang="en-GB" sz="2200" dirty="0"/>
              <a:t>” </a:t>
            </a:r>
          </a:p>
          <a:p>
            <a:pPr marL="0" indent="0">
              <a:buNone/>
            </a:pPr>
            <a:endParaRPr lang="en-GB" sz="2200" dirty="0"/>
          </a:p>
          <a:p>
            <a:r>
              <a:rPr lang="en-GB" sz="2200" dirty="0"/>
              <a:t> Das Problem: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endParaRPr lang="en-LU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6EF7CE-462C-3B48-E5A5-3A34B3C8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66689"/>
            <a:ext cx="9283700" cy="612775"/>
          </a:xfrm>
          <a:prstGeom prst="roundRect">
            <a:avLst/>
          </a:prstGeom>
          <a:solidFill>
            <a:srgbClr val="CC9900"/>
          </a:solidFill>
        </p:spPr>
        <p:txBody>
          <a:bodyPr>
            <a:normAutofit/>
          </a:bodyPr>
          <a:lstStyle/>
          <a:p>
            <a:r>
              <a:rPr lang="fr-CH" sz="2200" b="1" dirty="0">
                <a:solidFill>
                  <a:schemeClr val="bg1"/>
                </a:solidFill>
              </a:rPr>
              <a:t>I.2.2. </a:t>
            </a:r>
            <a:r>
              <a:rPr lang="de-DE" sz="2200" b="1" dirty="0">
                <a:solidFill>
                  <a:schemeClr val="bg1"/>
                </a:solidFill>
              </a:rPr>
              <a:t>Das Induktionsproblem – Der Mensch ist kein Kübel</a:t>
            </a:r>
            <a:endParaRPr lang="en-LU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26BAB-AA39-21D3-DC71-EB935A9C724B}"/>
              </a:ext>
            </a:extLst>
          </p:cNvPr>
          <p:cNvSpPr txBox="1"/>
          <p:nvPr/>
        </p:nvSpPr>
        <p:spPr>
          <a:xfrm>
            <a:off x="975233" y="5284542"/>
            <a:ext cx="730011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Sinnliche</a:t>
            </a:r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Erfahrung</a:t>
            </a:r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liefert</a:t>
            </a:r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stets </a:t>
            </a:r>
            <a:r>
              <a:rPr lang="en-GB" sz="2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nur</a:t>
            </a:r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Einzelbeispiele</a:t>
            </a:r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die </a:t>
            </a:r>
            <a:r>
              <a:rPr lang="en-GB" sz="2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sich</a:t>
            </a:r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niemals</a:t>
            </a:r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generalisieren</a:t>
            </a:r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lassen</a:t>
            </a:r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</a:p>
        </p:txBody>
      </p:sp>
      <p:pic>
        <p:nvPicPr>
          <p:cNvPr id="1028" name="Picture 4" descr="NATIONAL HOLE IN MY BUCKET DAY - May 30, 2023 - National Today">
            <a:extLst>
              <a:ext uri="{FF2B5EF4-FFF2-40B4-BE49-F238E27FC236}">
                <a16:creationId xmlns:a16="http://schemas.microsoft.com/office/drawing/2014/main" id="{9D58278C-6101-685E-E907-00CDF0596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1597025"/>
            <a:ext cx="3432175" cy="343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442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B7EC-E16F-8824-105E-B1BCD388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282415"/>
            <a:ext cx="5405438" cy="1325563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LU" sz="2200" dirty="0"/>
              <a:t>Was ist das Problem folgender Theorie:</a:t>
            </a:r>
            <a:br>
              <a:rPr lang="en-LU" sz="2200" dirty="0"/>
            </a:br>
            <a:r>
              <a:rPr lang="en-LU" sz="2200" dirty="0"/>
              <a:t>”Alle Schwäne sind weiss”?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8131D-3B4E-9B04-725B-E125DE1E2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05" y="4558392"/>
            <a:ext cx="6219825" cy="578644"/>
          </a:xfrm>
          <a:solidFill>
            <a:schemeClr val="bg2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LU" dirty="0">
                <a:latin typeface="+mj-lt"/>
              </a:rPr>
              <a:t>Wäre es theoretisch möglich, diese Theorie zu beweisen?</a:t>
            </a:r>
          </a:p>
          <a:p>
            <a:pPr algn="ctr"/>
            <a:endParaRPr lang="en-LU" dirty="0">
              <a:latin typeface="+mj-lt"/>
            </a:endParaRPr>
          </a:p>
        </p:txBody>
      </p:sp>
      <p:pic>
        <p:nvPicPr>
          <p:cNvPr id="4" name="Picture 2" descr="What was David Hume's problem of induction? - Quora">
            <a:extLst>
              <a:ext uri="{FF2B5EF4-FFF2-40B4-BE49-F238E27FC236}">
                <a16:creationId xmlns:a16="http://schemas.microsoft.com/office/drawing/2014/main" id="{542F2938-BFE4-BFA7-322F-1F2F5BA7E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34" y="990602"/>
            <a:ext cx="3550706" cy="484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ABE2FA-8829-BB2A-0975-A2F328CF1809}"/>
              </a:ext>
            </a:extLst>
          </p:cNvPr>
          <p:cNvSpPr/>
          <p:nvPr/>
        </p:nvSpPr>
        <p:spPr>
          <a:xfrm>
            <a:off x="9193476" y="3306762"/>
            <a:ext cx="2543175" cy="9286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20C0437-878A-7EE5-A620-F6B1669ABDDB}"/>
              </a:ext>
            </a:extLst>
          </p:cNvPr>
          <p:cNvSpPr/>
          <p:nvPr/>
        </p:nvSpPr>
        <p:spPr>
          <a:xfrm>
            <a:off x="8409649" y="1342231"/>
            <a:ext cx="557212" cy="242887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A4905D-99CF-87E2-8D5B-9F5FCAB6729E}"/>
              </a:ext>
            </a:extLst>
          </p:cNvPr>
          <p:cNvSpPr txBox="1">
            <a:spLocks/>
          </p:cNvSpPr>
          <p:nvPr/>
        </p:nvSpPr>
        <p:spPr>
          <a:xfrm>
            <a:off x="838198" y="2643980"/>
            <a:ext cx="5405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 err="1">
                <a:effectLst/>
                <a:latin typeface="Bahnschrift" panose="020B0502040204020203" pitchFamily="34" charset="0"/>
              </a:rPr>
              <a:t>Noch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so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viele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Prüfaussagen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über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Schwäne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können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niemals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die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Wahrheit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der „alle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Schwäne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sind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weiß-Theorie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“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bestätigen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. Es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handelt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sich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immer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nur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um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Einzelbeispiele</a:t>
            </a:r>
            <a:endParaRPr lang="en-GB" sz="105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5EEB0C-BDEC-8C83-EE38-F7D36B53BC91}"/>
              </a:ext>
            </a:extLst>
          </p:cNvPr>
          <p:cNvSpPr txBox="1">
            <a:spLocks/>
          </p:cNvSpPr>
          <p:nvPr/>
        </p:nvSpPr>
        <p:spPr>
          <a:xfrm>
            <a:off x="838199" y="5169693"/>
            <a:ext cx="5405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>
                <a:effectLst/>
                <a:latin typeface="Bahnschrift" panose="020B0502040204020203" pitchFamily="34" charset="0"/>
              </a:rPr>
              <a:t>Popper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zufolge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latin typeface="Bahnschrift" panose="020B0502040204020203" pitchFamily="34" charset="0"/>
              </a:rPr>
              <a:t>müsste</a:t>
            </a:r>
            <a:r>
              <a:rPr lang="en-GB" sz="1800" dirty="0">
                <a:latin typeface="Bahnschrift" panose="020B0502040204020203" pitchFamily="34" charset="0"/>
              </a:rPr>
              <a:t> 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man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mit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der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induktiven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Methode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 alle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lebenden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, alle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verstorbenen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und alle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künftig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existierenden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Schwäne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in den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Kübel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 tun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können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. Ein Ding der </a:t>
            </a:r>
            <a:r>
              <a:rPr lang="en-GB" sz="1800" dirty="0" err="1">
                <a:effectLst/>
                <a:latin typeface="Bahnschrift" panose="020B0502040204020203" pitchFamily="34" charset="0"/>
              </a:rPr>
              <a:t>Unmöglichkeit</a:t>
            </a:r>
            <a:r>
              <a:rPr lang="en-GB" sz="1800" dirty="0">
                <a:effectLst/>
                <a:latin typeface="Bahnschrift" panose="020B0502040204020203" pitchFamily="34" charset="0"/>
              </a:rPr>
              <a:t>!</a:t>
            </a:r>
            <a:endParaRPr lang="en-GB" sz="9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EA4411-FA74-5817-EC60-827EFE2F6157}"/>
              </a:ext>
            </a:extLst>
          </p:cNvPr>
          <p:cNvSpPr txBox="1">
            <a:spLocks/>
          </p:cNvSpPr>
          <p:nvPr/>
        </p:nvSpPr>
        <p:spPr>
          <a:xfrm>
            <a:off x="264886" y="167652"/>
            <a:ext cx="9283700" cy="612775"/>
          </a:xfrm>
          <a:prstGeom prst="roundRect">
            <a:avLst/>
          </a:prstGeom>
          <a:solidFill>
            <a:srgbClr val="CC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200" b="1" dirty="0">
                <a:solidFill>
                  <a:schemeClr val="bg1"/>
                </a:solidFill>
              </a:rPr>
              <a:t>I.2.2. </a:t>
            </a:r>
            <a:r>
              <a:rPr lang="de-DE" sz="2200" b="1" dirty="0">
                <a:solidFill>
                  <a:schemeClr val="bg1"/>
                </a:solidFill>
              </a:rPr>
              <a:t>Das Induktionsproblem – Der Mensch ist kein Kübel</a:t>
            </a:r>
            <a:endParaRPr lang="en-LU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5BCEE-8ADB-BD0A-2967-947F66791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365137"/>
            <a:ext cx="10515600" cy="3870552"/>
          </a:xfrm>
        </p:spPr>
        <p:txBody>
          <a:bodyPr>
            <a:normAutofit/>
          </a:bodyPr>
          <a:lstStyle/>
          <a:p>
            <a:r>
              <a:rPr lang="en-GB" sz="2200" dirty="0" err="1"/>
              <a:t>Gegen</a:t>
            </a:r>
            <a:r>
              <a:rPr lang="en-GB" sz="2200" dirty="0"/>
              <a:t> die </a:t>
            </a:r>
            <a:r>
              <a:rPr lang="en-GB" sz="2200" dirty="0" err="1"/>
              <a:t>Kübel-Theorie</a:t>
            </a:r>
            <a:r>
              <a:rPr lang="en-GB" sz="2200" dirty="0"/>
              <a:t> und das </a:t>
            </a:r>
            <a:r>
              <a:rPr lang="en-GB" sz="2200" dirty="0" err="1"/>
              <a:t>Ansammeln</a:t>
            </a:r>
            <a:r>
              <a:rPr lang="en-GB" sz="2200" dirty="0"/>
              <a:t> von </a:t>
            </a:r>
            <a:r>
              <a:rPr lang="en-GB" sz="2200" dirty="0" err="1"/>
              <a:t>Erfahrungen</a:t>
            </a:r>
            <a:r>
              <a:rPr lang="en-GB" sz="2200" dirty="0"/>
              <a:t> </a:t>
            </a:r>
            <a:r>
              <a:rPr lang="en-GB" sz="2200" dirty="0" err="1"/>
              <a:t>spricht</a:t>
            </a:r>
            <a:r>
              <a:rPr lang="en-GB" sz="2200" dirty="0"/>
              <a:t> </a:t>
            </a:r>
            <a:r>
              <a:rPr lang="en-GB" sz="2200" dirty="0" err="1"/>
              <a:t>auch</a:t>
            </a:r>
            <a:r>
              <a:rPr lang="en-GB" sz="2200" dirty="0"/>
              <a:t>, </a:t>
            </a:r>
            <a:r>
              <a:rPr lang="en-GB" sz="2200" dirty="0" err="1"/>
              <a:t>dass</a:t>
            </a:r>
            <a:r>
              <a:rPr lang="en-GB" sz="2200" dirty="0"/>
              <a:t> die </a:t>
            </a:r>
            <a:r>
              <a:rPr lang="en-GB" sz="2200" dirty="0" err="1"/>
              <a:t>gewonnenen</a:t>
            </a:r>
            <a:r>
              <a:rPr lang="en-GB" sz="2200" dirty="0"/>
              <a:t> </a:t>
            </a:r>
            <a:r>
              <a:rPr lang="en-GB" sz="2200" dirty="0" err="1"/>
              <a:t>Gewissheiten</a:t>
            </a:r>
            <a:r>
              <a:rPr lang="en-GB" sz="2200" dirty="0"/>
              <a:t> </a:t>
            </a:r>
            <a:r>
              <a:rPr lang="en-GB" sz="2200" b="1" dirty="0" err="1"/>
              <a:t>subjektiv</a:t>
            </a:r>
            <a:r>
              <a:rPr lang="en-GB" sz="2200" b="1" dirty="0"/>
              <a:t> </a:t>
            </a:r>
            <a:r>
              <a:rPr lang="en-GB" sz="2200" dirty="0" err="1"/>
              <a:t>sind</a:t>
            </a:r>
            <a:r>
              <a:rPr lang="en-GB" sz="2200" dirty="0"/>
              <a:t>. </a:t>
            </a:r>
          </a:p>
          <a:p>
            <a:pPr marL="0" indent="0">
              <a:buNone/>
            </a:pPr>
            <a:r>
              <a:rPr lang="en-GB" sz="2200" b="1" dirty="0" err="1"/>
              <a:t>Beispiel</a:t>
            </a:r>
            <a:r>
              <a:rPr lang="en-GB" sz="2200" b="1" dirty="0"/>
              <a:t>: </a:t>
            </a:r>
            <a:r>
              <a:rPr lang="en-GB" sz="2200" dirty="0"/>
              <a:t>“</a:t>
            </a:r>
            <a:r>
              <a:rPr lang="en-GB" sz="2200" dirty="0" err="1"/>
              <a:t>Nach</a:t>
            </a:r>
            <a:r>
              <a:rPr lang="en-GB" sz="2200" dirty="0"/>
              <a:t> </a:t>
            </a:r>
            <a:r>
              <a:rPr lang="en-GB" sz="2200" dirty="0" err="1"/>
              <a:t>jeder</a:t>
            </a:r>
            <a:r>
              <a:rPr lang="en-GB" sz="2200" dirty="0"/>
              <a:t> Nacht </a:t>
            </a:r>
            <a:r>
              <a:rPr lang="en-GB" sz="2200" dirty="0" err="1"/>
              <a:t>geht</a:t>
            </a:r>
            <a:r>
              <a:rPr lang="en-GB" sz="2200" dirty="0"/>
              <a:t> die </a:t>
            </a:r>
            <a:r>
              <a:rPr lang="en-GB" sz="2200" dirty="0" err="1"/>
              <a:t>Sonne</a:t>
            </a:r>
            <a:r>
              <a:rPr lang="en-GB" sz="2200" dirty="0"/>
              <a:t> auf“. </a:t>
            </a:r>
          </a:p>
          <a:p>
            <a:pPr marL="0" indent="0">
              <a:buNone/>
            </a:pPr>
            <a:r>
              <a:rPr lang="en-GB" sz="2000" i="1" dirty="0">
                <a:solidFill>
                  <a:srgbClr val="FF0000"/>
                </a:solidFill>
                <a:effectLst/>
                <a:latin typeface="Bahnschrift" panose="020B0502040204020203" pitchFamily="34" charset="0"/>
              </a:rPr>
              <a:t>→ Was </a:t>
            </a:r>
            <a:r>
              <a:rPr lang="en-GB" sz="2000" i="1" dirty="0" err="1">
                <a:solidFill>
                  <a:srgbClr val="FF0000"/>
                </a:solidFill>
                <a:effectLst/>
                <a:latin typeface="Bahnschrift" panose="020B0502040204020203" pitchFamily="34" charset="0"/>
              </a:rPr>
              <a:t>ist</a:t>
            </a:r>
            <a:r>
              <a:rPr lang="en-GB" sz="2000" i="1" dirty="0">
                <a:solidFill>
                  <a:srgbClr val="FF0000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effectLst/>
                <a:latin typeface="Bahnschrift" panose="020B0502040204020203" pitchFamily="34" charset="0"/>
              </a:rPr>
              <a:t>falsch</a:t>
            </a:r>
            <a:r>
              <a:rPr lang="en-GB" sz="2000" i="1" dirty="0">
                <a:solidFill>
                  <a:srgbClr val="FF0000"/>
                </a:solidFill>
                <a:effectLst/>
                <a:latin typeface="Bahnschrift" panose="020B0502040204020203" pitchFamily="34" charset="0"/>
              </a:rPr>
              <a:t> an </a:t>
            </a:r>
            <a:r>
              <a:rPr lang="en-GB" sz="2000" i="1" dirty="0" err="1">
                <a:solidFill>
                  <a:srgbClr val="FF0000"/>
                </a:solidFill>
                <a:effectLst/>
                <a:latin typeface="Bahnschrift" panose="020B0502040204020203" pitchFamily="34" charset="0"/>
              </a:rPr>
              <a:t>dieser</a:t>
            </a:r>
            <a:r>
              <a:rPr lang="en-GB" sz="2000" i="1" dirty="0">
                <a:solidFill>
                  <a:srgbClr val="FF0000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effectLst/>
                <a:latin typeface="Bahnschrift" panose="020B0502040204020203" pitchFamily="34" charset="0"/>
              </a:rPr>
              <a:t>Aussage</a:t>
            </a:r>
            <a:r>
              <a:rPr lang="en-GB" sz="2000" i="1" dirty="0">
                <a:solidFill>
                  <a:srgbClr val="FF0000"/>
                </a:solidFill>
                <a:effectLst/>
                <a:latin typeface="Bahnschrift" panose="020B0502040204020203" pitchFamily="34" charset="0"/>
              </a:rPr>
              <a:t>?</a:t>
            </a:r>
          </a:p>
          <a:p>
            <a:pPr marL="0" indent="0">
              <a:buNone/>
            </a:pPr>
            <a:endParaRPr lang="en-GB" sz="18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GB" sz="18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GB" sz="18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GB" sz="18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GB" sz="18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Bahnschrift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1026" name="Picture 2" descr="Sonnenuntergang Vektorgrafiken und Vektor-Icons zum kostenlosen Download">
            <a:extLst>
              <a:ext uri="{FF2B5EF4-FFF2-40B4-BE49-F238E27FC236}">
                <a16:creationId xmlns:a16="http://schemas.microsoft.com/office/drawing/2014/main" id="{1115F959-36C2-28A3-EDD7-1DD032B5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0" y="3088288"/>
            <a:ext cx="5620747" cy="351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FB3203-C26F-293F-2F38-D4F08066BBB6}"/>
              </a:ext>
            </a:extLst>
          </p:cNvPr>
          <p:cNvSpPr txBox="1"/>
          <p:nvPr/>
        </p:nvSpPr>
        <p:spPr>
          <a:xfrm>
            <a:off x="6686479" y="3088288"/>
            <a:ext cx="493023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effectLst/>
                <a:latin typeface="Bahnschrift" panose="020B0502040204020203" pitchFamily="34" charset="0"/>
              </a:rPr>
              <a:t>Das mag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im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Alltag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durchaus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nützlich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sein und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mit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anderen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Erfahrungen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zusammen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sogar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die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Aufstellung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eines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Kalenders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erlauben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.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Doch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aus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kosmologischer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Sicht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ist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dieser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Satz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b="1" i="1" dirty="0" err="1">
                <a:effectLst/>
                <a:latin typeface="Bahnschrift" panose="020B0502040204020203" pitchFamily="34" charset="0"/>
              </a:rPr>
              <a:t>falsch</a:t>
            </a:r>
            <a:r>
              <a:rPr lang="en-GB" sz="2000" b="1" i="1" dirty="0">
                <a:effectLst/>
                <a:latin typeface="Bahnschrift" panose="020B0502040204020203" pitchFamily="34" charset="0"/>
              </a:rPr>
              <a:t>.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Denn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für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andere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Planeten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stimmen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der Tag-Nacht-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Rhythmus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und der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Kalender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schon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nicht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effectLst/>
                <a:latin typeface="Bahnschrift" panose="020B0502040204020203" pitchFamily="34" charset="0"/>
              </a:rPr>
              <a:t>mehr</a:t>
            </a:r>
            <a:r>
              <a:rPr lang="en-GB" sz="2000" i="1" dirty="0">
                <a:effectLst/>
                <a:latin typeface="Bahnschrift" panose="020B0502040204020203" pitchFamily="34" charset="0"/>
              </a:rPr>
              <a:t>. </a:t>
            </a:r>
          </a:p>
          <a:p>
            <a:endParaRPr lang="en-GB" sz="2000" i="1" dirty="0">
              <a:latin typeface="Bahnschrift" panose="020B0502040204020203" pitchFamily="34" charset="0"/>
            </a:endParaRPr>
          </a:p>
          <a:p>
            <a:r>
              <a:rPr lang="en-GB" sz="2000" i="1" dirty="0">
                <a:solidFill>
                  <a:srgbClr val="FF0000"/>
                </a:solidFill>
                <a:latin typeface="Bahnschrift" panose="020B0502040204020203" pitchFamily="34" charset="0"/>
              </a:rPr>
              <a:t>→ Die </a:t>
            </a:r>
            <a:r>
              <a:rPr lang="en-GB" sz="2000" i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induktive</a:t>
            </a:r>
            <a:r>
              <a:rPr lang="en-GB" sz="2000" i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Methode</a:t>
            </a:r>
            <a:r>
              <a:rPr lang="en-GB" sz="2000" i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ist</a:t>
            </a:r>
            <a:r>
              <a:rPr lang="en-GB" sz="2000" i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ein</a:t>
            </a:r>
            <a:r>
              <a:rPr lang="en-GB" sz="2000" i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Irrweg</a:t>
            </a:r>
            <a:r>
              <a:rPr lang="en-GB" sz="2000" i="1" dirty="0">
                <a:solidFill>
                  <a:srgbClr val="FF0000"/>
                </a:solidFill>
                <a:latin typeface="Bahnschrift" panose="020B0502040204020203" pitchFamily="34" charset="0"/>
              </a:rPr>
              <a:t>!</a:t>
            </a:r>
            <a:endParaRPr lang="en-GB" sz="2000" i="1" dirty="0"/>
          </a:p>
          <a:p>
            <a:endParaRPr lang="en-L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8C0DC0-8FE3-A4F6-2D97-ED4298C30830}"/>
              </a:ext>
            </a:extLst>
          </p:cNvPr>
          <p:cNvSpPr txBox="1">
            <a:spLocks/>
          </p:cNvSpPr>
          <p:nvPr/>
        </p:nvSpPr>
        <p:spPr>
          <a:xfrm>
            <a:off x="438150" y="256745"/>
            <a:ext cx="9283700" cy="612775"/>
          </a:xfrm>
          <a:prstGeom prst="roundRect">
            <a:avLst/>
          </a:prstGeom>
          <a:solidFill>
            <a:srgbClr val="CC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200" b="1" dirty="0">
                <a:solidFill>
                  <a:schemeClr val="bg1"/>
                </a:solidFill>
              </a:rPr>
              <a:t>I.2.2. </a:t>
            </a:r>
            <a:r>
              <a:rPr lang="de-DE" sz="2200" b="1" dirty="0">
                <a:solidFill>
                  <a:schemeClr val="bg1"/>
                </a:solidFill>
              </a:rPr>
              <a:t>Das Induktionsproblem – Der Mensch ist kein Kübel (S.8)</a:t>
            </a:r>
            <a:endParaRPr lang="en-LU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8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C6AD3C-6DC9-A694-A796-6EF9C8E3FB02}"/>
              </a:ext>
            </a:extLst>
          </p:cNvPr>
          <p:cNvSpPr txBox="1">
            <a:spLocks/>
          </p:cNvSpPr>
          <p:nvPr/>
        </p:nvSpPr>
        <p:spPr>
          <a:xfrm>
            <a:off x="438150" y="256745"/>
            <a:ext cx="9283700" cy="612775"/>
          </a:xfrm>
          <a:prstGeom prst="roundRect">
            <a:avLst/>
          </a:prstGeom>
          <a:solidFill>
            <a:srgbClr val="CC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200" b="1" dirty="0">
                <a:solidFill>
                  <a:schemeClr val="bg1"/>
                </a:solidFill>
              </a:rPr>
              <a:t>I.2.3. </a:t>
            </a:r>
            <a:r>
              <a:rPr lang="de-DE" sz="2200" b="1" dirty="0">
                <a:solidFill>
                  <a:schemeClr val="bg1"/>
                </a:solidFill>
              </a:rPr>
              <a:t>Falsifikation (S.8)</a:t>
            </a:r>
            <a:endParaRPr lang="en-LU" sz="2200" b="1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3E42CE-69AE-7369-BA0F-0D70C9866C81}"/>
              </a:ext>
            </a:extLst>
          </p:cNvPr>
          <p:cNvSpPr txBox="1"/>
          <p:nvPr/>
        </p:nvSpPr>
        <p:spPr>
          <a:xfrm>
            <a:off x="438150" y="1211060"/>
            <a:ext cx="106234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Falsifikation </a:t>
            </a:r>
            <a:r>
              <a:rPr lang="de-DE" dirty="0"/>
              <a:t>ist der Schlüsselbegriff zum Verständnis von Poppers Wissenschaftstheorie. 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de-DE" b="1" dirty="0"/>
              <a:t>These:</a:t>
            </a:r>
            <a:r>
              <a:rPr lang="de-DE" dirty="0"/>
              <a:t> Wissenschaftlicher Fortschritt beruhe nicht auf Induktion(Erfahrungswissen =&gt; Gesetzmäßigkeiten), sondern umgekehrt auf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theoretischen Hypothesen und deren nachträglicher Falsifikation</a:t>
            </a:r>
          </a:p>
          <a:p>
            <a:pPr algn="just"/>
            <a:endParaRPr lang="de-DE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de-DE" dirty="0"/>
              <a:t> </a:t>
            </a:r>
            <a:r>
              <a:rPr lang="de-DE" dirty="0">
                <a:sym typeface="Symbol" panose="05050102010706020507" pitchFamily="18" charset="2"/>
              </a:rPr>
              <a:t> </a:t>
            </a:r>
            <a:r>
              <a:rPr lang="de-DE" dirty="0"/>
              <a:t>Sobald eine Hypothese durch ein Gegenbeispiel als falsch erwiesen wird, muss sie durch eine neue und bessere  </a:t>
            </a:r>
            <a:r>
              <a:rPr lang="de-DE" b="1" dirty="0"/>
              <a:t>ersetzt werden</a:t>
            </a:r>
            <a:r>
              <a:rPr lang="de-DE" dirty="0"/>
              <a:t>, was langfristig zu einer </a:t>
            </a:r>
            <a:r>
              <a:rPr lang="de-DE" b="1" dirty="0"/>
              <a:t>Annäherung an die Wahrheit </a:t>
            </a:r>
            <a:r>
              <a:rPr lang="de-DE" dirty="0"/>
              <a:t>führt.</a:t>
            </a:r>
          </a:p>
          <a:p>
            <a:pPr algn="just"/>
            <a:endParaRPr lang="de-DE" dirty="0"/>
          </a:p>
          <a:p>
            <a:pPr algn="just"/>
            <a:r>
              <a:rPr lang="de-DE" dirty="0"/>
              <a:t>Beispiel: </a:t>
            </a:r>
          </a:p>
          <a:p>
            <a:pPr algn="just"/>
            <a:endParaRPr lang="en-AT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D6359A-6D48-5795-C7D5-2FE36F9C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021" y="5565480"/>
            <a:ext cx="3059836" cy="96100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CH" sz="1300" dirty="0"/>
              <a:t>Newton </a:t>
            </a:r>
            <a:r>
              <a:rPr lang="fr-CH" sz="1300" dirty="0" err="1"/>
              <a:t>definiert</a:t>
            </a:r>
            <a:r>
              <a:rPr lang="fr-CH" sz="1300" dirty="0"/>
              <a:t> </a:t>
            </a:r>
            <a:r>
              <a:rPr lang="fr-CH" sz="1300" dirty="0" err="1"/>
              <a:t>Schwerkraft</a:t>
            </a:r>
            <a:r>
              <a:rPr lang="fr-CH" sz="1300" dirty="0"/>
              <a:t> </a:t>
            </a:r>
            <a:r>
              <a:rPr lang="fr-CH" sz="1300" dirty="0" err="1"/>
              <a:t>als</a:t>
            </a:r>
            <a:r>
              <a:rPr lang="fr-CH" sz="1300" dirty="0"/>
              <a:t> «</a:t>
            </a:r>
            <a:r>
              <a:rPr lang="fr-CH" sz="1300" b="1" dirty="0" err="1"/>
              <a:t>eine</a:t>
            </a:r>
            <a:r>
              <a:rPr lang="fr-CH" sz="1300" b="1" dirty="0"/>
              <a:t> </a:t>
            </a:r>
            <a:r>
              <a:rPr lang="fr-CH" sz="1300" b="1" dirty="0" err="1"/>
              <a:t>Anziehungskraft</a:t>
            </a:r>
            <a:r>
              <a:rPr lang="fr-CH" sz="1300" b="1" dirty="0"/>
              <a:t> </a:t>
            </a:r>
            <a:r>
              <a:rPr lang="fr-CH" sz="1300" b="1" dirty="0" err="1"/>
              <a:t>zwischen</a:t>
            </a:r>
            <a:r>
              <a:rPr lang="fr-CH" sz="1300" b="1" dirty="0"/>
              <a:t> </a:t>
            </a:r>
            <a:r>
              <a:rPr lang="fr-CH" sz="1300" b="1" dirty="0" err="1"/>
              <a:t>Sternen</a:t>
            </a:r>
            <a:r>
              <a:rPr lang="fr-CH" sz="1300" b="1" dirty="0"/>
              <a:t> </a:t>
            </a:r>
            <a:r>
              <a:rPr lang="fr-CH" sz="1300" b="1" dirty="0" err="1"/>
              <a:t>und</a:t>
            </a:r>
            <a:r>
              <a:rPr lang="fr-CH" sz="1300" b="1" dirty="0"/>
              <a:t> </a:t>
            </a:r>
            <a:r>
              <a:rPr lang="fr-CH" sz="1300" b="1" dirty="0" err="1"/>
              <a:t>Planeten</a:t>
            </a:r>
            <a:r>
              <a:rPr lang="fr-CH" sz="1300" b="1" dirty="0"/>
              <a:t>, die </a:t>
            </a:r>
            <a:r>
              <a:rPr lang="fr-CH" sz="1300" b="1" dirty="0" err="1"/>
              <a:t>sie</a:t>
            </a:r>
            <a:r>
              <a:rPr lang="fr-CH" sz="1300" b="1" dirty="0"/>
              <a:t> in </a:t>
            </a:r>
            <a:r>
              <a:rPr lang="fr-CH" sz="1300" b="1" dirty="0" err="1"/>
              <a:t>ihrer</a:t>
            </a:r>
            <a:r>
              <a:rPr lang="fr-CH" sz="1300" b="1" dirty="0"/>
              <a:t> </a:t>
            </a:r>
            <a:r>
              <a:rPr lang="fr-CH" sz="1300" b="1" dirty="0" err="1"/>
              <a:t>Umlaufbahn</a:t>
            </a:r>
            <a:r>
              <a:rPr lang="fr-CH" sz="1300" b="1" dirty="0"/>
              <a:t> </a:t>
            </a:r>
            <a:r>
              <a:rPr lang="fr-CH" sz="1300" b="1" dirty="0" err="1"/>
              <a:t>hält</a:t>
            </a:r>
            <a:r>
              <a:rPr lang="fr-CH" sz="1300" dirty="0"/>
              <a:t>» (1687)</a:t>
            </a:r>
          </a:p>
          <a:p>
            <a:endParaRPr lang="en-LU" sz="13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0A90DE2-1366-F5E8-E40C-B783A485D014}"/>
              </a:ext>
            </a:extLst>
          </p:cNvPr>
          <p:cNvSpPr txBox="1"/>
          <p:nvPr/>
        </p:nvSpPr>
        <p:spPr>
          <a:xfrm>
            <a:off x="3574834" y="5839630"/>
            <a:ext cx="43500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300" dirty="0" err="1">
                <a:solidFill>
                  <a:srgbClr val="FF0000"/>
                </a:solidFill>
              </a:rPr>
              <a:t>Falsifiziert</a:t>
            </a:r>
            <a:r>
              <a:rPr lang="fr-CH" sz="1300" dirty="0"/>
              <a:t> </a:t>
            </a:r>
            <a:r>
              <a:rPr lang="fr-CH" sz="1300" dirty="0" err="1"/>
              <a:t>durch</a:t>
            </a:r>
            <a:r>
              <a:rPr lang="fr-CH" sz="1300" dirty="0"/>
              <a:t> Einsteins </a:t>
            </a:r>
            <a:r>
              <a:rPr lang="fr-CH" sz="1300" dirty="0" err="1"/>
              <a:t>allgemeine</a:t>
            </a:r>
            <a:r>
              <a:rPr lang="fr-CH" sz="1300" dirty="0"/>
              <a:t> </a:t>
            </a:r>
            <a:r>
              <a:rPr lang="fr-CH" sz="1300" dirty="0" err="1"/>
              <a:t>Relativitätstheorie</a:t>
            </a:r>
            <a:endParaRPr lang="en-AT" sz="1300" b="1" dirty="0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9712DAB2-0A4E-07A5-4846-893A0D8368E3}"/>
              </a:ext>
            </a:extLst>
          </p:cNvPr>
          <p:cNvSpPr/>
          <p:nvPr/>
        </p:nvSpPr>
        <p:spPr>
          <a:xfrm>
            <a:off x="3075404" y="4372621"/>
            <a:ext cx="998859" cy="292388"/>
          </a:xfrm>
          <a:prstGeom prst="rightArrow">
            <a:avLst/>
          </a:prstGeom>
          <a:solidFill>
            <a:srgbClr val="C0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62FFCA3-042D-5B45-63FC-07D227FFA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52" y="3615827"/>
            <a:ext cx="1214124" cy="17622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93C6114-A29B-33C1-E989-22748423E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3647312"/>
            <a:ext cx="1347305" cy="176227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B145951-A66E-5A33-AA61-B4D8E8A9B70D}"/>
              </a:ext>
            </a:extLst>
          </p:cNvPr>
          <p:cNvSpPr txBox="1"/>
          <p:nvPr/>
        </p:nvSpPr>
        <p:spPr>
          <a:xfrm>
            <a:off x="8234868" y="5799762"/>
            <a:ext cx="38216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3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Inkompatibel</a:t>
            </a:r>
            <a:r>
              <a:rPr lang="fr-CH" sz="1300" dirty="0"/>
              <a:t> mit der </a:t>
            </a:r>
            <a:r>
              <a:rPr lang="fr-CH" sz="1300" dirty="0" err="1"/>
              <a:t>Quantenmechanik</a:t>
            </a:r>
            <a:r>
              <a:rPr lang="fr-CH" sz="1300" dirty="0"/>
              <a:t>, </a:t>
            </a:r>
            <a:r>
              <a:rPr lang="fr-CH" sz="1300" dirty="0" err="1"/>
              <a:t>wobei</a:t>
            </a:r>
            <a:r>
              <a:rPr lang="fr-CH" sz="1300" dirty="0"/>
              <a:t> (</a:t>
            </a:r>
            <a:r>
              <a:rPr lang="fr-CH" sz="1300" dirty="0" err="1"/>
              <a:t>noch</a:t>
            </a:r>
            <a:r>
              <a:rPr lang="fr-CH" sz="1300" dirty="0"/>
              <a:t>) </a:t>
            </a:r>
            <a:r>
              <a:rPr lang="fr-CH" sz="1300" dirty="0" err="1"/>
              <a:t>nicht</a:t>
            </a:r>
            <a:r>
              <a:rPr lang="fr-CH" sz="1300" dirty="0"/>
              <a:t> </a:t>
            </a:r>
            <a:r>
              <a:rPr lang="fr-CH" sz="1300" dirty="0" err="1"/>
              <a:t>falsifiziert</a:t>
            </a:r>
            <a:r>
              <a:rPr lang="fr-CH" sz="1300" dirty="0"/>
              <a:t>! </a:t>
            </a:r>
            <a:endParaRPr lang="en-AT" sz="1300" b="1" dirty="0"/>
          </a:p>
        </p:txBody>
      </p:sp>
      <p:sp>
        <p:nvSpPr>
          <p:cNvPr id="17" name="Flèche : double flèche horizontale 16">
            <a:extLst>
              <a:ext uri="{FF2B5EF4-FFF2-40B4-BE49-F238E27FC236}">
                <a16:creationId xmlns:a16="http://schemas.microsoft.com/office/drawing/2014/main" id="{51177AC9-FD32-25B6-3698-5A6C1CC160AF}"/>
              </a:ext>
            </a:extLst>
          </p:cNvPr>
          <p:cNvSpPr/>
          <p:nvPr/>
        </p:nvSpPr>
        <p:spPr>
          <a:xfrm>
            <a:off x="7099067" y="4346425"/>
            <a:ext cx="1347305" cy="334506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1028" name="Picture 4" descr="How design is like quantum physics - Strada - a cross-disciplinary design  firm">
            <a:extLst>
              <a:ext uri="{FF2B5EF4-FFF2-40B4-BE49-F238E27FC236}">
                <a16:creationId xmlns:a16="http://schemas.microsoft.com/office/drawing/2014/main" id="{4E900B7F-7986-904D-C219-061108B39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492" y="3647312"/>
            <a:ext cx="2792953" cy="186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34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235873A-0943-C031-7BE4-9183B013F372}"/>
              </a:ext>
            </a:extLst>
          </p:cNvPr>
          <p:cNvSpPr txBox="1"/>
          <p:nvPr/>
        </p:nvSpPr>
        <p:spPr>
          <a:xfrm>
            <a:off x="438150" y="1443841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u="sng" dirty="0"/>
              <a:t>Definition der Falsifikation:</a:t>
            </a:r>
          </a:p>
          <a:p>
            <a:endParaRPr lang="de-DE" dirty="0"/>
          </a:p>
          <a:p>
            <a:r>
              <a:rPr lang="de-DE" dirty="0"/>
              <a:t>Allgemein versteht man unter Falsifikation also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die Widerlegung einer wissenschaftlichen Aussage durch ein Gegenbeispiel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/>
              <a:t>In der Wissenschaftsgeschichte sieht Popper Versuche, Theorien gegen Falsifikationen </a:t>
            </a:r>
            <a:r>
              <a:rPr lang="de-DE" b="1" dirty="0"/>
              <a:t>durch Ad-hoc-Hypothesen</a:t>
            </a:r>
            <a:r>
              <a:rPr lang="de-DE" dirty="0"/>
              <a:t> (Hilfshypothesen) oder Veränderung der Randbedingungen zu immunisieren. </a:t>
            </a:r>
          </a:p>
          <a:p>
            <a:endParaRPr lang="de-DE" dirty="0"/>
          </a:p>
          <a:p>
            <a:r>
              <a:rPr lang="de-DE" dirty="0"/>
              <a:t>Dies führt laut Popper jedoch zu dogmatischen Überzeugungen. Wissenschaftliche Theorien </a:t>
            </a:r>
            <a:r>
              <a:rPr lang="de-DE" b="1" dirty="0"/>
              <a:t>müssen deshalb immer falsifizierbar sein</a:t>
            </a:r>
            <a:r>
              <a:rPr lang="de-DE" dirty="0"/>
              <a:t>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790CF-6DF9-74C2-927A-24BFB9A47B5E}"/>
              </a:ext>
            </a:extLst>
          </p:cNvPr>
          <p:cNvSpPr txBox="1">
            <a:spLocks/>
          </p:cNvSpPr>
          <p:nvPr/>
        </p:nvSpPr>
        <p:spPr>
          <a:xfrm>
            <a:off x="438150" y="256745"/>
            <a:ext cx="9283700" cy="612775"/>
          </a:xfrm>
          <a:prstGeom prst="roundRect">
            <a:avLst/>
          </a:prstGeom>
          <a:solidFill>
            <a:srgbClr val="CC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200" b="1" dirty="0">
                <a:solidFill>
                  <a:schemeClr val="bg1"/>
                </a:solidFill>
              </a:rPr>
              <a:t>I.2.3. </a:t>
            </a:r>
            <a:r>
              <a:rPr lang="de-DE" sz="2200" b="1" dirty="0">
                <a:solidFill>
                  <a:schemeClr val="bg1"/>
                </a:solidFill>
              </a:rPr>
              <a:t>Falsifikation (S.8)</a:t>
            </a:r>
            <a:endParaRPr lang="en-L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Birth Charts 101: Understanding the Planets and Their Meanings | Allure">
            <a:extLst>
              <a:ext uri="{FF2B5EF4-FFF2-40B4-BE49-F238E27FC236}">
                <a16:creationId xmlns:a16="http://schemas.microsoft.com/office/drawing/2014/main" id="{1C89CAB0-0339-BF54-CD13-B265A481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880" y="3697043"/>
            <a:ext cx="2726658" cy="272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FED3E3B-D76D-FB3D-4A22-5FCDE2E25C87}"/>
              </a:ext>
            </a:extLst>
          </p:cNvPr>
          <p:cNvSpPr txBox="1"/>
          <p:nvPr/>
        </p:nvSpPr>
        <p:spPr>
          <a:xfrm>
            <a:off x="7492568" y="1252230"/>
            <a:ext cx="4261282" cy="206210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1600" u="sng" dirty="0"/>
              <a:t>Beispiel einer Ad-hoc </a:t>
            </a:r>
            <a:r>
              <a:rPr lang="de-DE" sz="1600" u="sng" dirty="0" err="1"/>
              <a:t>hypothese</a:t>
            </a:r>
            <a:r>
              <a:rPr lang="de-DE" sz="1600" u="sng" dirty="0"/>
              <a:t> in der Astrologie:</a:t>
            </a:r>
          </a:p>
          <a:p>
            <a:endParaRPr lang="de-DE" sz="1600" dirty="0"/>
          </a:p>
          <a:p>
            <a:pPr algn="just"/>
            <a:r>
              <a:rPr lang="de-DE" sz="1600" dirty="0"/>
              <a:t>Astrologen, die mit gegenteiligen Beweisen konfrontiert werden, schieben die Ergebnisse auf ein "unbekanntes" astrologisches Phänomen.</a:t>
            </a:r>
          </a:p>
          <a:p>
            <a:pPr algn="just"/>
            <a:endParaRPr lang="de-DE" sz="1600" dirty="0"/>
          </a:p>
          <a:p>
            <a:pPr algn="just"/>
            <a:r>
              <a:rPr lang="de-AT" sz="1600" dirty="0">
                <a:solidFill>
                  <a:srgbClr val="C00000"/>
                </a:solidFill>
              </a:rPr>
              <a:t>=&gt; Versuch, der Falsifizierbarkeit zu entkommen! </a:t>
            </a:r>
            <a:endParaRPr lang="en-AT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58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«TEEKANNE» – das philosophische Gedankenexperiment | #filosofix">
            <a:hlinkClick r:id="" action="ppaction://media"/>
            <a:extLst>
              <a:ext uri="{FF2B5EF4-FFF2-40B4-BE49-F238E27FC236}">
                <a16:creationId xmlns:a16="http://schemas.microsoft.com/office/drawing/2014/main" id="{0B5C93E9-992F-70E8-696A-DE56A9179B8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3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31CF9D5-9566-3C85-5BF5-1AA714118263}"/>
              </a:ext>
            </a:extLst>
          </p:cNvPr>
          <p:cNvSpPr txBox="1"/>
          <p:nvPr/>
        </p:nvSpPr>
        <p:spPr>
          <a:xfrm>
            <a:off x="828676" y="609600"/>
            <a:ext cx="4267200" cy="258532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LU" sz="1800" dirty="0">
                <a:sym typeface="Symbol" panose="05050102010706020507" pitchFamily="18" charset="2"/>
              </a:rPr>
              <a:t></a:t>
            </a:r>
            <a:r>
              <a:rPr lang="de-AT" sz="1800" dirty="0">
                <a:sym typeface="Symbol" panose="05050102010706020507" pitchFamily="18" charset="2"/>
              </a:rPr>
              <a:t> </a:t>
            </a:r>
            <a:r>
              <a:rPr lang="de-AT" sz="1800" dirty="0"/>
              <a:t>Warum ist die Teekannen-Analogie unwissenschaftlich?</a:t>
            </a:r>
            <a:br>
              <a:rPr lang="de-AT" sz="1800" dirty="0"/>
            </a:br>
            <a:r>
              <a:rPr lang="en-LU" sz="1800" dirty="0">
                <a:sym typeface="Symbol" panose="05050102010706020507" pitchFamily="18" charset="2"/>
              </a:rPr>
              <a:t></a:t>
            </a:r>
            <a:r>
              <a:rPr lang="de-AT" sz="1800" dirty="0">
                <a:sym typeface="Symbol" panose="05050102010706020507" pitchFamily="18" charset="2"/>
              </a:rPr>
              <a:t> </a:t>
            </a:r>
            <a:r>
              <a:rPr lang="de-AT" sz="1800" dirty="0"/>
              <a:t>Warum handelt es sich bei der Gottesfrage nicht um eine Frage der Wissenschaft?</a:t>
            </a:r>
            <a:br>
              <a:rPr lang="de-AT" sz="1800" dirty="0"/>
            </a:br>
            <a:r>
              <a:rPr lang="en-LU" sz="1800" dirty="0">
                <a:sym typeface="Symbol" panose="05050102010706020507" pitchFamily="18" charset="2"/>
              </a:rPr>
              <a:t> </a:t>
            </a:r>
            <a:r>
              <a:rPr lang="de-AT" sz="1800" dirty="0"/>
              <a:t>Welche Herangehensweise sollte ein Wissenschaftler haben: die eines Theisten, Atheisten oder der Skeptikers?</a:t>
            </a:r>
            <a:br>
              <a:rPr lang="de-AT" sz="1800" dirty="0"/>
            </a:br>
            <a:endParaRPr lang="en-AT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BA4D91E-AA3E-E5B2-DA2E-DD2D57A47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487" y="703267"/>
            <a:ext cx="4672013" cy="31972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FFBB2AE-4E21-F4F0-34DF-08A57DF8B558}"/>
              </a:ext>
            </a:extLst>
          </p:cNvPr>
          <p:cNvSpPr txBox="1"/>
          <p:nvPr/>
        </p:nvSpPr>
        <p:spPr>
          <a:xfrm>
            <a:off x="819151" y="4494074"/>
            <a:ext cx="106775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Die Hypothese, dass sich zwischen Erde und Mars eine Teekanne befindet ist unwissenschaftlich, denn sie lässt sich weder überprüfen, noch widerlegen. </a:t>
            </a:r>
          </a:p>
          <a:p>
            <a:endParaRPr lang="de-DE" dirty="0"/>
          </a:p>
          <a:p>
            <a:r>
              <a:rPr lang="de-DE" dirty="0"/>
              <a:t>Auch Popper vertritt die Ansicht, dass allgemeine Aussagen durch Falsifikation vollständig widerlegbar werden, d.h. falsifizierbar. Je mehr Möglichkeiten der Falsifikation gegeben sind, umso </a:t>
            </a:r>
            <a:r>
              <a:rPr lang="de-DE" b="1" dirty="0"/>
              <a:t>stärker ist der Geltungsgrad </a:t>
            </a:r>
            <a:r>
              <a:rPr lang="de-DE" dirty="0"/>
              <a:t>einer Theorie im Falle der Bewährung.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3222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14BEA2-B64E-A86B-0999-419E114DD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413" y="0"/>
            <a:ext cx="6285174" cy="6858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3B2B7D5-3CC0-0B7F-064B-1E080CBD8579}"/>
              </a:ext>
            </a:extLst>
          </p:cNvPr>
          <p:cNvSpPr/>
          <p:nvPr/>
        </p:nvSpPr>
        <p:spPr>
          <a:xfrm>
            <a:off x="3284738" y="4660777"/>
            <a:ext cx="958788" cy="3373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8E6E676-12EF-3CE1-13A8-A95932801DE7}"/>
              </a:ext>
            </a:extLst>
          </p:cNvPr>
          <p:cNvSpPr/>
          <p:nvPr/>
        </p:nvSpPr>
        <p:spPr>
          <a:xfrm>
            <a:off x="7245658" y="3093130"/>
            <a:ext cx="958788" cy="3373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AC0C2B-5152-3541-CCCB-DAB543D9844F}"/>
              </a:ext>
            </a:extLst>
          </p:cNvPr>
          <p:cNvSpPr txBox="1"/>
          <p:nvPr/>
        </p:nvSpPr>
        <p:spPr>
          <a:xfrm>
            <a:off x="630315" y="3093130"/>
            <a:ext cx="2104008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Allaussagen werden deduktiv falsifiziert </a:t>
            </a:r>
          </a:p>
          <a:p>
            <a:pPr algn="ctr"/>
            <a:r>
              <a:rPr lang="de-AT" dirty="0"/>
              <a:t>(ein Einzelfall widerspricht der Regel)</a:t>
            </a:r>
            <a:endParaRPr lang="en-AT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4103A5-3FC7-1F71-EC95-4AB9A63D150C}"/>
              </a:ext>
            </a:extLst>
          </p:cNvPr>
          <p:cNvSpPr txBox="1"/>
          <p:nvPr/>
        </p:nvSpPr>
        <p:spPr>
          <a:xfrm>
            <a:off x="9457677" y="3093130"/>
            <a:ext cx="2351104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Existenzaussagen werden induktiv falsifiziert</a:t>
            </a:r>
          </a:p>
          <a:p>
            <a:pPr algn="ctr"/>
            <a:r>
              <a:rPr lang="de-AT" dirty="0"/>
              <a:t>(Einzelfälle entsprechen nicht der Beobachtung)</a:t>
            </a:r>
            <a:endParaRPr lang="en-AT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7AB5FA-333C-9D13-C1FE-A6AE6B96A677}"/>
              </a:ext>
            </a:extLst>
          </p:cNvPr>
          <p:cNvSpPr txBox="1"/>
          <p:nvPr/>
        </p:nvSpPr>
        <p:spPr>
          <a:xfrm>
            <a:off x="553017" y="193964"/>
            <a:ext cx="2731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i="1" dirty="0"/>
              <a:t>Welche Aussage ist einfacher zu falsifizieren?</a:t>
            </a:r>
            <a:endParaRPr lang="en-AT" b="1" i="1" dirty="0"/>
          </a:p>
        </p:txBody>
      </p:sp>
    </p:spTree>
    <p:extLst>
      <p:ext uri="{BB962C8B-B14F-4D97-AF65-F5344CB8AC3E}">
        <p14:creationId xmlns:p14="http://schemas.microsoft.com/office/powerpoint/2010/main" val="2194022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1E29-E17E-3779-5F43-C79EA5922635}"/>
              </a:ext>
            </a:extLst>
          </p:cNvPr>
          <p:cNvSpPr txBox="1">
            <a:spLocks/>
          </p:cNvSpPr>
          <p:nvPr/>
        </p:nvSpPr>
        <p:spPr>
          <a:xfrm>
            <a:off x="438150" y="256745"/>
            <a:ext cx="9283700" cy="612775"/>
          </a:xfrm>
          <a:prstGeom prst="roundRect">
            <a:avLst/>
          </a:prstGeom>
          <a:solidFill>
            <a:srgbClr val="CC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200" b="1" dirty="0">
                <a:solidFill>
                  <a:schemeClr val="bg1"/>
                </a:solidFill>
              </a:rPr>
              <a:t>I.2.4. </a:t>
            </a:r>
            <a:r>
              <a:rPr lang="de-DE" sz="2200" b="1" dirty="0">
                <a:solidFill>
                  <a:schemeClr val="bg1"/>
                </a:solidFill>
              </a:rPr>
              <a:t>Versuch und Irrtum (S.11)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5B2BD1-12C3-BF78-67B4-246CA9227558}"/>
              </a:ext>
            </a:extLst>
          </p:cNvPr>
          <p:cNvSpPr txBox="1"/>
          <p:nvPr/>
        </p:nvSpPr>
        <p:spPr>
          <a:xfrm>
            <a:off x="599996" y="1802451"/>
            <a:ext cx="58014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Wissenschaft ist also </a:t>
            </a:r>
            <a:r>
              <a:rPr lang="de-DE" b="1" dirty="0"/>
              <a:t>primär</a:t>
            </a:r>
            <a:r>
              <a:rPr lang="de-DE" dirty="0"/>
              <a:t>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phantasievoll und erfinderisch</a:t>
            </a:r>
            <a:r>
              <a:rPr lang="de-DE" dirty="0"/>
              <a:t>. </a:t>
            </a:r>
          </a:p>
          <a:p>
            <a:r>
              <a:rPr lang="de-DE" dirty="0"/>
              <a:t>Erst im </a:t>
            </a:r>
            <a:r>
              <a:rPr lang="de-DE" b="1" dirty="0"/>
              <a:t>zweiten Schritt </a:t>
            </a:r>
            <a:r>
              <a:rPr lang="de-DE" dirty="0"/>
              <a:t>werden die Erfindungen auf ihre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Tauglichkeit </a:t>
            </a:r>
            <a:r>
              <a:rPr lang="de-DE" dirty="0"/>
              <a:t>überprüft. </a:t>
            </a:r>
          </a:p>
          <a:p>
            <a:endParaRPr lang="de-DE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dirty="0"/>
              <a:t>Verfahren von „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trial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error</a:t>
            </a:r>
            <a:r>
              <a:rPr lang="de-DE" dirty="0"/>
              <a:t>“, von Versuch und Irrtum. (</a:t>
            </a:r>
            <a:r>
              <a:rPr lang="de-DE" b="1" dirty="0"/>
              <a:t>Methode der Heuristik</a:t>
            </a:r>
            <a:r>
              <a:rPr lang="de-DE" dirty="0"/>
              <a:t>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de-DE" dirty="0"/>
          </a:p>
          <a:p>
            <a:r>
              <a:rPr lang="de-DE" b="1" dirty="0"/>
              <a:t>Plädoyer für die deduktive Methode</a:t>
            </a:r>
            <a:r>
              <a:rPr lang="de-DE" dirty="0"/>
              <a:t>: wir bilden zuerst die Theorie und leiten daraus in einem zweiten Schritt die zu erwartenden Ergebnisse ab. </a:t>
            </a:r>
          </a:p>
          <a:p>
            <a:r>
              <a:rPr lang="de-DE" dirty="0"/>
              <a:t>Am Ende schauen wir in der Wirklichkeit der physischen Welt, ob wir richtig liegen oder uns geirrt haben: „Induktion gibt es nicht es gibt nur Versuch und Irrtum.“ </a:t>
            </a:r>
          </a:p>
          <a:p>
            <a:endParaRPr lang="de-D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7D1CBC-A661-89EF-5D94-52BAF3E94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063" y="1287208"/>
            <a:ext cx="3537663" cy="481467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C2252F2-D3D3-6D15-6437-34C253846AF3}"/>
              </a:ext>
            </a:extLst>
          </p:cNvPr>
          <p:cNvSpPr/>
          <p:nvPr/>
        </p:nvSpPr>
        <p:spPr>
          <a:xfrm>
            <a:off x="8700655" y="3260436"/>
            <a:ext cx="1117600" cy="5271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80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1E29-E17E-3779-5F43-C79EA5922635}"/>
              </a:ext>
            </a:extLst>
          </p:cNvPr>
          <p:cNvSpPr txBox="1">
            <a:spLocks/>
          </p:cNvSpPr>
          <p:nvPr/>
        </p:nvSpPr>
        <p:spPr>
          <a:xfrm>
            <a:off x="438150" y="256745"/>
            <a:ext cx="9283700" cy="612775"/>
          </a:xfrm>
          <a:prstGeom prst="roundRect">
            <a:avLst/>
          </a:prstGeom>
          <a:solidFill>
            <a:srgbClr val="CC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200" b="1" dirty="0">
                <a:solidFill>
                  <a:schemeClr val="bg1"/>
                </a:solidFill>
              </a:rPr>
              <a:t>I.2.4. </a:t>
            </a:r>
            <a:r>
              <a:rPr lang="de-DE" sz="2200" b="1" dirty="0">
                <a:solidFill>
                  <a:schemeClr val="bg1"/>
                </a:solidFill>
              </a:rPr>
              <a:t>Versuch und Irrtum (S.11)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5B2BD1-12C3-BF78-67B4-246CA9227558}"/>
              </a:ext>
            </a:extLst>
          </p:cNvPr>
          <p:cNvSpPr txBox="1"/>
          <p:nvPr/>
        </p:nvSpPr>
        <p:spPr>
          <a:xfrm>
            <a:off x="438150" y="1351508"/>
            <a:ext cx="1010638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200" dirty="0"/>
          </a:p>
          <a:p>
            <a:r>
              <a:rPr lang="de-DE" sz="2200" dirty="0"/>
              <a:t>Popper verweist darauf, dass auch Einstein die deduktive Methode praktiziert hat: „Nur kühne Spekulation kann uns weiterbringen, nicht die Ansammlung von Tatsachen.“ Tatsächlich wurden </a:t>
            </a:r>
            <a:r>
              <a:rPr lang="de-DE" sz="2200" b="1" dirty="0"/>
              <a:t>Einsteins Behauptungen zuerst theoretisch aufgestellt und dann erst durch empirische Erfahrung bestätigt</a:t>
            </a:r>
            <a:r>
              <a:rPr lang="de-DE" sz="2200" dirty="0"/>
              <a:t>. </a:t>
            </a:r>
          </a:p>
          <a:p>
            <a:endParaRPr lang="de-DE" sz="2200" dirty="0"/>
          </a:p>
          <a:p>
            <a:r>
              <a:rPr lang="de-DE" sz="2200" dirty="0"/>
              <a:t>Interessanterweise hat Popper die </a:t>
            </a:r>
            <a:r>
              <a:rPr lang="de-DE" sz="2200" b="1" dirty="0"/>
              <a:t>Deduktion </a:t>
            </a:r>
            <a:r>
              <a:rPr lang="de-DE" sz="2200" dirty="0"/>
              <a:t>auch für die Pädagogik und den Schulunterricht gefordert. Es wäre aber wichtig, dass wir auch unsere Kinder gemäß der deduktiven Methode dazu motivieren, </a:t>
            </a:r>
            <a:r>
              <a:rPr lang="de-DE" sz="2200" b="1" dirty="0"/>
              <a:t>kühne Fragen zu stellen, selbst Theorien aufzustellen und mit dem Verfahren von Versuch und Irrtum nach Antworten zu suchen</a:t>
            </a:r>
            <a:r>
              <a:rPr lang="de-DE" sz="2200" dirty="0"/>
              <a:t>. Dabei würden die Kinder zwar auch viele Misserfolge verzeichnen, aber sie würden lernen, selbst zu denken. </a:t>
            </a:r>
            <a:endParaRPr lang="en-AT" sz="2200" dirty="0"/>
          </a:p>
        </p:txBody>
      </p:sp>
    </p:spTree>
    <p:extLst>
      <p:ext uri="{BB962C8B-B14F-4D97-AF65-F5344CB8AC3E}">
        <p14:creationId xmlns:p14="http://schemas.microsoft.com/office/powerpoint/2010/main" val="312461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0F23C9B-4F9E-41B7-BC53-EB77C6FE6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08" y="871191"/>
            <a:ext cx="7828383" cy="297489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7535EC3-3DE4-47B6-BD16-6F3048E94B6F}"/>
              </a:ext>
            </a:extLst>
          </p:cNvPr>
          <p:cNvSpPr txBox="1"/>
          <p:nvPr/>
        </p:nvSpPr>
        <p:spPr>
          <a:xfrm>
            <a:off x="4237094" y="4345166"/>
            <a:ext cx="401216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„Das wissenschaftliche Wissen ist kein Wissen: Es ist nur Vermutungswissen.“</a:t>
            </a:r>
            <a:endParaRPr lang="en-A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896B5A-8EFD-46D9-8CF1-FA0B240FD00C}"/>
              </a:ext>
            </a:extLst>
          </p:cNvPr>
          <p:cNvSpPr txBox="1"/>
          <p:nvPr/>
        </p:nvSpPr>
        <p:spPr>
          <a:xfrm>
            <a:off x="5664200" y="276860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Bahnschrift" panose="020B0502040204020203" pitchFamily="34" charset="0"/>
              </a:rPr>
              <a:t>(1902-1994)</a:t>
            </a:r>
            <a:endParaRPr lang="en-AT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05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ABAA4D-96BE-0403-6CCB-C39BB8587660}"/>
              </a:ext>
            </a:extLst>
          </p:cNvPr>
          <p:cNvSpPr txBox="1">
            <a:spLocks/>
          </p:cNvSpPr>
          <p:nvPr/>
        </p:nvSpPr>
        <p:spPr>
          <a:xfrm>
            <a:off x="438150" y="122367"/>
            <a:ext cx="3894153" cy="612775"/>
          </a:xfrm>
          <a:prstGeom prst="roundRect">
            <a:avLst/>
          </a:prstGeom>
          <a:solidFill>
            <a:srgbClr val="CC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200" b="1" dirty="0">
                <a:solidFill>
                  <a:schemeClr val="bg1"/>
                </a:solidFill>
              </a:rPr>
              <a:t>I.2.5. </a:t>
            </a:r>
            <a:r>
              <a:rPr lang="de-DE" sz="2200" b="1" dirty="0">
                <a:solidFill>
                  <a:schemeClr val="bg1"/>
                </a:solidFill>
              </a:rPr>
              <a:t>Kritischer Rationalismus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1D14B1-7BA9-E64D-7EFE-8E553B019AE6}"/>
              </a:ext>
            </a:extLst>
          </p:cNvPr>
          <p:cNvSpPr txBox="1"/>
          <p:nvPr/>
        </p:nvSpPr>
        <p:spPr>
          <a:xfrm>
            <a:off x="509171" y="826899"/>
            <a:ext cx="105022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Laut Popper entsteht die ständige Verbesserung der Verhältnisse durch </a:t>
            </a:r>
            <a:r>
              <a:rPr lang="de-DE" b="1" dirty="0"/>
              <a:t>rationale Selbstkritik und Reformen</a:t>
            </a:r>
            <a:r>
              <a:rPr lang="de-DE" dirty="0"/>
              <a:t>. =&gt; Gründung der Schule des „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Kritischen Rationalismus</a:t>
            </a:r>
            <a:r>
              <a:rPr lang="de-DE" dirty="0"/>
              <a:t>“. </a:t>
            </a:r>
          </a:p>
          <a:p>
            <a:endParaRPr lang="de-DE" dirty="0"/>
          </a:p>
          <a:p>
            <a:r>
              <a:rPr lang="de-DE" dirty="0"/>
              <a:t>Für die Politik und die Geisteswissenschaften gilt dasselbe wie für die Naturwissenschaft. Wir verfügen immer nur über </a:t>
            </a:r>
            <a:r>
              <a:rPr lang="de-DE" b="1" dirty="0"/>
              <a:t>Vermutungswissen</a:t>
            </a:r>
            <a:r>
              <a:rPr lang="de-DE" dirty="0"/>
              <a:t>. Daraus folgt, dass wir unsere Theorien mit dem Verfahren von Versuch und Irrtum falsifizieren und notfalls wieder aufgeben müssen =&gt;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selbstkritische Geisteshaltung</a:t>
            </a:r>
          </a:p>
          <a:p>
            <a:endParaRPr lang="de-DE" dirty="0"/>
          </a:p>
          <a:p>
            <a:r>
              <a:rPr lang="de-DE" dirty="0"/>
              <a:t>Jede Reform, jedes Konzept und jede geplante Verbesserung der Gesellschaft könnte ein Irrtum sein. </a:t>
            </a:r>
            <a:endParaRPr lang="en-AT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855CC0F-18EE-1EE0-10C8-150E1745A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181" y="3135223"/>
            <a:ext cx="6079446" cy="1889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86BEB8B-AAF9-57CB-B2C0-DFAA0490565E}"/>
              </a:ext>
            </a:extLst>
          </p:cNvPr>
          <p:cNvSpPr txBox="1"/>
          <p:nvPr/>
        </p:nvSpPr>
        <p:spPr>
          <a:xfrm>
            <a:off x="659167" y="5197953"/>
            <a:ext cx="113020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Wissenschaftler und Politiker müssten dialog- und kritikfähig bleiben: Annehmen des sokratischen Credos „Ich weiß, dass ich nichts weiß.“ </a:t>
            </a:r>
          </a:p>
          <a:p>
            <a:endParaRPr lang="de-DE" dirty="0"/>
          </a:p>
          <a:p>
            <a:r>
              <a:rPr lang="de-DE" dirty="0"/>
              <a:t>Popper beruft sich mit seinem „Kritischen Rationalismus“ direkt auf den frühen Sokrates. Dieser sei nämlich, wie er selbst, ein „</a:t>
            </a:r>
            <a:r>
              <a:rPr lang="de-DE" dirty="0" err="1"/>
              <a:t>Falsifikationist</a:t>
            </a:r>
            <a:r>
              <a:rPr lang="de-DE" dirty="0"/>
              <a:t>“ gewesen. 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968440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88621-E272-4435-D0C6-F32E49470355}"/>
              </a:ext>
            </a:extLst>
          </p:cNvPr>
          <p:cNvSpPr txBox="1">
            <a:spLocks/>
          </p:cNvSpPr>
          <p:nvPr/>
        </p:nvSpPr>
        <p:spPr>
          <a:xfrm>
            <a:off x="438150" y="256745"/>
            <a:ext cx="9283700" cy="612775"/>
          </a:xfrm>
          <a:prstGeom prst="roundRect">
            <a:avLst/>
          </a:prstGeom>
          <a:solidFill>
            <a:srgbClr val="CC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200" b="1" dirty="0">
                <a:solidFill>
                  <a:schemeClr val="bg1"/>
                </a:solidFill>
              </a:rPr>
              <a:t>I.3.1. </a:t>
            </a:r>
            <a:r>
              <a:rPr lang="de-DE" sz="2200" b="1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03FF4F-BECB-397F-938C-53E7BEBF6DCF}"/>
              </a:ext>
            </a:extLst>
          </p:cNvPr>
          <p:cNvSpPr txBox="1"/>
          <p:nvPr/>
        </p:nvSpPr>
        <p:spPr>
          <a:xfrm>
            <a:off x="438150" y="1431637"/>
            <a:ext cx="6353593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de-DE" dirty="0"/>
              <a:t>Poppers Kerngedanke, wonach unser ganzes Wissen nur provisorisch ist war zu seiner Zeit eine ungeheure Provokation. </a:t>
            </a:r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de-DE" dirty="0"/>
              <a:t>Vor Popper glaubten die Forscher und Wissenschaftler, dass es „Naturgesetze“ wirklich gibt</a:t>
            </a:r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de-DE" dirty="0"/>
              <a:t>Definition der wissenschaftliche Methode als „das vernünftige </a:t>
            </a:r>
            <a:r>
              <a:rPr lang="de-DE" b="1" dirty="0"/>
              <a:t>Verfahren</a:t>
            </a:r>
            <a:r>
              <a:rPr lang="de-DE" dirty="0"/>
              <a:t> zur Annäherung an die Wahrheit“ =&gt; Aufstellen von Theorien ≠ wirkliche Welt</a:t>
            </a:r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de-DE" dirty="0"/>
              <a:t>Der Wissenschaftler muss sich darüber im Klaren sein, dass Erkenntnis vorübergehend ist (man soll der Wissenschaft trauen, da sie sich selbst nicht traut)</a:t>
            </a:r>
            <a:endParaRPr lang="en-AT" dirty="0"/>
          </a:p>
        </p:txBody>
      </p:sp>
      <p:pic>
        <p:nvPicPr>
          <p:cNvPr id="1026" name="Picture 2" descr="Round Earth Clues: How Science Proves that our Home is a Globe | University  of Nevada, Las Vegas">
            <a:extLst>
              <a:ext uri="{FF2B5EF4-FFF2-40B4-BE49-F238E27FC236}">
                <a16:creationId xmlns:a16="http://schemas.microsoft.com/office/drawing/2014/main" id="{FF56769D-5CAA-86CE-BE12-90DAA690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868" y="1620541"/>
            <a:ext cx="4465204" cy="297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595164-C81D-1FA2-D90D-A4DDAAEA8E25}"/>
              </a:ext>
            </a:extLst>
          </p:cNvPr>
          <p:cNvSpPr txBox="1"/>
          <p:nvPr/>
        </p:nvSpPr>
        <p:spPr>
          <a:xfrm>
            <a:off x="7193106" y="4886700"/>
            <a:ext cx="4756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Worin besteht die Flat-Earth-Theory? Inwiefern widerspricht der wissenschaftliche Fortschritt dieser Theorie?</a:t>
            </a:r>
            <a:endParaRPr lang="en-AT" i="1" dirty="0"/>
          </a:p>
        </p:txBody>
      </p:sp>
    </p:spTree>
    <p:extLst>
      <p:ext uri="{BB962C8B-B14F-4D97-AF65-F5344CB8AC3E}">
        <p14:creationId xmlns:p14="http://schemas.microsoft.com/office/powerpoint/2010/main" val="3117456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70F6F-64F9-4C50-A603-4A4F84E8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Dinosaurier</a:t>
            </a:r>
            <a:endParaRPr lang="en-AT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98B34A-FC43-46E7-98B0-E043D48AA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/>
              <a:t>Theorie</a:t>
            </a:r>
            <a:r>
              <a:rPr lang="fr-CH" dirty="0"/>
              <a:t> A: </a:t>
            </a:r>
            <a:r>
              <a:rPr lang="fr-CH" dirty="0" err="1"/>
              <a:t>Meteorit</a:t>
            </a:r>
            <a:endParaRPr lang="fr-CH" dirty="0"/>
          </a:p>
          <a:p>
            <a:r>
              <a:rPr lang="fr-CH" dirty="0" err="1"/>
              <a:t>Theorie</a:t>
            </a:r>
            <a:r>
              <a:rPr lang="fr-CH" dirty="0"/>
              <a:t> B: Indien Lava</a:t>
            </a:r>
          </a:p>
          <a:p>
            <a:r>
              <a:rPr lang="fr-CH" dirty="0" err="1"/>
              <a:t>Warum</a:t>
            </a:r>
            <a:r>
              <a:rPr lang="fr-CH" dirty="0"/>
              <a:t> </a:t>
            </a:r>
            <a:r>
              <a:rPr lang="fr-CH" dirty="0" err="1"/>
              <a:t>nicht</a:t>
            </a:r>
            <a:r>
              <a:rPr lang="fr-CH" dirty="0"/>
              <a:t> </a:t>
            </a:r>
            <a:r>
              <a:rPr lang="fr-CH" dirty="0" err="1"/>
              <a:t>beide</a:t>
            </a:r>
            <a:r>
              <a:rPr lang="fr-CH" dirty="0"/>
              <a:t>? </a:t>
            </a:r>
            <a:r>
              <a:rPr lang="fr-CH" dirty="0" err="1"/>
              <a:t>Noch</a:t>
            </a:r>
            <a:r>
              <a:rPr lang="fr-CH" dirty="0"/>
              <a:t> </a:t>
            </a:r>
            <a:r>
              <a:rPr lang="fr-CH" dirty="0" err="1"/>
              <a:t>nicht</a:t>
            </a:r>
            <a:r>
              <a:rPr lang="fr-CH" dirty="0"/>
              <a:t> </a:t>
            </a:r>
            <a:r>
              <a:rPr lang="fr-CH" dirty="0" err="1"/>
              <a:t>falsifiert</a:t>
            </a:r>
            <a:r>
              <a:rPr lang="fr-CH" dirty="0"/>
              <a:t>!</a:t>
            </a:r>
          </a:p>
          <a:p>
            <a:r>
              <a:rPr lang="de-DE" dirty="0"/>
              <a:t>https://www.nationalgeographic.com/science/article/dinosaur-extinction</a:t>
            </a:r>
            <a:endParaRPr lang="en-AT" dirty="0"/>
          </a:p>
        </p:txBody>
      </p:sp>
      <p:pic>
        <p:nvPicPr>
          <p:cNvPr id="4" name="Picture 2" descr="how it works. Science. - Imgflip">
            <a:extLst>
              <a:ext uri="{FF2B5EF4-FFF2-40B4-BE49-F238E27FC236}">
                <a16:creationId xmlns:a16="http://schemas.microsoft.com/office/drawing/2014/main" id="{44CFE29F-8818-5C5D-F085-F5B86C973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110" y="3882072"/>
            <a:ext cx="3070690" cy="26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eil deGrasse Tyson is tired of this $h%t">
            <a:extLst>
              <a:ext uri="{FF2B5EF4-FFF2-40B4-BE49-F238E27FC236}">
                <a16:creationId xmlns:a16="http://schemas.microsoft.com/office/drawing/2014/main" id="{E683638C-DC0C-A6ED-4988-F7BEB42C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06" y="4116940"/>
            <a:ext cx="3507717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948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2AA9B-C5AF-4B35-9F02-5976696A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pic>
        <p:nvPicPr>
          <p:cNvPr id="6" name="Média en ligne 5" title="Der Tag, an dem die Dinosaurier starben - Minute für Minute erklärt">
            <a:hlinkClick r:id="" action="ppaction://media"/>
            <a:extLst>
              <a:ext uri="{FF2B5EF4-FFF2-40B4-BE49-F238E27FC236}">
                <a16:creationId xmlns:a16="http://schemas.microsoft.com/office/drawing/2014/main" id="{D4F40FC1-2C5E-43CD-BD54-7FE6E5813DD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1139DC1-4CB8-4122-8A44-AD9A8E309480}"/>
              </a:ext>
            </a:extLst>
          </p:cNvPr>
          <p:cNvSpPr txBox="1"/>
          <p:nvPr/>
        </p:nvSpPr>
        <p:spPr>
          <a:xfrm>
            <a:off x="3047260" y="32465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/>
              <a:t>https://www.youtube.com/watch?v=P3xKpMa5Bos</a:t>
            </a:r>
          </a:p>
        </p:txBody>
      </p:sp>
    </p:spTree>
    <p:extLst>
      <p:ext uri="{BB962C8B-B14F-4D97-AF65-F5344CB8AC3E}">
        <p14:creationId xmlns:p14="http://schemas.microsoft.com/office/powerpoint/2010/main" val="175942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</p:spPr>
        <p:txBody>
          <a:bodyPr/>
          <a:lstStyle/>
          <a:p>
            <a:r>
              <a:rPr lang="en-US" dirty="0"/>
              <a:t>Wie </a:t>
            </a:r>
            <a:r>
              <a:rPr lang="en-US" dirty="0" err="1"/>
              <a:t>entwickeln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die </a:t>
            </a:r>
            <a:r>
              <a:rPr lang="en-US" dirty="0" err="1"/>
              <a:t>Wissenschaften</a:t>
            </a:r>
            <a:r>
              <a:rPr lang="en-US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6A1B4-B8D1-4A72-8E20-0703F54BF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/>
          <a:p>
            <a:r>
              <a:rPr lang="en-US" dirty="0"/>
              <a:t>Thomas Kuhn</a:t>
            </a:r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BD94EF-0EF5-47A1-6F3D-9340600650D5}"/>
              </a:ext>
            </a:extLst>
          </p:cNvPr>
          <p:cNvSpPr txBox="1"/>
          <p:nvPr/>
        </p:nvSpPr>
        <p:spPr>
          <a:xfrm>
            <a:off x="4163044" y="6287585"/>
            <a:ext cx="6095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https://www.youtube.com/watch?v=3cp6pEzx3uw</a:t>
            </a:r>
            <a:r>
              <a:rPr lang="en-US" dirty="0"/>
              <a:t> </a:t>
            </a:r>
          </a:p>
        </p:txBody>
      </p:sp>
      <p:pic>
        <p:nvPicPr>
          <p:cNvPr id="6" name="Y2Mate.is - Kuhn's paradigm shift-3cp6pEzx3uw-480p-1654034678733">
            <a:hlinkClick r:id="" action="ppaction://media"/>
            <a:extLst>
              <a:ext uri="{FF2B5EF4-FFF2-40B4-BE49-F238E27FC236}">
                <a16:creationId xmlns:a16="http://schemas.microsoft.com/office/drawing/2014/main" id="{C04BA0BD-C6D9-5E4E-6F67-A10F474AF7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225" y="144477"/>
            <a:ext cx="7970125" cy="59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5859-10C9-4588-9727-B9362E26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020445"/>
            <a:ext cx="2895600" cy="1325563"/>
          </a:xfrm>
        </p:spPr>
        <p:txBody>
          <a:bodyPr/>
          <a:lstStyle/>
          <a:p>
            <a:r>
              <a:rPr lang="en-US" dirty="0" err="1"/>
              <a:t>Biografie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D7E5-EF66-4BCD-8DAA-E9061157F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556706"/>
            <a:ext cx="4169992" cy="25193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USA 1922-1996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Physiker</a:t>
            </a:r>
            <a:r>
              <a:rPr lang="en-US" sz="2000" dirty="0"/>
              <a:t>, </a:t>
            </a:r>
            <a:r>
              <a:rPr lang="en-US" sz="2000" dirty="0" err="1"/>
              <a:t>Wissenschaftsphilosoph</a:t>
            </a:r>
            <a:r>
              <a:rPr lang="en-US" sz="2000" dirty="0"/>
              <a:t> und </a:t>
            </a:r>
            <a:r>
              <a:rPr lang="en-US" sz="2000" dirty="0" err="1"/>
              <a:t>Wissenschaftstheoretiker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3219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413544"/>
            <a:ext cx="5111750" cy="1204912"/>
          </a:xfrm>
        </p:spPr>
        <p:txBody>
          <a:bodyPr/>
          <a:lstStyle/>
          <a:p>
            <a:r>
              <a:rPr lang="en-US" dirty="0" err="1"/>
              <a:t>Biografie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504" y="1774809"/>
            <a:ext cx="5816392" cy="3848323"/>
          </a:xfrm>
        </p:spPr>
        <p:txBody>
          <a:bodyPr>
            <a:normAutofit fontScale="92500" lnSpcReduction="10000"/>
          </a:bodyPr>
          <a:lstStyle/>
          <a:p>
            <a:r>
              <a:rPr lang="de-DE" sz="2000" dirty="0"/>
              <a:t>1940: Physik an der Harvard University</a:t>
            </a:r>
          </a:p>
          <a:p>
            <a:r>
              <a:rPr lang="de-DE" sz="2000" dirty="0"/>
              <a:t>1943: Radarforschungslabor, Beteiligung an Radar-Gegenmaßnahmen im II. Weltkrieg</a:t>
            </a:r>
          </a:p>
          <a:p>
            <a:r>
              <a:rPr lang="de-DE" sz="2000" dirty="0"/>
              <a:t>1944: Fortsetzung des Studium in Harvard, Interesse an Wissenschaftsgeschichte</a:t>
            </a:r>
          </a:p>
          <a:p>
            <a:r>
              <a:rPr lang="de-DE" sz="2000" dirty="0"/>
              <a:t>1956: Wissenschaftstheoretiker an der University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Berkley</a:t>
            </a:r>
            <a:endParaRPr lang="de-DE" sz="2000" dirty="0"/>
          </a:p>
          <a:p>
            <a:r>
              <a:rPr lang="de-DE" sz="2000" dirty="0"/>
              <a:t>Ab 1963: mehrere Auszeichnungen für seine Arbeit</a:t>
            </a:r>
          </a:p>
          <a:p>
            <a:r>
              <a:rPr lang="de-DE" sz="2000" dirty="0"/>
              <a:t>1964-1979: Princeton University </a:t>
            </a:r>
          </a:p>
          <a:p>
            <a:r>
              <a:rPr lang="de-DE" sz="2000" dirty="0"/>
              <a:t>1979-1991: MIT</a:t>
            </a:r>
          </a:p>
          <a:p>
            <a:r>
              <a:rPr lang="de-DE" sz="2000" dirty="0"/>
              <a:t>1996: verstarb an Krebs</a:t>
            </a:r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12647-CCB2-45E2-A9CB-A868F490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1ED20-04D4-4894-B0C2-9C541A61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1787E-7110-4989-B0B8-DD4E0ACC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DFD55-3C28-40EF-9E31-A92D2E4017F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C7696-0204-B121-F0F6-E544E5AD4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830" y="3132652"/>
            <a:ext cx="3022170" cy="37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5F11-B7B9-4B80-8C6A-A8A7A7190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1892" y="2114657"/>
            <a:ext cx="4838486" cy="1715531"/>
          </a:xfrm>
        </p:spPr>
        <p:txBody>
          <a:bodyPr/>
          <a:lstStyle/>
          <a:p>
            <a:r>
              <a:rPr lang="en-US" dirty="0"/>
              <a:t>Wie </a:t>
            </a:r>
            <a:r>
              <a:rPr lang="en-US" dirty="0" err="1"/>
              <a:t>gerät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in die </a:t>
            </a:r>
            <a:r>
              <a:rPr lang="en-US" dirty="0" err="1"/>
              <a:t>Krise</a:t>
            </a:r>
            <a:r>
              <a:rPr lang="en-US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AFAA9-633A-475C-B8ED-840A34F72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/>
          <a:lstStyle/>
          <a:p>
            <a:r>
              <a:rPr lang="en-US" dirty="0"/>
              <a:t>Annual revenue growth</a:t>
            </a:r>
          </a:p>
        </p:txBody>
      </p:sp>
    </p:spTree>
    <p:extLst>
      <p:ext uri="{BB962C8B-B14F-4D97-AF65-F5344CB8AC3E}">
        <p14:creationId xmlns:p14="http://schemas.microsoft.com/office/powerpoint/2010/main" val="379728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5F11-B7B9-4B80-8C6A-A8A7A7190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1892" y="2114657"/>
            <a:ext cx="4838486" cy="1715531"/>
          </a:xfrm>
        </p:spPr>
        <p:txBody>
          <a:bodyPr/>
          <a:lstStyle/>
          <a:p>
            <a:r>
              <a:rPr lang="en-US" dirty="0"/>
              <a:t>Wie </a:t>
            </a:r>
            <a:r>
              <a:rPr lang="en-US" dirty="0" err="1"/>
              <a:t>gerät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in die </a:t>
            </a:r>
            <a:r>
              <a:rPr lang="en-US" dirty="0" err="1"/>
              <a:t>Krise</a:t>
            </a:r>
            <a:r>
              <a:rPr lang="en-US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AFAA9-633A-475C-B8ED-840A34F72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1575672"/>
          </a:xfrm>
        </p:spPr>
        <p:txBody>
          <a:bodyPr>
            <a:normAutofit/>
          </a:bodyPr>
          <a:lstStyle/>
          <a:p>
            <a:r>
              <a:rPr lang="en-US" sz="2000" dirty="0" err="1"/>
              <a:t>Krise</a:t>
            </a:r>
            <a:r>
              <a:rPr lang="en-US" sz="2000" dirty="0"/>
              <a:t> =	</a:t>
            </a:r>
            <a:r>
              <a:rPr lang="en-US" sz="2000" dirty="0" err="1"/>
              <a:t>Grundlagenkrise</a:t>
            </a:r>
            <a:r>
              <a:rPr lang="en-US" sz="2000" dirty="0"/>
              <a:t>, </a:t>
            </a:r>
            <a:r>
              <a:rPr lang="en-US" sz="2000" dirty="0" err="1"/>
              <a:t>Gültigkeit</a:t>
            </a:r>
            <a:r>
              <a:rPr lang="en-US" sz="2000" dirty="0"/>
              <a:t> 	</a:t>
            </a:r>
            <a:r>
              <a:rPr lang="en-US" sz="2000" dirty="0" err="1"/>
              <a:t>zentraler</a:t>
            </a:r>
            <a:r>
              <a:rPr lang="en-US" sz="2000" dirty="0"/>
              <a:t> </a:t>
            </a:r>
            <a:r>
              <a:rPr lang="en-US" sz="2000" dirty="0" err="1"/>
              <a:t>Ergebnisse</a:t>
            </a:r>
            <a:r>
              <a:rPr lang="en-US" sz="2000" dirty="0"/>
              <a:t> </a:t>
            </a:r>
            <a:r>
              <a:rPr lang="en-US" sz="2000" dirty="0" err="1"/>
              <a:t>wird</a:t>
            </a:r>
            <a:r>
              <a:rPr lang="en-US" sz="2000" dirty="0"/>
              <a:t> 	</a:t>
            </a:r>
            <a:r>
              <a:rPr lang="en-US" sz="2000" dirty="0" err="1"/>
              <a:t>angezweifelt</a:t>
            </a:r>
            <a:r>
              <a:rPr lang="en-US" sz="2000" dirty="0"/>
              <a:t>, </a:t>
            </a:r>
            <a:r>
              <a:rPr lang="en-US" sz="2000" dirty="0" err="1"/>
              <a:t>Unsicherheit</a:t>
            </a:r>
            <a:r>
              <a:rPr lang="en-US" sz="2000" dirty="0"/>
              <a:t> 	</a:t>
            </a:r>
            <a:r>
              <a:rPr lang="en-US" sz="2000" dirty="0" err="1"/>
              <a:t>über</a:t>
            </a:r>
            <a:r>
              <a:rPr lang="en-US" sz="2000" dirty="0"/>
              <a:t> </a:t>
            </a:r>
            <a:r>
              <a:rPr lang="en-US" sz="2000" dirty="0" err="1"/>
              <a:t>Zielsetzung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795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8ABE-3673-A956-C890-87492799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U"/>
          </a:p>
        </p:txBody>
      </p:sp>
      <p:pic>
        <p:nvPicPr>
          <p:cNvPr id="6" name="Média en ligne 5" title="Das Sonnenfinsternis-Foto, das Einstein berühmt machte">
            <a:hlinkClick r:id="" action="ppaction://media"/>
            <a:extLst>
              <a:ext uri="{FF2B5EF4-FFF2-40B4-BE49-F238E27FC236}">
                <a16:creationId xmlns:a16="http://schemas.microsoft.com/office/drawing/2014/main" id="{52CED33F-303D-41BE-BD60-6C13ACF18C5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168"/>
            <a:ext cx="12192000" cy="685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6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D044-C704-4974-935B-AE3D7EFC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Paradigma</a:t>
            </a:r>
            <a:r>
              <a:rPr lang="en-US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47F27-D439-977E-AA07-D84DF58F85DE}"/>
              </a:ext>
            </a:extLst>
          </p:cNvPr>
          <p:cNvSpPr txBox="1"/>
          <p:nvPr/>
        </p:nvSpPr>
        <p:spPr>
          <a:xfrm>
            <a:off x="838200" y="1494135"/>
            <a:ext cx="83079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In den Wissenschaften: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 einigermaßen zusammenhängendes, von vielen Wissenschaftlern geteiltes Bündel aus Normen, Denkweisen und Methoden das längere historische Perioden in der Entwicklung einer Wissenschaft überdauert und worauf Forschungsarbeit aufbaut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579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D044-C704-4974-935B-AE3D7EFC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Paradigma</a:t>
            </a:r>
            <a:r>
              <a:rPr lang="en-US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47F27-D439-977E-AA07-D84DF58F85DE}"/>
              </a:ext>
            </a:extLst>
          </p:cNvPr>
          <p:cNvSpPr txBox="1"/>
          <p:nvPr/>
        </p:nvSpPr>
        <p:spPr>
          <a:xfrm>
            <a:off x="838200" y="1494135"/>
            <a:ext cx="83079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In den Wissenschaften: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 einigermaßen zusammenhängendes, von vielen Wissenschaftlern geteiltes Bündel aus Normen, Denkweisen und Methoden das längere historische Perioden in der Entwicklung einer Wissenschaft überdauert und worauf Forschungsarbeit aufbaut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D5F5AF-FA21-7E02-431B-CC4B12468C2B}"/>
              </a:ext>
            </a:extLst>
          </p:cNvPr>
          <p:cNvSpPr/>
          <p:nvPr/>
        </p:nvSpPr>
        <p:spPr>
          <a:xfrm>
            <a:off x="838200" y="3341406"/>
            <a:ext cx="5537675" cy="246973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Kuhns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Kritik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Paradigmen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bleiben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meist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unangetasten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und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unreflektiert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Paradigmenwechsel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sind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meist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nicht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das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Resultat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rationalen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Prozesses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sondern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wirken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eher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Generationen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-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oder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Glaubenskrieg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67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D044-C704-4974-935B-AE3D7EFC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Paradigma</a:t>
            </a:r>
            <a:r>
              <a:rPr lang="en-US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47F27-D439-977E-AA07-D84DF58F85DE}"/>
              </a:ext>
            </a:extLst>
          </p:cNvPr>
          <p:cNvSpPr txBox="1"/>
          <p:nvPr/>
        </p:nvSpPr>
        <p:spPr>
          <a:xfrm>
            <a:off x="838200" y="1494135"/>
            <a:ext cx="83079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In den Wissenschaften: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 einigermaßen zusammenhängendes, von vielen Wissenschaftlern geteiltes Bündel aus Normen, Denkweisen und Methoden das längere historische Perioden in der Entwicklung einer Wissenschaft überdauert und worauf Forschungsarbeit aufbaut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D5F5AF-FA21-7E02-431B-CC4B12468C2B}"/>
              </a:ext>
            </a:extLst>
          </p:cNvPr>
          <p:cNvSpPr/>
          <p:nvPr/>
        </p:nvSpPr>
        <p:spPr>
          <a:xfrm>
            <a:off x="838200" y="3341406"/>
            <a:ext cx="5537675" cy="246973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Kuhns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Kritik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Paradigmen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bleiben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meist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unangetasten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und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unreflektiert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Paradigmenwechsel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sind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meist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nicht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das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Resultat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rationalen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Prozesses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sondern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wirken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ehe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Generationen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-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oder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Glaubenskrieg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1BB49-A64F-88BA-50BE-2324F37EC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83" y="4116090"/>
            <a:ext cx="2095500" cy="2495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C844F-2A91-62E0-130A-63B57326B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136" y="3845945"/>
            <a:ext cx="2818643" cy="2373594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BF59999-326E-B468-8BE6-C2F5CF4E8568}"/>
              </a:ext>
            </a:extLst>
          </p:cNvPr>
          <p:cNvSpPr/>
          <p:nvPr/>
        </p:nvSpPr>
        <p:spPr>
          <a:xfrm>
            <a:off x="8325740" y="2591930"/>
            <a:ext cx="1640792" cy="1129010"/>
          </a:xfrm>
          <a:prstGeom prst="wedgeEllipseCallout">
            <a:avLst>
              <a:gd name="adj1" fmla="val -50520"/>
              <a:gd name="adj2" fmla="val 1177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It’s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true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8535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D044-C704-4974-935B-AE3D7EFC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Paradigma</a:t>
            </a:r>
            <a:r>
              <a:rPr lang="en-US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47F27-D439-977E-AA07-D84DF58F85DE}"/>
              </a:ext>
            </a:extLst>
          </p:cNvPr>
          <p:cNvSpPr txBox="1"/>
          <p:nvPr/>
        </p:nvSpPr>
        <p:spPr>
          <a:xfrm>
            <a:off x="838200" y="1494135"/>
            <a:ext cx="83079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In den Wissenschaften: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 einigermaßen zusammenhängendes, von vielen Wissenschaftlern geteiltes Bündel aus Normen, Denkweisen und Methoden das längere historische Perioden in der Entwicklung einer Wissenschaft überdauert und worauf Forschungsarbeit aufbaut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D5F5AF-FA21-7E02-431B-CC4B12468C2B}"/>
              </a:ext>
            </a:extLst>
          </p:cNvPr>
          <p:cNvSpPr/>
          <p:nvPr/>
        </p:nvSpPr>
        <p:spPr>
          <a:xfrm>
            <a:off x="838200" y="3341406"/>
            <a:ext cx="5537675" cy="246973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Kuhns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Kritik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Paradigmen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bleiben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meist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unangetasten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und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unreflektiert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Paradigmenwechsel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sind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meist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nicht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das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Resultat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rationalen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Prozesses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sondern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wirken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ehe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Generationen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-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oder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Glaubenskrieg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1BB49-A64F-88BA-50BE-2324F37EC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83" y="4116090"/>
            <a:ext cx="2095500" cy="2495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C844F-2A91-62E0-130A-63B57326B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136" y="3845945"/>
            <a:ext cx="2818643" cy="2373594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BF59999-326E-B468-8BE6-C2F5CF4E8568}"/>
              </a:ext>
            </a:extLst>
          </p:cNvPr>
          <p:cNvSpPr/>
          <p:nvPr/>
        </p:nvSpPr>
        <p:spPr>
          <a:xfrm>
            <a:off x="8325740" y="2591930"/>
            <a:ext cx="1640792" cy="1129010"/>
          </a:xfrm>
          <a:prstGeom prst="wedgeEllipseCallout">
            <a:avLst>
              <a:gd name="adj1" fmla="val -50520"/>
              <a:gd name="adj2" fmla="val 1177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It’s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true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94B51-5B9C-4914-44A0-91D2FF819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89" r="16327"/>
          <a:stretch/>
        </p:blipFill>
        <p:spPr>
          <a:xfrm>
            <a:off x="10203397" y="115019"/>
            <a:ext cx="1881023" cy="1825773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6B0B9206-7079-A9F4-B8E3-C82F0B41D15F}"/>
              </a:ext>
            </a:extLst>
          </p:cNvPr>
          <p:cNvSpPr/>
          <p:nvPr/>
        </p:nvSpPr>
        <p:spPr>
          <a:xfrm>
            <a:off x="8970106" y="551192"/>
            <a:ext cx="1409321" cy="1080755"/>
          </a:xfrm>
          <a:prstGeom prst="wedgeEllipseCallout">
            <a:avLst>
              <a:gd name="adj1" fmla="val 59209"/>
              <a:gd name="adj2" fmla="val -379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No, no, no!!</a:t>
            </a:r>
          </a:p>
        </p:txBody>
      </p:sp>
    </p:spTree>
    <p:extLst>
      <p:ext uri="{BB962C8B-B14F-4D97-AF65-F5344CB8AC3E}">
        <p14:creationId xmlns:p14="http://schemas.microsoft.com/office/powerpoint/2010/main" val="1349652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2CD4-732A-43E4-BCB9-CBA2055E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724" y="2809875"/>
            <a:ext cx="6696075" cy="1909763"/>
          </a:xfrm>
        </p:spPr>
        <p:txBody>
          <a:bodyPr/>
          <a:lstStyle/>
          <a:p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Paradigmenwechsel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Wissenschaftlichen</a:t>
            </a:r>
            <a:r>
              <a:rPr lang="en-US" dirty="0"/>
              <a:t> Revolution​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FDD5E9D-1558-0E5D-7EF6-2B191880EE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Engl</a:t>
            </a:r>
            <a:r>
              <a:rPr lang="fr-FR" dirty="0"/>
              <a:t>. </a:t>
            </a:r>
            <a:r>
              <a:rPr lang="fr-FR" dirty="0" err="1"/>
              <a:t>paradigm</a:t>
            </a:r>
            <a:r>
              <a:rPr lang="fr-FR" dirty="0"/>
              <a:t> shift</a:t>
            </a:r>
          </a:p>
        </p:txBody>
      </p:sp>
    </p:spTree>
    <p:extLst>
      <p:ext uri="{BB962C8B-B14F-4D97-AF65-F5344CB8AC3E}">
        <p14:creationId xmlns:p14="http://schemas.microsoft.com/office/powerpoint/2010/main" val="744379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2CD4-732A-43E4-BCB9-CBA2055E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724" y="2809875"/>
            <a:ext cx="6696075" cy="1909763"/>
          </a:xfrm>
        </p:spPr>
        <p:txBody>
          <a:bodyPr/>
          <a:lstStyle/>
          <a:p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Paradigmenwechsel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Wissenschaftlichen</a:t>
            </a:r>
            <a:r>
              <a:rPr lang="en-US" dirty="0"/>
              <a:t> Revolution​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FDD5E9D-1558-0E5D-7EF6-2B191880EE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Engl</a:t>
            </a:r>
            <a:r>
              <a:rPr lang="fr-FR" dirty="0"/>
              <a:t>. </a:t>
            </a:r>
            <a:r>
              <a:rPr lang="fr-FR" dirty="0" err="1"/>
              <a:t>paradigm</a:t>
            </a:r>
            <a:r>
              <a:rPr lang="fr-FR" dirty="0"/>
              <a:t> shift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139A42-0BC1-A202-9696-780057924DEF}"/>
              </a:ext>
            </a:extLst>
          </p:cNvPr>
          <p:cNvSpPr txBox="1"/>
          <p:nvPr/>
        </p:nvSpPr>
        <p:spPr>
          <a:xfrm>
            <a:off x="247828" y="752030"/>
            <a:ext cx="3204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bestehendes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Paradigma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wird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von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einem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neuen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wissenschaftlichen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Paragdigma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abgelöst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.</a:t>
            </a:r>
          </a:p>
        </p:txBody>
      </p:sp>
      <p:pic>
        <p:nvPicPr>
          <p:cNvPr id="5" name="Graphic 4" descr="Arrow: Rotate left outline">
            <a:extLst>
              <a:ext uri="{FF2B5EF4-FFF2-40B4-BE49-F238E27FC236}">
                <a16:creationId xmlns:a16="http://schemas.microsoft.com/office/drawing/2014/main" id="{A77ED971-2773-C673-C210-4A9D724F0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47828" y="2119124"/>
            <a:ext cx="625549" cy="625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7652CD-F457-648C-4D9A-B7104FB56F9A}"/>
              </a:ext>
            </a:extLst>
          </p:cNvPr>
          <p:cNvSpPr txBox="1"/>
          <p:nvPr/>
        </p:nvSpPr>
        <p:spPr>
          <a:xfrm>
            <a:off x="873377" y="2390730"/>
            <a:ext cx="2433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=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wissenschaftliche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Revolution</a:t>
            </a:r>
          </a:p>
        </p:txBody>
      </p:sp>
    </p:spTree>
    <p:extLst>
      <p:ext uri="{BB962C8B-B14F-4D97-AF65-F5344CB8AC3E}">
        <p14:creationId xmlns:p14="http://schemas.microsoft.com/office/powerpoint/2010/main" val="1101748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2CD4-732A-43E4-BCB9-CBA2055E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724" y="2809875"/>
            <a:ext cx="6696075" cy="1909763"/>
          </a:xfrm>
        </p:spPr>
        <p:txBody>
          <a:bodyPr/>
          <a:lstStyle/>
          <a:p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Paradigmenwechsel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Wissenschaftlichen</a:t>
            </a:r>
            <a:r>
              <a:rPr lang="en-US" dirty="0"/>
              <a:t> Revolution​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FDD5E9D-1558-0E5D-7EF6-2B191880EE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Engl</a:t>
            </a:r>
            <a:r>
              <a:rPr lang="fr-FR" dirty="0"/>
              <a:t>. </a:t>
            </a:r>
            <a:r>
              <a:rPr lang="fr-FR" dirty="0" err="1"/>
              <a:t>paradigm</a:t>
            </a:r>
            <a:r>
              <a:rPr lang="fr-FR" dirty="0"/>
              <a:t> shift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139A42-0BC1-A202-9696-780057924DEF}"/>
              </a:ext>
            </a:extLst>
          </p:cNvPr>
          <p:cNvSpPr txBox="1"/>
          <p:nvPr/>
        </p:nvSpPr>
        <p:spPr>
          <a:xfrm>
            <a:off x="247828" y="752030"/>
            <a:ext cx="3204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bestehendes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Paradigma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wird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von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einem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neuen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wissenschaftlichen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Paragdigma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abgelöst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.</a:t>
            </a:r>
          </a:p>
        </p:txBody>
      </p:sp>
      <p:pic>
        <p:nvPicPr>
          <p:cNvPr id="5" name="Graphic 4" descr="Arrow: Rotate left outline">
            <a:extLst>
              <a:ext uri="{FF2B5EF4-FFF2-40B4-BE49-F238E27FC236}">
                <a16:creationId xmlns:a16="http://schemas.microsoft.com/office/drawing/2014/main" id="{A77ED971-2773-C673-C210-4A9D724F0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47828" y="2119124"/>
            <a:ext cx="625549" cy="625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7652CD-F457-648C-4D9A-B7104FB56F9A}"/>
              </a:ext>
            </a:extLst>
          </p:cNvPr>
          <p:cNvSpPr txBox="1"/>
          <p:nvPr/>
        </p:nvSpPr>
        <p:spPr>
          <a:xfrm>
            <a:off x="873377" y="2390730"/>
            <a:ext cx="2433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=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wissenschaftliche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Revolution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31EEC-C1FD-9F73-9A8B-5041E6090F9D}"/>
              </a:ext>
            </a:extLst>
          </p:cNvPr>
          <p:cNvSpPr txBox="1"/>
          <p:nvPr/>
        </p:nvSpPr>
        <p:spPr>
          <a:xfrm>
            <a:off x="5087792" y="1279406"/>
            <a:ext cx="710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Was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passiert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in den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Perioden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zwischen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diesen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Paradigmenwechseln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9486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2CD4-732A-43E4-BCB9-CBA2055E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724" y="2809875"/>
            <a:ext cx="6696075" cy="1909763"/>
          </a:xfrm>
        </p:spPr>
        <p:txBody>
          <a:bodyPr/>
          <a:lstStyle/>
          <a:p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Paradigmenwechsel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Wissenschaftlichen</a:t>
            </a:r>
            <a:r>
              <a:rPr lang="en-US" dirty="0"/>
              <a:t> Revolution​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FDD5E9D-1558-0E5D-7EF6-2B191880EE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Engl</a:t>
            </a:r>
            <a:r>
              <a:rPr lang="fr-FR" dirty="0"/>
              <a:t>. </a:t>
            </a:r>
            <a:r>
              <a:rPr lang="fr-FR" dirty="0" err="1"/>
              <a:t>paradigm</a:t>
            </a:r>
            <a:r>
              <a:rPr lang="fr-FR" dirty="0"/>
              <a:t> shift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139A42-0BC1-A202-9696-780057924DEF}"/>
              </a:ext>
            </a:extLst>
          </p:cNvPr>
          <p:cNvSpPr txBox="1"/>
          <p:nvPr/>
        </p:nvSpPr>
        <p:spPr>
          <a:xfrm>
            <a:off x="247828" y="752030"/>
            <a:ext cx="3204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bestehendes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Paradigma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wird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von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einem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neuen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wissenschaftlichen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Paragdigma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abgelöst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.</a:t>
            </a:r>
          </a:p>
        </p:txBody>
      </p:sp>
      <p:pic>
        <p:nvPicPr>
          <p:cNvPr id="5" name="Graphic 4" descr="Arrow: Rotate left outline">
            <a:extLst>
              <a:ext uri="{FF2B5EF4-FFF2-40B4-BE49-F238E27FC236}">
                <a16:creationId xmlns:a16="http://schemas.microsoft.com/office/drawing/2014/main" id="{A77ED971-2773-C673-C210-4A9D724F0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47828" y="2119124"/>
            <a:ext cx="625549" cy="625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7652CD-F457-648C-4D9A-B7104FB56F9A}"/>
              </a:ext>
            </a:extLst>
          </p:cNvPr>
          <p:cNvSpPr txBox="1"/>
          <p:nvPr/>
        </p:nvSpPr>
        <p:spPr>
          <a:xfrm>
            <a:off x="873377" y="2390730"/>
            <a:ext cx="2433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=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wissenschaftliche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Revolution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A91220-0AD1-BF2A-11BD-99BD6184294B}"/>
              </a:ext>
            </a:extLst>
          </p:cNvPr>
          <p:cNvGraphicFramePr/>
          <p:nvPr/>
        </p:nvGraphicFramePr>
        <p:xfrm>
          <a:off x="5265506" y="89748"/>
          <a:ext cx="6471822" cy="4684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B31EEC-C1FD-9F73-9A8B-5041E6090F9D}"/>
              </a:ext>
            </a:extLst>
          </p:cNvPr>
          <p:cNvSpPr txBox="1"/>
          <p:nvPr/>
        </p:nvSpPr>
        <p:spPr>
          <a:xfrm>
            <a:off x="5087792" y="1279406"/>
            <a:ext cx="710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Was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passiert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in den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Perioden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zwischen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diesen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Pradigmenwechseln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8263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2D15-4D68-4BF7-9421-032AE6C88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/>
          <a:lstStyle/>
          <a:p>
            <a:r>
              <a:rPr lang="en-US" dirty="0" err="1"/>
              <a:t>Beispiel</a:t>
            </a:r>
            <a:r>
              <a:rPr lang="en-US" dirty="0"/>
              <a:t>: Evolution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44D7FB5-E88B-B4E6-969D-6D3E030A6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36823"/>
            <a:ext cx="9144000" cy="3429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13F3A84-C11C-2D1A-8737-16BA70AD7FCB}"/>
              </a:ext>
            </a:extLst>
          </p:cNvPr>
          <p:cNvSpPr txBox="1"/>
          <p:nvPr/>
        </p:nvSpPr>
        <p:spPr>
          <a:xfrm>
            <a:off x="1524000" y="2007950"/>
            <a:ext cx="907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Theorie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: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Gott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erschuf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alle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Lebewesen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also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auch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den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Menschen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als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Krone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der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Schöpfung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01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2D15-4D68-4BF7-9421-032AE6C88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/>
          <a:lstStyle/>
          <a:p>
            <a:r>
              <a:rPr lang="en-US" dirty="0" err="1"/>
              <a:t>Beispiel</a:t>
            </a:r>
            <a:r>
              <a:rPr lang="en-US" dirty="0"/>
              <a:t>: Evolution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44D7FB5-E88B-B4E6-969D-6D3E030A60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1524000" y="2536823"/>
            <a:ext cx="9144000" cy="3429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13F3A84-C11C-2D1A-8737-16BA70AD7FCB}"/>
              </a:ext>
            </a:extLst>
          </p:cNvPr>
          <p:cNvSpPr txBox="1"/>
          <p:nvPr/>
        </p:nvSpPr>
        <p:spPr>
          <a:xfrm>
            <a:off x="1524000" y="2007950"/>
            <a:ext cx="907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Theorie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: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Gott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erschuf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alle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Lebewesen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also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auch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den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Menschen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als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Krone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der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Schöpfung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35C1E-13DD-FB58-1858-9A53EAF466F4}"/>
              </a:ext>
            </a:extLst>
          </p:cNvPr>
          <p:cNvSpPr txBox="1"/>
          <p:nvPr/>
        </p:nvSpPr>
        <p:spPr>
          <a:xfrm>
            <a:off x="0" y="3641976"/>
            <a:ext cx="12192000" cy="16312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Erste Schöpfungsgeschichten finden sich vor rund 3000 Jahr v. Chr. In Mesopotamien.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Auf der ganzen Welt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– von China, Indien, bei den Germanen, in Südamerika, bis hin zum afrikanischen Kontinent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waren die Menschen davon überzeugt,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dass sie von einem göttlichen Wesen erschaffen wurden.</a:t>
            </a:r>
          </a:p>
        </p:txBody>
      </p:sp>
    </p:spTree>
    <p:extLst>
      <p:ext uri="{BB962C8B-B14F-4D97-AF65-F5344CB8AC3E}">
        <p14:creationId xmlns:p14="http://schemas.microsoft.com/office/powerpoint/2010/main" val="295696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5ACBA-A0DC-6E34-6A34-604B749CE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946" y="2803032"/>
            <a:ext cx="3059836" cy="96100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CH" sz="1600" dirty="0"/>
              <a:t>Newton </a:t>
            </a:r>
            <a:r>
              <a:rPr lang="fr-CH" sz="1600" dirty="0" err="1"/>
              <a:t>definiert</a:t>
            </a:r>
            <a:r>
              <a:rPr lang="fr-CH" sz="1600" dirty="0"/>
              <a:t> </a:t>
            </a:r>
            <a:r>
              <a:rPr lang="fr-CH" sz="1600" dirty="0" err="1"/>
              <a:t>Schwerkraft</a:t>
            </a:r>
            <a:r>
              <a:rPr lang="fr-CH" sz="1600" dirty="0"/>
              <a:t> </a:t>
            </a:r>
            <a:r>
              <a:rPr lang="fr-CH" sz="1600" dirty="0" err="1"/>
              <a:t>als</a:t>
            </a:r>
            <a:r>
              <a:rPr lang="fr-CH" sz="1600" dirty="0"/>
              <a:t> «</a:t>
            </a:r>
            <a:r>
              <a:rPr lang="fr-CH" sz="1600" b="1" dirty="0" err="1"/>
              <a:t>eine</a:t>
            </a:r>
            <a:r>
              <a:rPr lang="fr-CH" sz="1600" b="1" dirty="0"/>
              <a:t> </a:t>
            </a:r>
            <a:r>
              <a:rPr lang="fr-CH" sz="1600" b="1" dirty="0" err="1"/>
              <a:t>Anziehungskraft</a:t>
            </a:r>
            <a:r>
              <a:rPr lang="fr-CH" sz="1600" b="1" dirty="0"/>
              <a:t> </a:t>
            </a:r>
            <a:r>
              <a:rPr lang="fr-CH" sz="1600" b="1" dirty="0" err="1"/>
              <a:t>zwischen</a:t>
            </a:r>
            <a:r>
              <a:rPr lang="fr-CH" sz="1600" b="1" dirty="0"/>
              <a:t> </a:t>
            </a:r>
            <a:r>
              <a:rPr lang="fr-CH" sz="1600" b="1" dirty="0" err="1"/>
              <a:t>Sternen</a:t>
            </a:r>
            <a:r>
              <a:rPr lang="fr-CH" sz="1600" b="1" dirty="0"/>
              <a:t> </a:t>
            </a:r>
            <a:r>
              <a:rPr lang="fr-CH" sz="1600" b="1" dirty="0" err="1"/>
              <a:t>und</a:t>
            </a:r>
            <a:r>
              <a:rPr lang="fr-CH" sz="1600" b="1" dirty="0"/>
              <a:t> </a:t>
            </a:r>
            <a:r>
              <a:rPr lang="fr-CH" sz="1600" b="1" dirty="0" err="1"/>
              <a:t>Planeten</a:t>
            </a:r>
            <a:r>
              <a:rPr lang="fr-CH" sz="1600" b="1" dirty="0"/>
              <a:t>, die </a:t>
            </a:r>
            <a:r>
              <a:rPr lang="fr-CH" sz="1600" b="1" dirty="0" err="1"/>
              <a:t>sie</a:t>
            </a:r>
            <a:r>
              <a:rPr lang="fr-CH" sz="1600" b="1" dirty="0"/>
              <a:t> in </a:t>
            </a:r>
            <a:r>
              <a:rPr lang="fr-CH" sz="1600" b="1" dirty="0" err="1"/>
              <a:t>ihrer</a:t>
            </a:r>
            <a:r>
              <a:rPr lang="fr-CH" sz="1600" b="1" dirty="0"/>
              <a:t> </a:t>
            </a:r>
            <a:r>
              <a:rPr lang="fr-CH" sz="1600" b="1" dirty="0" err="1"/>
              <a:t>Umlaufbahn</a:t>
            </a:r>
            <a:r>
              <a:rPr lang="fr-CH" sz="1600" b="1" dirty="0"/>
              <a:t> </a:t>
            </a:r>
            <a:r>
              <a:rPr lang="fr-CH" sz="1600" b="1" dirty="0" err="1"/>
              <a:t>hält</a:t>
            </a:r>
            <a:r>
              <a:rPr lang="fr-CH" sz="1600" dirty="0"/>
              <a:t>» (1687)</a:t>
            </a:r>
          </a:p>
          <a:p>
            <a:endParaRPr lang="en-LU" sz="1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54AE07B-4DCA-4A92-8035-28255CDA69C6}"/>
              </a:ext>
            </a:extLst>
          </p:cNvPr>
          <p:cNvSpPr txBox="1"/>
          <p:nvPr/>
        </p:nvSpPr>
        <p:spPr>
          <a:xfrm>
            <a:off x="7474997" y="2748377"/>
            <a:ext cx="4350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500" dirty="0"/>
              <a:t>Einstein: </a:t>
            </a:r>
            <a:r>
              <a:rPr lang="fr-CH" sz="1500" b="1" dirty="0" err="1"/>
              <a:t>Schwerkraft</a:t>
            </a:r>
            <a:r>
              <a:rPr lang="fr-CH" sz="1500" b="1" dirty="0"/>
              <a:t> </a:t>
            </a:r>
            <a:r>
              <a:rPr lang="fr-CH" sz="1500" b="1" dirty="0" err="1"/>
              <a:t>ist</a:t>
            </a:r>
            <a:r>
              <a:rPr lang="fr-CH" sz="1500" b="1" dirty="0"/>
              <a:t> «</a:t>
            </a:r>
            <a:r>
              <a:rPr lang="fr-CH" sz="1500" b="1" dirty="0" err="1"/>
              <a:t>keine</a:t>
            </a:r>
            <a:r>
              <a:rPr lang="fr-CH" sz="1500" b="1" dirty="0"/>
              <a:t> Kraft </a:t>
            </a:r>
            <a:r>
              <a:rPr lang="fr-CH" sz="1500" b="1" dirty="0" err="1"/>
              <a:t>zwischen</a:t>
            </a:r>
            <a:r>
              <a:rPr lang="fr-CH" sz="1500" b="1" dirty="0"/>
              <a:t> </a:t>
            </a:r>
            <a:r>
              <a:rPr lang="fr-CH" sz="1500" b="1" dirty="0" err="1"/>
              <a:t>Körpern</a:t>
            </a:r>
            <a:r>
              <a:rPr lang="fr-CH" sz="1500" b="1" dirty="0"/>
              <a:t> </a:t>
            </a:r>
            <a:r>
              <a:rPr lang="fr-CH" sz="1500" b="1" dirty="0" err="1"/>
              <a:t>im</a:t>
            </a:r>
            <a:r>
              <a:rPr lang="fr-CH" sz="1500" b="1" dirty="0"/>
              <a:t> </a:t>
            </a:r>
            <a:r>
              <a:rPr lang="fr-CH" sz="1500" b="1" dirty="0" err="1"/>
              <a:t>Raum</a:t>
            </a:r>
            <a:r>
              <a:rPr lang="fr-CH" sz="1500" b="1" dirty="0"/>
              <a:t>, </a:t>
            </a:r>
            <a:r>
              <a:rPr lang="fr-CH" sz="1500" b="1" dirty="0" err="1"/>
              <a:t>sondern</a:t>
            </a:r>
            <a:r>
              <a:rPr lang="fr-CH" sz="1500" b="1" dirty="0"/>
              <a:t> der </a:t>
            </a:r>
            <a:r>
              <a:rPr lang="fr-CH" sz="1500" b="1" dirty="0" err="1"/>
              <a:t>Einfluss</a:t>
            </a:r>
            <a:r>
              <a:rPr lang="fr-CH" sz="1500" b="1" dirty="0"/>
              <a:t> von </a:t>
            </a:r>
            <a:r>
              <a:rPr lang="fr-CH" sz="1500" b="1" dirty="0" err="1"/>
              <a:t>Körpern</a:t>
            </a:r>
            <a:r>
              <a:rPr lang="fr-CH" sz="1500" b="1" dirty="0"/>
              <a:t> </a:t>
            </a:r>
            <a:r>
              <a:rPr lang="fr-CH" sz="1500" b="1" dirty="0" err="1"/>
              <a:t>auf</a:t>
            </a:r>
            <a:r>
              <a:rPr lang="fr-CH" sz="1500" b="1" dirty="0"/>
              <a:t> die </a:t>
            </a:r>
            <a:r>
              <a:rPr lang="fr-CH" sz="1500" b="1" dirty="0" err="1"/>
              <a:t>Form</a:t>
            </a:r>
            <a:r>
              <a:rPr lang="fr-CH" sz="1500" b="1" dirty="0"/>
              <a:t> des </a:t>
            </a:r>
            <a:r>
              <a:rPr lang="fr-CH" sz="1500" b="1" dirty="0" err="1"/>
              <a:t>Weltraums</a:t>
            </a:r>
            <a:r>
              <a:rPr lang="fr-CH" sz="1500" b="1" dirty="0"/>
              <a:t> </a:t>
            </a:r>
            <a:r>
              <a:rPr lang="fr-CH" sz="1500" b="1" dirty="0" err="1"/>
              <a:t>selbst</a:t>
            </a:r>
            <a:r>
              <a:rPr lang="fr-CH" sz="1500" b="1" dirty="0"/>
              <a:t>»</a:t>
            </a:r>
            <a:r>
              <a:rPr lang="fr-CH" sz="1500" dirty="0"/>
              <a:t> </a:t>
            </a:r>
            <a:br>
              <a:rPr lang="fr-CH" sz="1500" dirty="0"/>
            </a:br>
            <a:r>
              <a:rPr lang="fr-CH" sz="1500" dirty="0"/>
              <a:t>(Allgemeine </a:t>
            </a:r>
            <a:r>
              <a:rPr lang="fr-CH" sz="1500" dirty="0" err="1"/>
              <a:t>Relativitätstheorie</a:t>
            </a:r>
            <a:r>
              <a:rPr lang="fr-CH" sz="1500" dirty="0"/>
              <a:t>, 1915)</a:t>
            </a:r>
            <a:endParaRPr lang="en-AT" sz="1500" b="1" dirty="0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F4E9238-CDAE-4292-85A0-C86BEEC6BFC4}"/>
              </a:ext>
            </a:extLst>
          </p:cNvPr>
          <p:cNvSpPr/>
          <p:nvPr/>
        </p:nvSpPr>
        <p:spPr>
          <a:xfrm>
            <a:off x="4983470" y="1164456"/>
            <a:ext cx="1480925" cy="335301"/>
          </a:xfrm>
          <a:prstGeom prst="rightArrow">
            <a:avLst/>
          </a:prstGeom>
          <a:solidFill>
            <a:srgbClr val="C0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40BC6F-B277-4433-BF83-B1C132A57CC6}"/>
              </a:ext>
            </a:extLst>
          </p:cNvPr>
          <p:cNvSpPr txBox="1"/>
          <p:nvPr/>
        </p:nvSpPr>
        <p:spPr>
          <a:xfrm>
            <a:off x="473478" y="4368944"/>
            <a:ext cx="8185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Symbol" panose="05050102010706020507" pitchFamily="18" charset="2"/>
              </a:rPr>
              <a:t> </a:t>
            </a:r>
            <a:r>
              <a:rPr lang="de-DE" dirty="0"/>
              <a:t>Die Sonnenfinsternis von 1919 werden für Popper ein Wendepunkt in seinem Leben</a:t>
            </a:r>
          </a:p>
          <a:p>
            <a:r>
              <a:rPr lang="de-DE" dirty="0">
                <a:sym typeface="Symbol" panose="05050102010706020507" pitchFamily="18" charset="2"/>
              </a:rPr>
              <a:t> </a:t>
            </a:r>
            <a:r>
              <a:rPr lang="de-DE" dirty="0"/>
              <a:t>Mit Hilfe von Eddingtons Fotos von der Position zweier Sterne konnte Einstein seine revolutionäre neue Relativitätstheorie nachweisen</a:t>
            </a:r>
          </a:p>
          <a:p>
            <a:r>
              <a:rPr lang="de-DE" dirty="0">
                <a:sym typeface="Symbol" panose="05050102010706020507" pitchFamily="18" charset="2"/>
              </a:rPr>
              <a:t> </a:t>
            </a:r>
            <a:r>
              <a:rPr lang="de-DE" dirty="0"/>
              <a:t>Wenn sich ein Genie wie Newton geirrt hat und seine These nach 200 Jahren ersetzt werden musste….</a:t>
            </a:r>
            <a:r>
              <a:rPr lang="de-DE" i="1" dirty="0">
                <a:solidFill>
                  <a:schemeClr val="accent2">
                    <a:lumMod val="75000"/>
                  </a:schemeClr>
                </a:solidFill>
              </a:rPr>
              <a:t>gibt es vielleicht generell keine endgültigen Wahrheiten?</a:t>
            </a:r>
            <a:endParaRPr lang="en-AT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CF0CBC-6997-4BA0-9496-C5DD550B268C}"/>
              </a:ext>
            </a:extLst>
          </p:cNvPr>
          <p:cNvSpPr txBox="1"/>
          <p:nvPr/>
        </p:nvSpPr>
        <p:spPr>
          <a:xfrm>
            <a:off x="4146014" y="202938"/>
            <a:ext cx="3133818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600" i="1" dirty="0" err="1"/>
              <a:t>Beweis</a:t>
            </a:r>
            <a:r>
              <a:rPr lang="fr-CH" sz="1600" i="1" dirty="0"/>
              <a:t> der </a:t>
            </a:r>
            <a:r>
              <a:rPr lang="fr-CH" sz="1600" i="1" dirty="0" err="1"/>
              <a:t>Theorie</a:t>
            </a:r>
            <a:r>
              <a:rPr lang="fr-CH" sz="1600" i="1" dirty="0"/>
              <a:t> Einsteins </a:t>
            </a:r>
            <a:r>
              <a:rPr lang="fr-CH" sz="1600" i="1" dirty="0" err="1"/>
              <a:t>durch</a:t>
            </a:r>
            <a:r>
              <a:rPr lang="fr-CH" sz="1600" i="1" dirty="0"/>
              <a:t> </a:t>
            </a:r>
            <a:r>
              <a:rPr lang="fr-CH" sz="1600" i="1" dirty="0" err="1"/>
              <a:t>Eddingtons</a:t>
            </a:r>
            <a:r>
              <a:rPr lang="fr-CH" sz="1600" i="1" dirty="0"/>
              <a:t> </a:t>
            </a:r>
            <a:r>
              <a:rPr lang="fr-CH" sz="1600" i="1" dirty="0" err="1"/>
              <a:t>Fotografien</a:t>
            </a:r>
            <a:endParaRPr lang="fr-CH" sz="1600" i="1" dirty="0"/>
          </a:p>
          <a:p>
            <a:pPr algn="ctr"/>
            <a:r>
              <a:rPr lang="fr-CH" sz="1600" i="1" dirty="0"/>
              <a:t>(1919) </a:t>
            </a:r>
            <a:endParaRPr lang="en-AT" sz="1600" i="1" dirty="0"/>
          </a:p>
        </p:txBody>
      </p:sp>
      <p:pic>
        <p:nvPicPr>
          <p:cNvPr id="1030" name="Picture 6" descr="Image à haute résolution de l'éclipse solaire de 1919 | ESO France">
            <a:extLst>
              <a:ext uri="{FF2B5EF4-FFF2-40B4-BE49-F238E27FC236}">
                <a16:creationId xmlns:a16="http://schemas.microsoft.com/office/drawing/2014/main" id="{A9333296-48C0-406D-9CE7-5C79A55ED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98" y="1614554"/>
            <a:ext cx="3163410" cy="237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73B7C97-96FE-48E8-A33F-DBB817CC1347}"/>
              </a:ext>
            </a:extLst>
          </p:cNvPr>
          <p:cNvSpPr txBox="1"/>
          <p:nvPr/>
        </p:nvSpPr>
        <p:spPr>
          <a:xfrm>
            <a:off x="2841521" y="6069343"/>
            <a:ext cx="401216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„Das wissenschaftliche Wissen ist kein Wissen: Es ist nur Vermutungswissen.“</a:t>
            </a:r>
            <a:endParaRPr lang="en-AT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36" name="Picture 12" descr="Karl Popper Quotes">
            <a:extLst>
              <a:ext uri="{FF2B5EF4-FFF2-40B4-BE49-F238E27FC236}">
                <a16:creationId xmlns:a16="http://schemas.microsoft.com/office/drawing/2014/main" id="{C5528297-E06B-46AC-BCD5-BD1ED6C18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9179" y="4299521"/>
            <a:ext cx="1847850" cy="2466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6E74239-3AC9-4108-8591-4D3FCEE10A5C}"/>
              </a:ext>
            </a:extLst>
          </p:cNvPr>
          <p:cNvCxnSpPr/>
          <p:nvPr/>
        </p:nvCxnSpPr>
        <p:spPr>
          <a:xfrm>
            <a:off x="366946" y="4145872"/>
            <a:ext cx="11111881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E0693631-82BB-4402-A88A-E352D4FDA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77" y="256545"/>
            <a:ext cx="1680344" cy="24389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E406B4D-675C-4EFF-A2C8-C3EB0EC28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579" y="256545"/>
            <a:ext cx="1847850" cy="241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71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2D15-4D68-4BF7-9421-032AE6C88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/>
          <a:lstStyle/>
          <a:p>
            <a:r>
              <a:rPr lang="en-US" dirty="0" err="1"/>
              <a:t>Beispiel</a:t>
            </a:r>
            <a:r>
              <a:rPr lang="en-US" dirty="0"/>
              <a:t>: 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E3385-D96B-FD30-7E1A-9B15C35E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247" y="2105891"/>
            <a:ext cx="3531597" cy="4752109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4CFD6C-DCA7-F8F6-A322-9741C07FE659}"/>
              </a:ext>
            </a:extLst>
          </p:cNvPr>
          <p:cNvSpPr/>
          <p:nvPr/>
        </p:nvSpPr>
        <p:spPr>
          <a:xfrm>
            <a:off x="1054183" y="1945349"/>
            <a:ext cx="3714161" cy="2413262"/>
          </a:xfrm>
          <a:prstGeom prst="wedgeEllipseCallout">
            <a:avLst>
              <a:gd name="adj1" fmla="val 106988"/>
              <a:gd name="adj2" fmla="val 357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It’s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time for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paradigm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shift!!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554FC-25F6-CB2B-41CD-0C70E9A13B88}"/>
              </a:ext>
            </a:extLst>
          </p:cNvPr>
          <p:cNvSpPr txBox="1"/>
          <p:nvPr/>
        </p:nvSpPr>
        <p:spPr>
          <a:xfrm>
            <a:off x="10381673" y="2217740"/>
            <a:ext cx="139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1859</a:t>
            </a:r>
          </a:p>
        </p:txBody>
      </p:sp>
    </p:spTree>
    <p:extLst>
      <p:ext uri="{BB962C8B-B14F-4D97-AF65-F5344CB8AC3E}">
        <p14:creationId xmlns:p14="http://schemas.microsoft.com/office/powerpoint/2010/main" val="3871071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2D15-4D68-4BF7-9421-032AE6C88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/>
          <a:lstStyle/>
          <a:p>
            <a:r>
              <a:rPr lang="en-US" dirty="0" err="1"/>
              <a:t>Beispiel</a:t>
            </a:r>
            <a:r>
              <a:rPr lang="en-US" dirty="0"/>
              <a:t>: Evolution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D18A7-BCE1-EFF3-3A4F-F2A2F69A8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34" y="2110902"/>
            <a:ext cx="5818332" cy="41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21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62301-F83A-4BEA-9D11-E6C99FB5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Krisen</a:t>
            </a:r>
            <a:r>
              <a:rPr lang="en-US" dirty="0"/>
              <a:t> </a:t>
            </a:r>
            <a:r>
              <a:rPr lang="en-US" dirty="0" err="1"/>
              <a:t>wichtig</a:t>
            </a:r>
            <a:r>
              <a:rPr lang="en-US" dirty="0"/>
              <a:t>?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FE66C51A-DD3E-1F79-76BB-5E0F3666A6E5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85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62301-F83A-4BEA-9D11-E6C99FB5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Krisen</a:t>
            </a:r>
            <a:r>
              <a:rPr lang="en-US" dirty="0"/>
              <a:t> </a:t>
            </a:r>
            <a:r>
              <a:rPr lang="en-US" dirty="0" err="1"/>
              <a:t>wichtig</a:t>
            </a:r>
            <a:r>
              <a:rPr lang="en-US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167014-0968-3595-2E2D-B857B8D33FC1}"/>
              </a:ext>
            </a:extLst>
          </p:cNvPr>
          <p:cNvSpPr txBox="1"/>
          <p:nvPr/>
        </p:nvSpPr>
        <p:spPr>
          <a:xfrm>
            <a:off x="1350580" y="2413337"/>
            <a:ext cx="76292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Myanmar Text" panose="020B0502040204020203" pitchFamily="34" charset="0"/>
              </a:rPr>
              <a:t>eine „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Myanmar Text" panose="020B0502040204020203" pitchFamily="34" charset="0"/>
              </a:rPr>
              <a:t>notwendige Voraussetzung für das Auftauchen neuer Theorien“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Myanmar Text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Myanmar Tex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Myanmar Text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Myanmar Text" panose="020B0502040204020203" pitchFamily="34" charset="0"/>
              </a:rPr>
              <a:t>Ein bestehendes Paradigma wird nur dann für ungültig gehalten, wenn das neue Paradigma angenommen wird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043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0014-73D5-419B-8867-972BB18D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en-US" dirty="0" err="1"/>
              <a:t>Inkommensurabilität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D15B45E-07AC-3C55-23F1-72E29ED6C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1983674"/>
            <a:ext cx="5073709" cy="468132"/>
          </a:xfrm>
        </p:spPr>
        <p:txBody>
          <a:bodyPr>
            <a:noAutofit/>
          </a:bodyPr>
          <a:lstStyle/>
          <a:p>
            <a:r>
              <a:rPr lang="fr-FR" sz="2000" dirty="0"/>
              <a:t>= </a:t>
            </a:r>
            <a:r>
              <a:rPr lang="fr-FR" sz="2000" dirty="0" err="1"/>
              <a:t>Unvergleichbarkeit</a:t>
            </a:r>
            <a:r>
              <a:rPr lang="fr-FR" sz="2000" dirty="0"/>
              <a:t> </a:t>
            </a:r>
            <a:r>
              <a:rPr lang="fr-FR" sz="2000" dirty="0" err="1"/>
              <a:t>zweier</a:t>
            </a:r>
            <a:r>
              <a:rPr lang="fr-FR" sz="2000" dirty="0"/>
              <a:t> </a:t>
            </a:r>
            <a:r>
              <a:rPr lang="fr-FR" sz="2000" dirty="0" err="1"/>
              <a:t>Theorien</a:t>
            </a:r>
            <a:endParaRPr lang="fr-FR" sz="2000" dirty="0"/>
          </a:p>
          <a:p>
            <a:endParaRPr lang="fr-FR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437349-AA62-7274-6A94-F47D17871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600" y="2903336"/>
            <a:ext cx="4486275" cy="28860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D15197-0B82-1595-D301-5B9228DAED09}"/>
              </a:ext>
            </a:extLst>
          </p:cNvPr>
          <p:cNvSpPr txBox="1"/>
          <p:nvPr/>
        </p:nvSpPr>
        <p:spPr>
          <a:xfrm>
            <a:off x="2298819" y="3993930"/>
            <a:ext cx="4117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Wissenschaftlicher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Fortschritt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≠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Steigerung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sich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folgender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Theorien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pic>
        <p:nvPicPr>
          <p:cNvPr id="21" name="Graphic 20" descr="Close outline">
            <a:extLst>
              <a:ext uri="{FF2B5EF4-FFF2-40B4-BE49-F238E27FC236}">
                <a16:creationId xmlns:a16="http://schemas.microsoft.com/office/drawing/2014/main" id="{D9102C57-0691-A474-BC9A-D206253FD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2650" y="2632942"/>
            <a:ext cx="3546505" cy="354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80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0014-73D5-419B-8867-972BB18D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en-US" dirty="0" err="1"/>
              <a:t>Inkommensurabilität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D15B45E-07AC-3C55-23F1-72E29ED6C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1983674"/>
            <a:ext cx="5073709" cy="468132"/>
          </a:xfrm>
        </p:spPr>
        <p:txBody>
          <a:bodyPr>
            <a:noAutofit/>
          </a:bodyPr>
          <a:lstStyle/>
          <a:p>
            <a:r>
              <a:rPr lang="fr-FR" sz="2000" dirty="0"/>
              <a:t>= </a:t>
            </a:r>
            <a:r>
              <a:rPr lang="fr-FR" sz="2000" dirty="0" err="1"/>
              <a:t>Unvergleichbarkeit</a:t>
            </a:r>
            <a:r>
              <a:rPr lang="fr-FR" sz="2000" dirty="0"/>
              <a:t> </a:t>
            </a:r>
            <a:r>
              <a:rPr lang="fr-FR" sz="2000" dirty="0" err="1"/>
              <a:t>zweier</a:t>
            </a:r>
            <a:r>
              <a:rPr lang="fr-FR" sz="2000" dirty="0"/>
              <a:t> </a:t>
            </a:r>
            <a:r>
              <a:rPr lang="fr-FR" sz="2000" dirty="0" err="1"/>
              <a:t>Theorien</a:t>
            </a:r>
            <a:endParaRPr lang="fr-FR" sz="2000" dirty="0"/>
          </a:p>
          <a:p>
            <a:endParaRPr lang="fr-FR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D15197-0B82-1595-D301-5B9228DAED09}"/>
              </a:ext>
            </a:extLst>
          </p:cNvPr>
          <p:cNvSpPr txBox="1"/>
          <p:nvPr/>
        </p:nvSpPr>
        <p:spPr>
          <a:xfrm>
            <a:off x="2435551" y="3543303"/>
            <a:ext cx="4117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Wissenschaftlicher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Fortschritt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=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Wechsel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von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miteinander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unvergleichbaren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(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also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inkommensurablen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)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Paradigmen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B3263-5B27-3F38-2DAE-C0286B04B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587" y="2802176"/>
            <a:ext cx="4987895" cy="2805691"/>
          </a:xfrm>
          <a:prstGeom prst="rect">
            <a:avLst/>
          </a:prstGeom>
        </p:spPr>
      </p:pic>
      <p:pic>
        <p:nvPicPr>
          <p:cNvPr id="5" name="Graphic 4" descr="Video camera with solid fill">
            <a:hlinkClick r:id="rId3"/>
            <a:extLst>
              <a:ext uri="{FF2B5EF4-FFF2-40B4-BE49-F238E27FC236}">
                <a16:creationId xmlns:a16="http://schemas.microsoft.com/office/drawing/2014/main" id="{61FB2B34-665C-19D0-2B00-2CB547533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890" y="5816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44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199" y="1602611"/>
            <a:ext cx="6850879" cy="1524735"/>
          </a:xfrm>
        </p:spPr>
        <p:txBody>
          <a:bodyPr/>
          <a:lstStyle/>
          <a:p>
            <a:r>
              <a:rPr lang="de-DE" sz="2800" dirty="0"/>
              <a:t>Erläutern Sie anhand des folgenden Cartoons den Ausdruck „Paradigmenwechsel“!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A5C2EF-178C-4AEE-E7B2-346961DBF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3558682"/>
            <a:ext cx="5778693" cy="25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>
            <a:noAutofit/>
          </a:bodyPr>
          <a:lstStyle/>
          <a:p>
            <a:r>
              <a:rPr lang="de-DE" sz="4800" dirty="0"/>
              <a:t>Haben Wissenschaften eine einheitliche Struktur bzw. Methode?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dirty="0"/>
              <a:t>Paul </a:t>
            </a:r>
            <a:r>
              <a:rPr lang="en-US" dirty="0" err="1"/>
              <a:t>Feyerabend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E328-B266-8A32-3B2A-F76375EF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Biografie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BCDC8-8719-BB89-7B83-DD13AFB39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5451302" cy="3760891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1924 in Wien </a:t>
            </a:r>
            <a:r>
              <a:rPr lang="fr-FR" dirty="0" err="1"/>
              <a:t>geboren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1940-1943 </a:t>
            </a:r>
            <a:r>
              <a:rPr lang="fr-FR" dirty="0" err="1"/>
              <a:t>Reichsarbeitsdienst</a:t>
            </a:r>
            <a:r>
              <a:rPr lang="fr-FR" dirty="0"/>
              <a:t>, </a:t>
            </a:r>
            <a:r>
              <a:rPr lang="fr-FR" dirty="0" err="1"/>
              <a:t>Offiziersschule</a:t>
            </a:r>
            <a:r>
              <a:rPr lang="fr-FR" dirty="0"/>
              <a:t>, </a:t>
            </a:r>
            <a:r>
              <a:rPr lang="fr-FR" dirty="0" err="1"/>
              <a:t>Leutnant</a:t>
            </a:r>
            <a:r>
              <a:rPr lang="fr-FR" dirty="0"/>
              <a:t> in der </a:t>
            </a:r>
            <a:r>
              <a:rPr lang="fr-FR" dirty="0" err="1"/>
              <a:t>deutschen</a:t>
            </a:r>
            <a:r>
              <a:rPr lang="fr-FR" dirty="0"/>
              <a:t> </a:t>
            </a:r>
            <a:r>
              <a:rPr lang="fr-FR" dirty="0" err="1"/>
              <a:t>Armee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1943 in </a:t>
            </a:r>
            <a:r>
              <a:rPr lang="fr-FR" dirty="0" err="1"/>
              <a:t>Russland</a:t>
            </a:r>
            <a:r>
              <a:rPr lang="fr-FR" dirty="0"/>
              <a:t> von </a:t>
            </a:r>
            <a:r>
              <a:rPr lang="fr-FR" dirty="0" err="1"/>
              <a:t>mehreren</a:t>
            </a:r>
            <a:r>
              <a:rPr lang="fr-FR" dirty="0"/>
              <a:t> </a:t>
            </a:r>
            <a:r>
              <a:rPr lang="fr-FR" dirty="0" err="1"/>
              <a:t>Kugeln</a:t>
            </a:r>
            <a:r>
              <a:rPr lang="fr-FR" dirty="0"/>
              <a:t> </a:t>
            </a:r>
            <a:r>
              <a:rPr lang="fr-FR" dirty="0" err="1"/>
              <a:t>getroffen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1947 </a:t>
            </a:r>
            <a:r>
              <a:rPr lang="fr-FR" dirty="0" err="1"/>
              <a:t>zunächst</a:t>
            </a:r>
            <a:r>
              <a:rPr lang="fr-FR" dirty="0"/>
              <a:t> </a:t>
            </a:r>
            <a:r>
              <a:rPr lang="fr-FR" dirty="0" err="1"/>
              <a:t>Geschichte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Soziologie</a:t>
            </a:r>
            <a:r>
              <a:rPr lang="fr-FR" dirty="0"/>
              <a:t>, </a:t>
            </a:r>
            <a:r>
              <a:rPr lang="fr-FR" dirty="0" err="1"/>
              <a:t>dann</a:t>
            </a:r>
            <a:r>
              <a:rPr lang="fr-FR" dirty="0"/>
              <a:t> </a:t>
            </a:r>
            <a:r>
              <a:rPr lang="fr-FR" dirty="0" err="1"/>
              <a:t>Physik</a:t>
            </a:r>
            <a:r>
              <a:rPr lang="fr-FR" dirty="0"/>
              <a:t> an der </a:t>
            </a:r>
            <a:r>
              <a:rPr lang="fr-FR" dirty="0" err="1"/>
              <a:t>Universität</a:t>
            </a:r>
            <a:r>
              <a:rPr lang="fr-FR" dirty="0"/>
              <a:t> in Wien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1948 </a:t>
            </a:r>
            <a:r>
              <a:rPr lang="fr-FR" dirty="0" err="1"/>
              <a:t>Bekanntschaft</a:t>
            </a:r>
            <a:r>
              <a:rPr lang="fr-FR" dirty="0"/>
              <a:t> mit Karl Popper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1951 Studium an K. Poppers </a:t>
            </a:r>
            <a:r>
              <a:rPr lang="en-US" i="1" dirty="0"/>
              <a:t>London School of Economics and Political Science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2C8D4-AA9D-75AC-9E59-510F28951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231" y="498793"/>
            <a:ext cx="2174713" cy="3010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60D9A-FE10-1F1D-55A4-F1986CC7B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" t="2525" r="2387" b="2121"/>
          <a:stretch/>
        </p:blipFill>
        <p:spPr>
          <a:xfrm>
            <a:off x="9498417" y="2872509"/>
            <a:ext cx="2693583" cy="398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530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08C8-1C5F-2235-F519-4A1D1392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0333A-A60A-110B-903F-8518BE61A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5940829" cy="3760891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1955 Arbeit an der University of Bristol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1958 University of Berkley in </a:t>
            </a:r>
            <a:r>
              <a:rPr lang="en-US" dirty="0" err="1"/>
              <a:t>Kalifornien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Ab 1980 </a:t>
            </a:r>
            <a:r>
              <a:rPr lang="en-US" dirty="0" err="1"/>
              <a:t>auch</a:t>
            </a:r>
            <a:r>
              <a:rPr lang="en-US" dirty="0"/>
              <a:t> an der ETH-Zürich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1989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Erdbeben</a:t>
            </a:r>
            <a:r>
              <a:rPr lang="en-US" dirty="0"/>
              <a:t> in San </a:t>
            </a:r>
            <a:r>
              <a:rPr lang="en-US" dirty="0" err="1"/>
              <a:t>Fransisco</a:t>
            </a:r>
            <a:r>
              <a:rPr lang="en-US" dirty="0"/>
              <a:t> </a:t>
            </a:r>
            <a:r>
              <a:rPr lang="en-US" dirty="0" err="1"/>
              <a:t>Rückzug</a:t>
            </a:r>
            <a:r>
              <a:rPr lang="en-US" dirty="0"/>
              <a:t> in die Schweiz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1994 Tod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Hirntumor</a:t>
            </a:r>
            <a:r>
              <a:rPr lang="en-US" dirty="0"/>
              <a:t> in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Klinik</a:t>
            </a:r>
            <a:r>
              <a:rPr lang="en-US" dirty="0"/>
              <a:t> am </a:t>
            </a:r>
            <a:r>
              <a:rPr lang="en-US" dirty="0" err="1"/>
              <a:t>Genfer</a:t>
            </a:r>
            <a:r>
              <a:rPr lang="en-US" dirty="0"/>
              <a:t> See</a:t>
            </a:r>
          </a:p>
          <a:p>
            <a:r>
              <a:rPr lang="fr-FR" dirty="0"/>
              <a:t>2016 </a:t>
            </a:r>
            <a:r>
              <a:rPr lang="fr-FR" dirty="0" err="1"/>
              <a:t>Bennenung</a:t>
            </a:r>
            <a:r>
              <a:rPr lang="fr-FR" dirty="0"/>
              <a:t> des </a:t>
            </a:r>
            <a:r>
              <a:rPr lang="fr-FR" dirty="0" err="1"/>
              <a:t>Asteroiden</a:t>
            </a:r>
            <a:r>
              <a:rPr lang="fr-FR" dirty="0"/>
              <a:t> 22356 </a:t>
            </a:r>
            <a:r>
              <a:rPr lang="fr-FR" dirty="0" err="1"/>
              <a:t>nach</a:t>
            </a:r>
            <a:r>
              <a:rPr lang="fr-FR" dirty="0"/>
              <a:t> Feyerabend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5F5E7-6DC5-8A12-AB37-76330B3CD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558" y="847088"/>
            <a:ext cx="46767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1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E3CB-45B7-6A99-D998-97EB4C90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07608" cy="706293"/>
          </a:xfrm>
          <a:prstGeom prst="roundRect">
            <a:avLst/>
          </a:prstGeom>
          <a:solidFill>
            <a:srgbClr val="CC9900"/>
          </a:solidFill>
        </p:spPr>
        <p:txBody>
          <a:bodyPr>
            <a:normAutofit/>
          </a:bodyPr>
          <a:lstStyle/>
          <a:p>
            <a:r>
              <a:rPr lang="fr-CH" sz="2200" b="1" dirty="0">
                <a:solidFill>
                  <a:schemeClr val="bg1"/>
                </a:solidFill>
              </a:rPr>
              <a:t>I.1.1. </a:t>
            </a:r>
            <a:r>
              <a:rPr lang="fr-CH" sz="2200" b="1" dirty="0" err="1">
                <a:solidFill>
                  <a:schemeClr val="bg1"/>
                </a:solidFill>
              </a:rPr>
              <a:t>Ausgangslage</a:t>
            </a:r>
            <a:endParaRPr lang="en-LU" sz="2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5FE97-51C7-3D2C-0993-1767C8123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24224"/>
            <a:ext cx="10515600" cy="3067339"/>
          </a:xfrm>
        </p:spPr>
        <p:txBody>
          <a:bodyPr/>
          <a:lstStyle/>
          <a:p>
            <a:r>
              <a:rPr lang="de-DE" sz="2200" dirty="0"/>
              <a:t>Wissenschaft, so die Annahme, geht von Beobachtungen aus, klassifiziert diese und kommt so zu gesicherten, auf </a:t>
            </a:r>
            <a:r>
              <a:rPr lang="de-DE" sz="2200" b="1" dirty="0">
                <a:solidFill>
                  <a:schemeClr val="accent2">
                    <a:lumMod val="75000"/>
                  </a:schemeClr>
                </a:solidFill>
              </a:rPr>
              <a:t>Induktion </a:t>
            </a:r>
            <a:r>
              <a:rPr lang="de-DE" sz="2200" b="1" dirty="0"/>
              <a:t>(=Schlussfolgern vom Einzelfall auf das Allgemeine)</a:t>
            </a:r>
            <a:r>
              <a:rPr lang="de-DE" sz="2200" dirty="0"/>
              <a:t> beruhenden Theorien. </a:t>
            </a:r>
          </a:p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de-DE" sz="2200" dirty="0"/>
              <a:t>Dieses Selbstverständnis von Wissenschaft wird durch Popper in Frage gestellt:</a:t>
            </a:r>
          </a:p>
          <a:p>
            <a:pPr marL="457200" lvl="1" indent="0">
              <a:buNone/>
            </a:pPr>
            <a:r>
              <a:rPr lang="de-DE" sz="2200" i="1" dirty="0"/>
              <a:t>„obwohl wir uns in der Wissenschaft so gut als möglich bemühen, die Wahrheit aufzufinden, sind wir uns doch des Umstandes wohl bewusst, </a:t>
            </a:r>
            <a:r>
              <a:rPr lang="de-DE" sz="2200" b="1" i="1" dirty="0"/>
              <a:t>dass wir nie sicher sein können, ob wir sie besitzen</a:t>
            </a:r>
            <a:r>
              <a:rPr lang="de-DE" sz="2200" i="1" dirty="0"/>
              <a:t>.“ </a:t>
            </a:r>
            <a:endParaRPr lang="en-LU" sz="2200" i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46A756-68A4-4495-B974-B7C44ADFE09B}"/>
              </a:ext>
            </a:extLst>
          </p:cNvPr>
          <p:cNvSpPr txBox="1"/>
          <p:nvPr/>
        </p:nvSpPr>
        <p:spPr>
          <a:xfrm>
            <a:off x="755073" y="1625141"/>
            <a:ext cx="439073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solidFill>
                  <a:schemeClr val="accent2">
                    <a:lumMod val="75000"/>
                  </a:schemeClr>
                </a:solidFill>
              </a:rPr>
              <a:t>„Das wissenschaftliche Wissen ist kein Wissen: Es ist nur Vermutungswissen.“</a:t>
            </a:r>
            <a:endParaRPr lang="en-AT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Science Memes: The Gen-Alpha's Medium of Learning">
            <a:extLst>
              <a:ext uri="{FF2B5EF4-FFF2-40B4-BE49-F238E27FC236}">
                <a16:creationId xmlns:a16="http://schemas.microsoft.com/office/drawing/2014/main" id="{0E1AC9C3-9052-49F7-A8CF-A886BC04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16" y="406295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860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B0C23-6CB1-5948-B6C3-C218527D4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Ausgangssituation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DF010-AD34-BEA5-1B7E-B3D0EBB48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„</a:t>
            </a:r>
            <a:r>
              <a:rPr lang="de-DE" sz="2400" i="1" dirty="0"/>
              <a:t>Die wissenschaftliche Forschung, sagt Popper, beginnt mit einem Problem und schreitet fort zu seiner Lösung. Diese Kennzeichnung berücksichtigt nicht, dass </a:t>
            </a:r>
            <a:r>
              <a:rPr lang="de-DE" sz="2400" b="1" i="1" dirty="0">
                <a:solidFill>
                  <a:schemeClr val="accent1">
                    <a:lumMod val="75000"/>
                  </a:schemeClr>
                </a:solidFill>
              </a:rPr>
              <a:t>Probleme falsch formuliert sein können</a:t>
            </a:r>
            <a:r>
              <a:rPr lang="de-DE" sz="2400" i="1" dirty="0"/>
              <a:t>, dass man hinter Eigenschaften von Dingen und Vorgängen her sein kann, die es nach späteren Auffassungen gar nicht gibt. Solche </a:t>
            </a:r>
            <a:r>
              <a:rPr lang="de-DE" sz="2400" b="1" i="1" dirty="0">
                <a:solidFill>
                  <a:schemeClr val="accent1">
                    <a:lumMod val="75000"/>
                  </a:schemeClr>
                </a:solidFill>
              </a:rPr>
              <a:t>Probleme werden nicht gelöst, sie werden aufgelöst</a:t>
            </a:r>
            <a:r>
              <a:rPr lang="de-DE" sz="2400" i="1" dirty="0"/>
              <a:t> und aus dem Bereich der sinnvollen Forschung ausgeschieden</a:t>
            </a:r>
            <a:r>
              <a:rPr lang="de-DE" sz="2400" dirty="0"/>
              <a:t>.“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57964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A076C-9EC9-A46C-F33A-9E1183F7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r>
              <a:rPr lang="fr-FR" sz="3700"/>
              <a:t>Bsp: Problem der absoluten Geschwindigkeit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A6C7B-EFDC-6A57-A23B-EE576C2E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>
            <a:normAutofit/>
          </a:bodyPr>
          <a:lstStyle/>
          <a:p>
            <a:r>
              <a:rPr lang="fr-FR" sz="3200" dirty="0"/>
              <a:t>v = s/t</a:t>
            </a:r>
          </a:p>
          <a:p>
            <a:endParaRPr lang="fr-FR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4478E-53E6-B86F-7D27-F7B7792F5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447" y="964500"/>
            <a:ext cx="6892560" cy="45835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947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A076C-9EC9-A46C-F33A-9E1183F7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r>
              <a:rPr lang="fr-FR" sz="3700"/>
              <a:t>Bsp: Problem der absoluten Geschwindigkeit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A6C7B-EFDC-6A57-A23B-EE576C2E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>
            <a:normAutofit fontScale="92500" lnSpcReduction="10000"/>
          </a:bodyPr>
          <a:lstStyle/>
          <a:p>
            <a:r>
              <a:rPr lang="fr-FR" sz="3200" dirty="0"/>
              <a:t>v = s/t</a:t>
            </a:r>
          </a:p>
          <a:p>
            <a:r>
              <a:rPr lang="fr-FR" sz="3200" dirty="0"/>
              <a:t>Z. B. </a:t>
            </a:r>
            <a:r>
              <a:rPr lang="fr-FR" sz="3200" dirty="0" err="1"/>
              <a:t>Berechnung</a:t>
            </a:r>
            <a:r>
              <a:rPr lang="fr-FR" sz="3200" dirty="0"/>
              <a:t> der </a:t>
            </a:r>
            <a:r>
              <a:rPr lang="fr-FR" sz="3200" dirty="0" err="1"/>
              <a:t>Geschwindigkeit</a:t>
            </a:r>
            <a:r>
              <a:rPr lang="fr-FR" sz="3200" dirty="0"/>
              <a:t> </a:t>
            </a:r>
            <a:r>
              <a:rPr lang="fr-FR" sz="3200" dirty="0" err="1"/>
              <a:t>für</a:t>
            </a:r>
            <a:r>
              <a:rPr lang="fr-FR" sz="3200" dirty="0"/>
              <a:t> </a:t>
            </a:r>
            <a:r>
              <a:rPr lang="fr-FR" sz="3200" dirty="0" err="1"/>
              <a:t>eine</a:t>
            </a:r>
            <a:r>
              <a:rPr lang="fr-FR" sz="3200" dirty="0"/>
              <a:t> </a:t>
            </a:r>
            <a:r>
              <a:rPr lang="fr-FR" sz="3200" dirty="0" err="1"/>
              <a:t>bestimmte</a:t>
            </a:r>
            <a:r>
              <a:rPr lang="fr-FR" sz="3200" dirty="0"/>
              <a:t> </a:t>
            </a:r>
            <a:r>
              <a:rPr lang="fr-FR" sz="3200" dirty="0" err="1"/>
              <a:t>Streck</a:t>
            </a:r>
            <a:r>
              <a:rPr lang="fr-FR" sz="3200" dirty="0"/>
              <a:t> mit </a:t>
            </a:r>
            <a:r>
              <a:rPr lang="fr-FR" sz="3200" dirty="0" err="1"/>
              <a:t>dem</a:t>
            </a:r>
            <a:r>
              <a:rPr lang="fr-FR" sz="3200" dirty="0"/>
              <a:t> Auto</a:t>
            </a:r>
          </a:p>
          <a:p>
            <a:pPr marL="0" indent="0">
              <a:buNone/>
            </a:pPr>
            <a:endParaRPr lang="fr-FR" sz="3200" dirty="0"/>
          </a:p>
          <a:p>
            <a:endParaRPr lang="fr-FR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4478E-53E6-B86F-7D27-F7B7792F5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447" y="964500"/>
            <a:ext cx="6892560" cy="45835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61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A076C-9EC9-A46C-F33A-9E1183F7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r>
              <a:rPr lang="fr-FR" sz="3700"/>
              <a:t>Bsp: Problem der absoluten Geschwindigkeit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A6C7B-EFDC-6A57-A23B-EE576C2E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>
            <a:normAutofit fontScale="92500" lnSpcReduction="10000"/>
          </a:bodyPr>
          <a:lstStyle/>
          <a:p>
            <a:r>
              <a:rPr lang="fr-FR" sz="3200" dirty="0"/>
              <a:t>v = s/t</a:t>
            </a:r>
          </a:p>
          <a:p>
            <a:r>
              <a:rPr lang="fr-FR" sz="3200" dirty="0"/>
              <a:t>Z. B. </a:t>
            </a:r>
            <a:r>
              <a:rPr lang="fr-FR" sz="3200" dirty="0" err="1"/>
              <a:t>Berechnung</a:t>
            </a:r>
            <a:r>
              <a:rPr lang="fr-FR" sz="3200" dirty="0"/>
              <a:t> der </a:t>
            </a:r>
            <a:r>
              <a:rPr lang="fr-FR" sz="3200" dirty="0" err="1"/>
              <a:t>Geschwindigkeit</a:t>
            </a:r>
            <a:r>
              <a:rPr lang="fr-FR" sz="3200" dirty="0"/>
              <a:t> </a:t>
            </a:r>
            <a:r>
              <a:rPr lang="fr-FR" sz="3200" dirty="0" err="1"/>
              <a:t>für</a:t>
            </a:r>
            <a:r>
              <a:rPr lang="fr-FR" sz="3200" dirty="0"/>
              <a:t> </a:t>
            </a:r>
            <a:r>
              <a:rPr lang="fr-FR" sz="3200" dirty="0" err="1"/>
              <a:t>eine</a:t>
            </a:r>
            <a:r>
              <a:rPr lang="fr-FR" sz="3200" dirty="0"/>
              <a:t> </a:t>
            </a:r>
            <a:r>
              <a:rPr lang="fr-FR" sz="3200" dirty="0" err="1"/>
              <a:t>bestimmte</a:t>
            </a:r>
            <a:r>
              <a:rPr lang="fr-FR" sz="3200" dirty="0"/>
              <a:t> </a:t>
            </a:r>
            <a:r>
              <a:rPr lang="fr-FR" sz="3200" dirty="0" err="1"/>
              <a:t>Streck</a:t>
            </a:r>
            <a:r>
              <a:rPr lang="fr-FR" sz="3200" dirty="0"/>
              <a:t> mit </a:t>
            </a:r>
            <a:r>
              <a:rPr lang="fr-FR" sz="3200" dirty="0" err="1"/>
              <a:t>dem</a:t>
            </a:r>
            <a:r>
              <a:rPr lang="fr-FR" sz="3200" dirty="0"/>
              <a:t> Auto</a:t>
            </a:r>
          </a:p>
          <a:p>
            <a:pPr marL="0" indent="0">
              <a:buNone/>
            </a:pPr>
            <a:endParaRPr lang="fr-FR" sz="3200" dirty="0"/>
          </a:p>
          <a:p>
            <a:endParaRPr lang="fr-FR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4478E-53E6-B86F-7D27-F7B7792F5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447" y="964500"/>
            <a:ext cx="6892560" cy="45835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9700F0-4F10-8D1E-4DE4-949AB1B09277}"/>
              </a:ext>
            </a:extLst>
          </p:cNvPr>
          <p:cNvSpPr/>
          <p:nvPr/>
        </p:nvSpPr>
        <p:spPr>
          <a:xfrm>
            <a:off x="4495088" y="5614587"/>
            <a:ext cx="7494662" cy="7093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Geschwindigkeit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ist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relativ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zu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Stra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en,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Orten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dem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Bezugspunkt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Erde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6078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A076C-9EC9-A46C-F33A-9E1183F7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r>
              <a:rPr lang="fr-FR" sz="3700"/>
              <a:t>Bsp: Problem der absoluten Geschwindigkeit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A6C7B-EFDC-6A57-A23B-EE576C2E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>
            <a:normAutofit fontScale="92500" lnSpcReduction="20000"/>
          </a:bodyPr>
          <a:lstStyle/>
          <a:p>
            <a:r>
              <a:rPr lang="fr-FR" sz="3200" dirty="0"/>
              <a:t>v = s/t</a:t>
            </a:r>
          </a:p>
          <a:p>
            <a:r>
              <a:rPr lang="fr-FR" sz="3200" dirty="0"/>
              <a:t>Z. B. </a:t>
            </a:r>
            <a:r>
              <a:rPr lang="fr-FR" sz="3200" dirty="0" err="1"/>
              <a:t>Berechnung</a:t>
            </a:r>
            <a:r>
              <a:rPr lang="fr-FR" sz="3200" dirty="0"/>
              <a:t> der </a:t>
            </a:r>
            <a:r>
              <a:rPr lang="fr-FR" sz="3200" dirty="0" err="1"/>
              <a:t>Geschindigkeit</a:t>
            </a:r>
            <a:r>
              <a:rPr lang="fr-FR" sz="3200" dirty="0"/>
              <a:t> </a:t>
            </a:r>
            <a:r>
              <a:rPr lang="fr-FR" sz="3200" dirty="0" err="1"/>
              <a:t>für</a:t>
            </a:r>
            <a:r>
              <a:rPr lang="fr-FR" sz="3200" dirty="0"/>
              <a:t> </a:t>
            </a:r>
            <a:r>
              <a:rPr lang="fr-FR" sz="3200" dirty="0" err="1"/>
              <a:t>eine</a:t>
            </a:r>
            <a:r>
              <a:rPr lang="fr-FR" sz="3200" dirty="0"/>
              <a:t> </a:t>
            </a:r>
            <a:r>
              <a:rPr lang="fr-FR" sz="3200" dirty="0" err="1"/>
              <a:t>bestimmte</a:t>
            </a:r>
            <a:r>
              <a:rPr lang="fr-FR" sz="3200" dirty="0"/>
              <a:t> </a:t>
            </a:r>
            <a:r>
              <a:rPr lang="fr-FR" sz="3200" dirty="0" err="1"/>
              <a:t>Streck</a:t>
            </a:r>
            <a:r>
              <a:rPr lang="fr-FR" sz="3200" dirty="0"/>
              <a:t> in </a:t>
            </a:r>
            <a:r>
              <a:rPr lang="fr-FR" sz="3200" dirty="0" err="1"/>
              <a:t>einer</a:t>
            </a:r>
            <a:r>
              <a:rPr lang="fr-FR" sz="3200" dirty="0"/>
              <a:t> </a:t>
            </a:r>
            <a:r>
              <a:rPr lang="fr-FR" sz="3200" dirty="0" err="1"/>
              <a:t>antriebslosen</a:t>
            </a:r>
            <a:r>
              <a:rPr lang="fr-FR" sz="3200" dirty="0"/>
              <a:t> </a:t>
            </a:r>
            <a:r>
              <a:rPr lang="fr-FR" sz="3200" dirty="0" err="1"/>
              <a:t>Rakete</a:t>
            </a:r>
            <a:endParaRPr lang="fr-FR" sz="3200" dirty="0"/>
          </a:p>
          <a:p>
            <a:pPr marL="0" indent="0">
              <a:buNone/>
            </a:pPr>
            <a:endParaRPr lang="fr-FR" sz="3200" dirty="0"/>
          </a:p>
          <a:p>
            <a:endParaRPr lang="fr-FR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4B223-80C4-663E-A1E2-70D5B3A28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13"/>
          <a:stretch/>
        </p:blipFill>
        <p:spPr>
          <a:xfrm>
            <a:off x="5808534" y="1972764"/>
            <a:ext cx="4990448" cy="34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663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A076C-9EC9-A46C-F33A-9E1183F7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r>
              <a:rPr lang="fr-FR" sz="3700"/>
              <a:t>Bsp: Problem der absoluten Geschwindigkeit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A6C7B-EFDC-6A57-A23B-EE576C2E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>
            <a:normAutofit fontScale="85000" lnSpcReduction="10000"/>
          </a:bodyPr>
          <a:lstStyle/>
          <a:p>
            <a:r>
              <a:rPr lang="fr-FR" sz="3200" dirty="0"/>
              <a:t>v = s/t</a:t>
            </a:r>
          </a:p>
          <a:p>
            <a:r>
              <a:rPr lang="fr-FR" sz="3200" dirty="0"/>
              <a:t>Z. B. </a:t>
            </a:r>
            <a:r>
              <a:rPr lang="fr-FR" sz="3200" dirty="0" err="1"/>
              <a:t>Berechnung</a:t>
            </a:r>
            <a:r>
              <a:rPr lang="fr-FR" sz="3200" dirty="0"/>
              <a:t> der </a:t>
            </a:r>
            <a:r>
              <a:rPr lang="fr-FR" sz="3200" dirty="0" err="1"/>
              <a:t>Geschindigkeit</a:t>
            </a:r>
            <a:r>
              <a:rPr lang="fr-FR" sz="3200" dirty="0"/>
              <a:t> </a:t>
            </a:r>
            <a:r>
              <a:rPr lang="fr-FR" sz="3200" dirty="0" err="1"/>
              <a:t>für</a:t>
            </a:r>
            <a:r>
              <a:rPr lang="fr-FR" sz="3200" dirty="0"/>
              <a:t> </a:t>
            </a:r>
            <a:r>
              <a:rPr lang="fr-FR" sz="3200" dirty="0" err="1"/>
              <a:t>eine</a:t>
            </a:r>
            <a:r>
              <a:rPr lang="fr-FR" sz="3200" dirty="0"/>
              <a:t> </a:t>
            </a:r>
            <a:r>
              <a:rPr lang="fr-FR" sz="3200" dirty="0" err="1"/>
              <a:t>bestimmte</a:t>
            </a:r>
            <a:r>
              <a:rPr lang="fr-FR" sz="3200" dirty="0"/>
              <a:t> </a:t>
            </a:r>
            <a:r>
              <a:rPr lang="fr-FR" sz="3200" dirty="0" err="1"/>
              <a:t>Streck</a:t>
            </a:r>
            <a:r>
              <a:rPr lang="fr-FR" sz="3200" dirty="0"/>
              <a:t> in </a:t>
            </a:r>
            <a:r>
              <a:rPr lang="fr-FR" sz="3200" dirty="0" err="1"/>
              <a:t>einer</a:t>
            </a:r>
            <a:r>
              <a:rPr lang="fr-FR" sz="3200" dirty="0"/>
              <a:t> </a:t>
            </a:r>
            <a:r>
              <a:rPr lang="fr-FR" sz="3200" dirty="0" err="1"/>
              <a:t>antriebslosen</a:t>
            </a:r>
            <a:r>
              <a:rPr lang="fr-FR" sz="3200" dirty="0"/>
              <a:t> </a:t>
            </a:r>
            <a:r>
              <a:rPr lang="fr-FR" sz="3200" dirty="0" err="1"/>
              <a:t>Rakete</a:t>
            </a:r>
            <a:r>
              <a:rPr lang="fr-FR" sz="3200" dirty="0"/>
              <a:t> </a:t>
            </a:r>
            <a:r>
              <a:rPr lang="fr-FR" sz="3200" dirty="0" err="1"/>
              <a:t>ohne</a:t>
            </a:r>
            <a:r>
              <a:rPr lang="fr-FR" sz="3200" dirty="0"/>
              <a:t> </a:t>
            </a:r>
            <a:r>
              <a:rPr lang="fr-FR" sz="3200" dirty="0" err="1"/>
              <a:t>Fenster</a:t>
            </a:r>
            <a:endParaRPr lang="fr-FR" sz="3200" dirty="0"/>
          </a:p>
          <a:p>
            <a:pPr marL="0" indent="0">
              <a:buNone/>
            </a:pPr>
            <a:endParaRPr lang="fr-FR" sz="3200" dirty="0"/>
          </a:p>
          <a:p>
            <a:endParaRPr lang="fr-FR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4B223-80C4-663E-A1E2-70D5B3A28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13"/>
          <a:stretch/>
        </p:blipFill>
        <p:spPr>
          <a:xfrm>
            <a:off x="5808534" y="1972764"/>
            <a:ext cx="4990448" cy="34206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7D21E-0D46-2DDC-1453-DA4A92893DA9}"/>
              </a:ext>
            </a:extLst>
          </p:cNvPr>
          <p:cNvSpPr/>
          <p:nvPr/>
        </p:nvSpPr>
        <p:spPr>
          <a:xfrm>
            <a:off x="4495088" y="5614587"/>
            <a:ext cx="7494662" cy="7093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Berechung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der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Geschwindigkeit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ist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ohne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Bezugspunkt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schwer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möglich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926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D80A5-0F21-1126-7153-E900DA8F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Inkommensurabilität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EC03A-56F4-EDF8-5896-787125F55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dirty="0"/>
              <a:t>Feyerabend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err="1"/>
              <a:t>Nicht</a:t>
            </a:r>
            <a:r>
              <a:rPr lang="fr-FR" dirty="0"/>
              <a:t> </a:t>
            </a:r>
            <a:r>
              <a:rPr lang="fr-FR" dirty="0" err="1"/>
              <a:t>jeder</a:t>
            </a:r>
            <a:r>
              <a:rPr lang="fr-FR" dirty="0"/>
              <a:t> </a:t>
            </a:r>
            <a:r>
              <a:rPr lang="fr-FR" dirty="0" err="1"/>
              <a:t>Paradigmenwechsel</a:t>
            </a:r>
            <a:r>
              <a:rPr lang="fr-FR" dirty="0"/>
              <a:t> </a:t>
            </a:r>
            <a:r>
              <a:rPr lang="fr-FR" dirty="0" err="1"/>
              <a:t>beruht</a:t>
            </a:r>
            <a:r>
              <a:rPr lang="fr-FR" dirty="0"/>
              <a:t> </a:t>
            </a:r>
            <a:r>
              <a:rPr lang="fr-FR" dirty="0" err="1"/>
              <a:t>auf</a:t>
            </a:r>
            <a:r>
              <a:rPr lang="fr-FR" dirty="0"/>
              <a:t> </a:t>
            </a:r>
            <a:r>
              <a:rPr lang="fr-FR" dirty="0" err="1"/>
              <a:t>Inkommensurabilität</a:t>
            </a:r>
            <a:r>
              <a:rPr lang="fr-FR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Wissenschaftliche Regeln und Vorgehensweisen seien vielmehr komplex und kontextbezogen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8773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CF86-DD16-B891-59A3-4614128F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Epistemologischer</a:t>
            </a:r>
            <a:r>
              <a:rPr lang="fr-FR" dirty="0"/>
              <a:t> </a:t>
            </a:r>
            <a:r>
              <a:rPr lang="fr-FR" dirty="0" err="1"/>
              <a:t>Anarchismus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358B7-82AC-230C-FCAF-A11A8E8F1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5405120" cy="3760891"/>
          </a:xfrm>
        </p:spPr>
        <p:txBody>
          <a:bodyPr/>
          <a:lstStyle/>
          <a:p>
            <a:r>
              <a:rPr lang="de-DE" dirty="0"/>
              <a:t>Feyerabends Kritik an der </a:t>
            </a:r>
            <a:r>
              <a:rPr lang="de-DE" dirty="0" err="1"/>
              <a:t>wissenschaftlichne</a:t>
            </a:r>
            <a:r>
              <a:rPr lang="de-DE" dirty="0"/>
              <a:t> Vorgehensweise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Gängige Forschungspraxis als eine Art „</a:t>
            </a:r>
            <a:r>
              <a:rPr lang="de-DE" i="1" dirty="0"/>
              <a:t>Freiheitsberaubung</a:t>
            </a:r>
            <a:r>
              <a:rPr lang="de-DE" dirty="0"/>
              <a:t>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Wissenschaft isoliert sich von anderen Erkenntnisformen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Forschende als Sklaven der sich selbst auferlegten Regeln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0DD15-E9E4-AEE3-AAAE-0CD04EE4A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8" r="50000"/>
          <a:stretch/>
        </p:blipFill>
        <p:spPr>
          <a:xfrm>
            <a:off x="7185892" y="2282496"/>
            <a:ext cx="2198254" cy="35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102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CF86-DD16-B891-59A3-4614128F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Epistemologischer</a:t>
            </a:r>
            <a:r>
              <a:rPr lang="fr-FR" dirty="0"/>
              <a:t> </a:t>
            </a:r>
            <a:r>
              <a:rPr lang="fr-FR" dirty="0" err="1"/>
              <a:t>Anarchismus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358B7-82AC-230C-FCAF-A11A8E8F1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5405120" cy="3760891"/>
          </a:xfrm>
        </p:spPr>
        <p:txBody>
          <a:bodyPr>
            <a:normAutofit/>
          </a:bodyPr>
          <a:lstStyle/>
          <a:p>
            <a:r>
              <a:rPr lang="de-DE" sz="2400" dirty="0"/>
              <a:t>Feyerabends Vorschlag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/>
              <a:t>„</a:t>
            </a:r>
            <a:r>
              <a:rPr lang="de-DE" sz="2400" i="1" dirty="0" err="1"/>
              <a:t>anything</a:t>
            </a:r>
            <a:r>
              <a:rPr lang="de-DE" sz="2400" i="1" dirty="0"/>
              <a:t> </a:t>
            </a:r>
            <a:r>
              <a:rPr lang="de-DE" sz="2400" i="1" dirty="0" err="1"/>
              <a:t>goes</a:t>
            </a:r>
            <a:r>
              <a:rPr lang="de-DE" sz="2400" dirty="0"/>
              <a:t>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/>
              <a:t> buchstäblich alle Methoden, Ideologien, Weltbilder, Religionen und Mythen können zur Beschreibung der Welt nützlich sein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0DD15-E9E4-AEE3-AAAE-0CD04EE4A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8" r="13455"/>
          <a:stretch/>
        </p:blipFill>
        <p:spPr>
          <a:xfrm>
            <a:off x="7185891" y="2282496"/>
            <a:ext cx="4405745" cy="35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45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1913-F00D-0733-262B-4D0A2536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„</a:t>
            </a:r>
            <a:r>
              <a:rPr lang="de-DE" sz="3200" i="1" dirty="0"/>
              <a:t>Fortschritt in eine Richtung kommt nicht ohne Aufhebung der Möglichkeit zum Fortschritt in eine andere Richtung zustande</a:t>
            </a:r>
            <a:r>
              <a:rPr lang="de-DE" sz="3200" dirty="0"/>
              <a:t>.“</a:t>
            </a:r>
            <a:endParaRPr lang="fr-FR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31124-3035-83C3-9D95-59D138272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Erläutern</a:t>
            </a:r>
            <a:r>
              <a:rPr lang="fr-FR" dirty="0"/>
              <a:t> </a:t>
            </a:r>
            <a:r>
              <a:rPr lang="fr-FR" dirty="0" err="1"/>
              <a:t>Sie</a:t>
            </a:r>
            <a:r>
              <a:rPr lang="fr-FR" dirty="0"/>
              <a:t> </a:t>
            </a:r>
            <a:r>
              <a:rPr lang="fr-FR" dirty="0" err="1"/>
              <a:t>diese</a:t>
            </a:r>
            <a:r>
              <a:rPr lang="fr-FR" dirty="0"/>
              <a:t> </a:t>
            </a:r>
            <a:r>
              <a:rPr lang="fr-FR" dirty="0" err="1"/>
              <a:t>Aussage</a:t>
            </a:r>
            <a:r>
              <a:rPr lang="fr-FR" dirty="0"/>
              <a:t> von Karl Feyerabend!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0811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9A5354-C333-4D90-A4E4-BD155F0D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605756"/>
            <a:ext cx="5267325" cy="4351338"/>
          </a:xfrm>
        </p:spPr>
        <p:txBody>
          <a:bodyPr>
            <a:normAutofit/>
          </a:bodyPr>
          <a:lstStyle/>
          <a:p>
            <a:r>
              <a:rPr lang="de-DE" sz="2200" b="1" dirty="0"/>
              <a:t>wissenschaftliche Methode: </a:t>
            </a:r>
            <a:r>
              <a:rPr lang="de-DE" sz="2200" dirty="0"/>
              <a:t>allgemein die </a:t>
            </a:r>
            <a:r>
              <a:rPr lang="de-DE" sz="2200" b="1" dirty="0"/>
              <a:t>experimentelle Methode </a:t>
            </a:r>
            <a:r>
              <a:rPr lang="de-DE" sz="2200" dirty="0"/>
              <a:t>und das </a:t>
            </a:r>
            <a:r>
              <a:rPr lang="de-DE" sz="2200" b="1" dirty="0"/>
              <a:t>planmäßige Verfahren der empirischen Naturwissenschaften</a:t>
            </a:r>
            <a:r>
              <a:rPr lang="de-DE" sz="2200" dirty="0"/>
              <a:t>, wie auch die logisch-mathematische Methode der Grundlagenforschung</a:t>
            </a:r>
          </a:p>
          <a:p>
            <a:r>
              <a:rPr lang="de-DE" sz="2200" dirty="0"/>
              <a:t>Ziel ist der direkte Erkenntnisgewinn durch das wissenschaftliche Verfahren </a:t>
            </a:r>
          </a:p>
          <a:p>
            <a:r>
              <a:rPr lang="de-DE" sz="2200" dirty="0"/>
              <a:t>Popper: wir können trotz der wissenschaftlichen Methode nie sicher sein, an die </a:t>
            </a:r>
            <a:r>
              <a:rPr lang="de-DE" sz="2200" dirty="0">
                <a:solidFill>
                  <a:srgbClr val="CC9900"/>
                </a:solidFill>
              </a:rPr>
              <a:t>Wahrheit</a:t>
            </a:r>
            <a:r>
              <a:rPr lang="de-DE" sz="2200" dirty="0"/>
              <a:t> zu gelangen (=</a:t>
            </a:r>
            <a:r>
              <a:rPr lang="de-DE" sz="2200" dirty="0">
                <a:solidFill>
                  <a:srgbClr val="CC9900"/>
                </a:solidFill>
              </a:rPr>
              <a:t>endgültige Resultate </a:t>
            </a:r>
            <a:r>
              <a:rPr lang="de-DE" sz="2200" dirty="0"/>
              <a:t>zu finden)</a:t>
            </a:r>
            <a:endParaRPr lang="en-AT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5671C9-EAB5-4728-AADF-F61086AF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59" y="387612"/>
            <a:ext cx="6595909" cy="879475"/>
          </a:xfrm>
          <a:prstGeom prst="roundRect">
            <a:avLst/>
          </a:prstGeom>
          <a:solidFill>
            <a:srgbClr val="CC9900"/>
          </a:solidFill>
        </p:spPr>
        <p:txBody>
          <a:bodyPr>
            <a:normAutofit/>
          </a:bodyPr>
          <a:lstStyle/>
          <a:p>
            <a:r>
              <a:rPr lang="fr-CH" sz="2200" b="1" dirty="0">
                <a:solidFill>
                  <a:schemeClr val="bg1"/>
                </a:solidFill>
              </a:rPr>
              <a:t>I.1.2. </a:t>
            </a:r>
            <a:r>
              <a:rPr lang="fr-CH" sz="2200" b="1" dirty="0" err="1">
                <a:solidFill>
                  <a:schemeClr val="bg1"/>
                </a:solidFill>
              </a:rPr>
              <a:t>Das</a:t>
            </a:r>
            <a:r>
              <a:rPr lang="fr-CH" sz="2200" b="1" dirty="0">
                <a:solidFill>
                  <a:schemeClr val="bg1"/>
                </a:solidFill>
              </a:rPr>
              <a:t> </a:t>
            </a:r>
            <a:r>
              <a:rPr lang="fr-CH" sz="2200" b="1" dirty="0" err="1">
                <a:solidFill>
                  <a:schemeClr val="bg1"/>
                </a:solidFill>
              </a:rPr>
              <a:t>Problem</a:t>
            </a:r>
            <a:r>
              <a:rPr lang="fr-CH" sz="2200" b="1" dirty="0">
                <a:solidFill>
                  <a:schemeClr val="bg1"/>
                </a:solidFill>
              </a:rPr>
              <a:t> der </a:t>
            </a:r>
            <a:r>
              <a:rPr lang="fr-CH" sz="2200" b="1" dirty="0" err="1">
                <a:solidFill>
                  <a:schemeClr val="bg1"/>
                </a:solidFill>
              </a:rPr>
              <a:t>wissenschaftlichen</a:t>
            </a:r>
            <a:r>
              <a:rPr lang="fr-CH" sz="2200" b="1" dirty="0">
                <a:solidFill>
                  <a:schemeClr val="bg1"/>
                </a:solidFill>
              </a:rPr>
              <a:t> </a:t>
            </a:r>
            <a:r>
              <a:rPr lang="fr-CH" sz="2200" b="1" dirty="0" err="1">
                <a:solidFill>
                  <a:schemeClr val="bg1"/>
                </a:solidFill>
              </a:rPr>
              <a:t>Methode</a:t>
            </a:r>
            <a:r>
              <a:rPr lang="fr-CH" sz="2200" b="1" dirty="0">
                <a:solidFill>
                  <a:schemeClr val="bg1"/>
                </a:solidFill>
              </a:rPr>
              <a:t> (S.4)</a:t>
            </a:r>
            <a:endParaRPr lang="en-LU" sz="2200" b="1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6AC0893-DB65-4AF3-B59E-8D2D85E2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109" y="402431"/>
            <a:ext cx="4447645" cy="6053137"/>
          </a:xfrm>
          <a:prstGeom prst="rect">
            <a:avLst/>
          </a:prstGeom>
        </p:spPr>
      </p:pic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FF08FCB1-174F-4769-850B-CEFB52D620FB}"/>
              </a:ext>
            </a:extLst>
          </p:cNvPr>
          <p:cNvCxnSpPr/>
          <p:nvPr/>
        </p:nvCxnSpPr>
        <p:spPr>
          <a:xfrm>
            <a:off x="5537917" y="5074443"/>
            <a:ext cx="3571875" cy="1381125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9162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E1C16-A4A3-DB8C-8DF8-CD8ACC8A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Alles </a:t>
            </a:r>
            <a:r>
              <a:rPr lang="fr-FR" dirty="0" err="1"/>
              <a:t>ist</a:t>
            </a:r>
            <a:r>
              <a:rPr lang="fr-FR" dirty="0"/>
              <a:t> </a:t>
            </a:r>
            <a:r>
              <a:rPr lang="fr-FR" dirty="0" err="1"/>
              <a:t>relativ</a:t>
            </a:r>
            <a:r>
              <a:rPr lang="fr-FR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FEBF1-C07D-1860-CA88-201ADE308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/>
              <a:t>Relativismus</a:t>
            </a:r>
            <a:endParaRPr lang="fr-FR" b="1" dirty="0"/>
          </a:p>
          <a:p>
            <a:r>
              <a:rPr lang="de-DE" dirty="0"/>
              <a:t>Allgemein: die Einstellung, welche dem Wissenschaftsideal nach absoluter Wahrheit kritisch gegenübersteht und in der Regel die Berechtigung universalgültiger Aussagen strikt verleugnet</a:t>
            </a:r>
          </a:p>
        </p:txBody>
      </p:sp>
    </p:spTree>
    <p:extLst>
      <p:ext uri="{BB962C8B-B14F-4D97-AF65-F5344CB8AC3E}">
        <p14:creationId xmlns:p14="http://schemas.microsoft.com/office/powerpoint/2010/main" val="13249007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E1C16-A4A3-DB8C-8DF8-CD8ACC8A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Alles </a:t>
            </a:r>
            <a:r>
              <a:rPr lang="fr-FR" dirty="0" err="1"/>
              <a:t>ist</a:t>
            </a:r>
            <a:r>
              <a:rPr lang="fr-FR" dirty="0"/>
              <a:t> </a:t>
            </a:r>
            <a:r>
              <a:rPr lang="fr-FR" dirty="0" err="1"/>
              <a:t>relativ</a:t>
            </a:r>
            <a:r>
              <a:rPr lang="fr-FR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FEBF1-C07D-1860-CA88-201ADE308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Relativismus</a:t>
            </a:r>
            <a:endParaRPr lang="fr-FR" dirty="0"/>
          </a:p>
          <a:p>
            <a:r>
              <a:rPr lang="de-DE" dirty="0"/>
              <a:t>Allgemein: die Einstellung, welche dem Wissenschaftsideal nach absoluter Wahrheit kritisch gegenübersteht und in der Regel die Berechtigung universalgültiger Aussagen strikt verleugnet</a:t>
            </a:r>
          </a:p>
          <a:p>
            <a:r>
              <a:rPr lang="de-DE" dirty="0"/>
              <a:t>Für Feyerabend</a:t>
            </a:r>
          </a:p>
          <a:p>
            <a:r>
              <a:rPr lang="de-DE" dirty="0"/>
              <a:t>Alle freien Traditionen sollen die gleichen Rechte haben</a:t>
            </a:r>
          </a:p>
          <a:p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08C8D-F1CD-EA31-28E0-FF3569B2C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4592781"/>
            <a:ext cx="1817543" cy="1817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9AC49C-2AF0-53F2-0F84-CF5BF858B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823" y="4591261"/>
            <a:ext cx="2728595" cy="1819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B435E-69B9-A381-3439-0777042DD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418" y="4589744"/>
            <a:ext cx="4248727" cy="18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036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833B8-2AF0-C9B2-6B9F-B23589B7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Fazit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41205-E44D-953D-73FC-2FBDD5B77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dirty="0"/>
              <a:t>„</a:t>
            </a:r>
            <a:r>
              <a:rPr lang="de-DE" i="1" dirty="0"/>
              <a:t>Erfolgreiches Forschen gehorcht nicht allgemeinen Regeln</a:t>
            </a:r>
            <a:r>
              <a:rPr lang="de-DE" dirty="0"/>
              <a:t>.“ </a:t>
            </a:r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DA839-940B-F4FD-C051-6C6643F23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863" y="2628296"/>
            <a:ext cx="2977234" cy="37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3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F286CB-F797-4B2D-BC55-D61DAC17C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660525"/>
            <a:ext cx="8559800" cy="4351338"/>
          </a:xfrm>
        </p:spPr>
        <p:txBody>
          <a:bodyPr>
            <a:normAutofit/>
          </a:bodyPr>
          <a:lstStyle/>
          <a:p>
            <a:r>
              <a:rPr lang="de-DE" sz="2400" dirty="0"/>
              <a:t>Das liegt nicht daran, dass Newton und andere Wissenschaftler schlampig arbeiten, sondern an der </a:t>
            </a:r>
            <a:r>
              <a:rPr lang="de-DE" sz="2400" b="1" dirty="0"/>
              <a:t>prinzipiellen Beschaffenheit der Wahrheitsfindung in der Naturwissenschaft</a:t>
            </a:r>
            <a:r>
              <a:rPr lang="de-DE" sz="2400" dirty="0"/>
              <a:t>. </a:t>
            </a:r>
          </a:p>
          <a:p>
            <a:r>
              <a:rPr lang="de-DE" sz="2400" dirty="0"/>
              <a:t>Wissenschaftliches Wissen besteht nämlich, so Poppers Entdeckung, prinzipiell nur aus immer </a:t>
            </a:r>
            <a:r>
              <a:rPr lang="de-DE" sz="2400" dirty="0">
                <a:solidFill>
                  <a:schemeClr val="accent2">
                    <a:lumMod val="75000"/>
                  </a:schemeClr>
                </a:solidFill>
              </a:rPr>
              <a:t>neuen Hypothesen </a:t>
            </a:r>
            <a:r>
              <a:rPr lang="de-DE" sz="2400" dirty="0"/>
              <a:t>und Erklärungsmodellen, die </a:t>
            </a:r>
            <a:r>
              <a:rPr lang="de-DE" sz="2400" dirty="0">
                <a:solidFill>
                  <a:schemeClr val="accent2">
                    <a:lumMod val="75000"/>
                  </a:schemeClr>
                </a:solidFill>
              </a:rPr>
              <a:t>nur so lange als wahr gelten, bis ein Gegenbeispiel oder ein noch besseres Erklärungsmodell gefunden wird.</a:t>
            </a:r>
            <a:r>
              <a:rPr lang="de-DE" sz="2400" dirty="0"/>
              <a:t> </a:t>
            </a:r>
          </a:p>
          <a:p>
            <a:r>
              <a:rPr lang="de-DE" sz="2400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de-DE" sz="2400" dirty="0">
                <a:solidFill>
                  <a:schemeClr val="accent2">
                    <a:lumMod val="75000"/>
                  </a:schemeClr>
                </a:solidFill>
              </a:rPr>
              <a:t>elbst wenn ein Wissenschaftler für seine Theorie tausende Beispiele und Belege in der Wirklichkeit findet, kann irgendwann </a:t>
            </a: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</a:rPr>
              <a:t>ein Gegenbeispiel</a:t>
            </a:r>
            <a:r>
              <a:rPr lang="de-DE" sz="2400" dirty="0">
                <a:solidFill>
                  <a:schemeClr val="accent2">
                    <a:lumMod val="75000"/>
                  </a:schemeClr>
                </a:solidFill>
              </a:rPr>
              <a:t> auftauchen </a:t>
            </a:r>
            <a:r>
              <a:rPr lang="de-DE" sz="2400" dirty="0"/>
              <a:t>und alles in Frage stellen.</a:t>
            </a:r>
            <a:endParaRPr lang="en-AT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4837EA-C162-4988-8AD0-5A4ED282D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454025"/>
            <a:ext cx="6674282" cy="536575"/>
          </a:xfrm>
          <a:prstGeom prst="roundRect">
            <a:avLst/>
          </a:prstGeom>
          <a:solidFill>
            <a:srgbClr val="CC9900"/>
          </a:solidFill>
        </p:spPr>
        <p:txBody>
          <a:bodyPr>
            <a:normAutofit/>
          </a:bodyPr>
          <a:lstStyle/>
          <a:p>
            <a:r>
              <a:rPr lang="fr-CH" sz="2200" b="1" dirty="0">
                <a:solidFill>
                  <a:schemeClr val="bg1"/>
                </a:solidFill>
              </a:rPr>
              <a:t>I.1.2. </a:t>
            </a:r>
            <a:r>
              <a:rPr lang="fr-CH" sz="2200" b="1" dirty="0" err="1">
                <a:solidFill>
                  <a:schemeClr val="bg1"/>
                </a:solidFill>
              </a:rPr>
              <a:t>Das</a:t>
            </a:r>
            <a:r>
              <a:rPr lang="fr-CH" sz="2200" b="1" dirty="0">
                <a:solidFill>
                  <a:schemeClr val="bg1"/>
                </a:solidFill>
              </a:rPr>
              <a:t> </a:t>
            </a:r>
            <a:r>
              <a:rPr lang="fr-CH" sz="2200" b="1" dirty="0" err="1">
                <a:solidFill>
                  <a:schemeClr val="bg1"/>
                </a:solidFill>
              </a:rPr>
              <a:t>Problem</a:t>
            </a:r>
            <a:r>
              <a:rPr lang="fr-CH" sz="2200" b="1" dirty="0">
                <a:solidFill>
                  <a:schemeClr val="bg1"/>
                </a:solidFill>
              </a:rPr>
              <a:t> der </a:t>
            </a:r>
            <a:r>
              <a:rPr lang="fr-CH" sz="2200" b="1" dirty="0" err="1">
                <a:solidFill>
                  <a:schemeClr val="bg1"/>
                </a:solidFill>
              </a:rPr>
              <a:t>wissenschaftlichen</a:t>
            </a:r>
            <a:r>
              <a:rPr lang="fr-CH" sz="2200" b="1" dirty="0">
                <a:solidFill>
                  <a:schemeClr val="bg1"/>
                </a:solidFill>
              </a:rPr>
              <a:t> </a:t>
            </a:r>
            <a:r>
              <a:rPr lang="fr-CH" sz="2200" b="1" dirty="0" err="1">
                <a:solidFill>
                  <a:schemeClr val="bg1"/>
                </a:solidFill>
              </a:rPr>
              <a:t>Methode</a:t>
            </a:r>
            <a:r>
              <a:rPr lang="fr-CH" sz="2200" b="1" dirty="0">
                <a:solidFill>
                  <a:schemeClr val="bg1"/>
                </a:solidFill>
              </a:rPr>
              <a:t> (S.4)</a:t>
            </a:r>
            <a:endParaRPr lang="en-LU" sz="2200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Flask with solid fill">
            <a:extLst>
              <a:ext uri="{FF2B5EF4-FFF2-40B4-BE49-F238E27FC236}">
                <a16:creationId xmlns:a16="http://schemas.microsoft.com/office/drawing/2014/main" id="{82A0F7D6-3EE7-A244-9DB2-077419C8B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8849" y="2431219"/>
            <a:ext cx="1404975" cy="1404975"/>
          </a:xfrm>
          <a:prstGeom prst="rect">
            <a:avLst/>
          </a:prstGeom>
        </p:spPr>
      </p:pic>
      <p:pic>
        <p:nvPicPr>
          <p:cNvPr id="7" name="Graphic 6" descr="Scientist male with solid fill">
            <a:extLst>
              <a:ext uri="{FF2B5EF4-FFF2-40B4-BE49-F238E27FC236}">
                <a16:creationId xmlns:a16="http://schemas.microsoft.com/office/drawing/2014/main" id="{2A0DD178-D564-9CCC-1645-5C355B365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0868" y="4118050"/>
            <a:ext cx="2420938" cy="2420938"/>
          </a:xfrm>
          <a:prstGeom prst="rect">
            <a:avLst/>
          </a:prstGeom>
        </p:spPr>
      </p:pic>
      <p:pic>
        <p:nvPicPr>
          <p:cNvPr id="9" name="Graphic 8" descr="Bug under magnifying glass with solid fill">
            <a:extLst>
              <a:ext uri="{FF2B5EF4-FFF2-40B4-BE49-F238E27FC236}">
                <a16:creationId xmlns:a16="http://schemas.microsoft.com/office/drawing/2014/main" id="{62C9DDC1-708D-E0A4-E5A3-9340DD635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27447" y="722312"/>
            <a:ext cx="1404975" cy="14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85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A97E35-5D0B-4874-BC25-640C902A4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3331"/>
            <a:ext cx="8686800" cy="4351338"/>
          </a:xfrm>
        </p:spPr>
        <p:txBody>
          <a:bodyPr>
            <a:normAutofit/>
          </a:bodyPr>
          <a:lstStyle/>
          <a:p>
            <a:r>
              <a:rPr lang="fr-CH" sz="2200" dirty="0" err="1"/>
              <a:t>Mathematik</a:t>
            </a:r>
            <a:r>
              <a:rPr lang="fr-CH" sz="2200" dirty="0"/>
              <a:t>/</a:t>
            </a:r>
            <a:r>
              <a:rPr lang="fr-CH" sz="2200" dirty="0" err="1"/>
              <a:t>Logik</a:t>
            </a:r>
            <a:r>
              <a:rPr lang="fr-CH" sz="2200" dirty="0"/>
              <a:t> =&gt; </a:t>
            </a:r>
            <a:r>
              <a:rPr lang="fr-CH" sz="2200" dirty="0" err="1"/>
              <a:t>engültiges</a:t>
            </a:r>
            <a:r>
              <a:rPr lang="fr-CH" sz="2200" dirty="0"/>
              <a:t> </a:t>
            </a:r>
            <a:r>
              <a:rPr lang="fr-CH" sz="2200" dirty="0" err="1"/>
              <a:t>Wissen</a:t>
            </a:r>
            <a:endParaRPr lang="fr-CH" sz="2200" dirty="0"/>
          </a:p>
          <a:p>
            <a:r>
              <a:rPr lang="fr-CH" sz="2200" dirty="0" err="1"/>
              <a:t>Empirische</a:t>
            </a:r>
            <a:r>
              <a:rPr lang="fr-CH" sz="2200" dirty="0"/>
              <a:t> </a:t>
            </a:r>
            <a:r>
              <a:rPr lang="fr-CH" sz="2200" dirty="0" err="1"/>
              <a:t>Wissenschaft</a:t>
            </a:r>
            <a:r>
              <a:rPr lang="fr-CH" sz="2200" dirty="0"/>
              <a:t> =&gt; </a:t>
            </a:r>
            <a:r>
              <a:rPr lang="fr-CH" sz="2200" dirty="0" err="1"/>
              <a:t>Kein</a:t>
            </a:r>
            <a:r>
              <a:rPr lang="fr-CH" sz="2200" dirty="0"/>
              <a:t> </a:t>
            </a:r>
            <a:r>
              <a:rPr lang="fr-CH" sz="2200" dirty="0" err="1"/>
              <a:t>Wissen</a:t>
            </a:r>
            <a:r>
              <a:rPr lang="fr-CH" sz="2200" dirty="0"/>
              <a:t> </a:t>
            </a:r>
            <a:r>
              <a:rPr lang="fr-CH" sz="2200" dirty="0" err="1"/>
              <a:t>sondern</a:t>
            </a:r>
            <a:r>
              <a:rPr lang="fr-CH" sz="2200" dirty="0"/>
              <a:t> </a:t>
            </a:r>
            <a:endParaRPr lang="fr-CH" sz="2200" i="1" dirty="0"/>
          </a:p>
          <a:p>
            <a:pPr marL="0" indent="0" algn="ctr">
              <a:buNone/>
            </a:pPr>
            <a:r>
              <a:rPr lang="en-AT" sz="2200" i="1" dirty="0"/>
              <a:t>„</a:t>
            </a:r>
            <a:r>
              <a:rPr lang="de-DE" sz="2200" i="1" dirty="0"/>
              <a:t>eine </a:t>
            </a:r>
            <a:r>
              <a:rPr lang="de-DE" sz="2200" b="1" i="1" dirty="0"/>
              <a:t>Information</a:t>
            </a:r>
            <a:r>
              <a:rPr lang="de-DE" sz="2200" i="1" dirty="0"/>
              <a:t> über die verschiedenen rivalisierenden </a:t>
            </a:r>
            <a:r>
              <a:rPr lang="de-DE" sz="2200" b="1" i="1" dirty="0"/>
              <a:t>Hypothesen</a:t>
            </a:r>
            <a:r>
              <a:rPr lang="de-DE" sz="2200" i="1" dirty="0"/>
              <a:t> und über die Weise, in der sie sich in verschiedenen Prüfungen bewährt haben“</a:t>
            </a:r>
          </a:p>
          <a:p>
            <a:pPr marL="0" indent="0">
              <a:buNone/>
            </a:pPr>
            <a:r>
              <a:rPr lang="de-DE" sz="1500" dirty="0">
                <a:sym typeface="Symbol" panose="05050102010706020507" pitchFamily="18" charset="2"/>
              </a:rPr>
              <a:t></a:t>
            </a:r>
            <a:r>
              <a:rPr lang="de-DE" sz="2200" dirty="0">
                <a:sym typeface="Symbol" panose="05050102010706020507" pitchFamily="18" charset="2"/>
              </a:rPr>
              <a:t> </a:t>
            </a:r>
            <a:r>
              <a:rPr lang="de-DE" sz="2200" dirty="0"/>
              <a:t>Hypothese: widerspruchfreie, jedoch </a:t>
            </a:r>
            <a:r>
              <a:rPr lang="de-DE" sz="2200" b="1" dirty="0"/>
              <a:t>unbewiesene </a:t>
            </a:r>
            <a:r>
              <a:rPr lang="de-DE" sz="2200" dirty="0"/>
              <a:t>Aussage, die für die </a:t>
            </a:r>
          </a:p>
          <a:p>
            <a:pPr marL="0" indent="0">
              <a:buNone/>
            </a:pPr>
            <a:r>
              <a:rPr lang="de-DE" sz="2200" dirty="0"/>
              <a:t>Erarbeitung weiterer Erkenntnisse als wahr </a:t>
            </a:r>
            <a:r>
              <a:rPr lang="de-DE" sz="2200" b="1" dirty="0"/>
              <a:t>angenommen </a:t>
            </a:r>
            <a:r>
              <a:rPr lang="de-DE" sz="2200" dirty="0"/>
              <a:t>wird.</a:t>
            </a:r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200" dirty="0">
                <a:sym typeface="Symbol" panose="05050102010706020507" pitchFamily="18" charset="2"/>
              </a:rPr>
              <a:t> </a:t>
            </a:r>
            <a:r>
              <a:rPr lang="de-DE" sz="2200" dirty="0"/>
              <a:t>Für Popper nähern wir uns der Wahrheit nur an. Hypothesen werden konstant bestätigt:  Ihre nachträgliche Verifikation hängt von der Übereinstimmung mit </a:t>
            </a:r>
            <a:r>
              <a:rPr lang="de-DE" sz="2200" i="1" dirty="0"/>
              <a:t>intersubjektiv</a:t>
            </a:r>
            <a:r>
              <a:rPr lang="de-DE" sz="2200" dirty="0"/>
              <a:t> anerkannten Beobachtungen ab.</a:t>
            </a:r>
          </a:p>
          <a:p>
            <a:pPr marL="0" indent="0">
              <a:buNone/>
            </a:pPr>
            <a:endParaRPr lang="de-DE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96E5E8-29F8-4E28-9DB5-105AD86EF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9225"/>
            <a:ext cx="4833891" cy="536575"/>
          </a:xfrm>
          <a:prstGeom prst="roundRect">
            <a:avLst/>
          </a:prstGeom>
          <a:solidFill>
            <a:srgbClr val="CC9900"/>
          </a:solidFill>
        </p:spPr>
        <p:txBody>
          <a:bodyPr>
            <a:normAutofit/>
          </a:bodyPr>
          <a:lstStyle/>
          <a:p>
            <a:r>
              <a:rPr lang="fr-CH" sz="2200" b="1" dirty="0">
                <a:solidFill>
                  <a:schemeClr val="bg1"/>
                </a:solidFill>
              </a:rPr>
              <a:t>I.2.1. Alles </a:t>
            </a:r>
            <a:r>
              <a:rPr lang="fr-CH" sz="2200" b="1" dirty="0" err="1">
                <a:solidFill>
                  <a:schemeClr val="bg1"/>
                </a:solidFill>
              </a:rPr>
              <a:t>nur</a:t>
            </a:r>
            <a:r>
              <a:rPr lang="fr-CH" sz="2200" b="1" dirty="0">
                <a:solidFill>
                  <a:schemeClr val="bg1"/>
                </a:solidFill>
              </a:rPr>
              <a:t> </a:t>
            </a:r>
            <a:r>
              <a:rPr lang="fr-CH" sz="2200" b="1" dirty="0" err="1">
                <a:solidFill>
                  <a:schemeClr val="bg1"/>
                </a:solidFill>
              </a:rPr>
              <a:t>eine</a:t>
            </a:r>
            <a:r>
              <a:rPr lang="fr-CH" sz="2200" b="1" dirty="0">
                <a:solidFill>
                  <a:schemeClr val="bg1"/>
                </a:solidFill>
              </a:rPr>
              <a:t> </a:t>
            </a:r>
            <a:r>
              <a:rPr lang="fr-CH" sz="2200" b="1" dirty="0" err="1">
                <a:solidFill>
                  <a:schemeClr val="bg1"/>
                </a:solidFill>
              </a:rPr>
              <a:t>Hypothese</a:t>
            </a:r>
            <a:r>
              <a:rPr lang="fr-CH" sz="2200" b="1" dirty="0">
                <a:solidFill>
                  <a:schemeClr val="bg1"/>
                </a:solidFill>
              </a:rPr>
              <a:t>? (S.6)</a:t>
            </a:r>
            <a:endParaRPr lang="en-LU" sz="2200" b="1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91AA66-88C3-4633-91A7-9876176DB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860" y="0"/>
            <a:ext cx="274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83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892F83-1E70-43D1-832E-C011616B2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05206"/>
            <a:ext cx="10515600" cy="11842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1800" dirty="0"/>
              <a:t>Zur Zeit Poppers: die </a:t>
            </a:r>
            <a:r>
              <a:rPr lang="de-DE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induktive Methode </a:t>
            </a:r>
            <a:r>
              <a:rPr lang="de-DE" sz="1800" dirty="0"/>
              <a:t>war</a:t>
            </a:r>
            <a:r>
              <a:rPr lang="de-DE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/>
              <a:t>die allgemein </a:t>
            </a:r>
            <a:r>
              <a:rPr lang="de-DE" sz="1800" b="1" dirty="0"/>
              <a:t>gängige und anerkannte </a:t>
            </a:r>
            <a:r>
              <a:rPr lang="de-DE" sz="1800" dirty="0"/>
              <a:t>Praxis. Popper vertrat dagegen leidenschaftlich die </a:t>
            </a:r>
            <a:r>
              <a:rPr lang="de-DE" sz="1800" b="1" dirty="0"/>
              <a:t>deduktive Methode</a:t>
            </a:r>
            <a:r>
              <a:rPr lang="de-DE" sz="1800" dirty="0"/>
              <a:t>. Sie sei erkenntnistheoretisch gesehen ehrlicher und gewinnbringender.</a:t>
            </a:r>
          </a:p>
          <a:p>
            <a:pPr marL="0" indent="0">
              <a:lnSpc>
                <a:spcPct val="100000"/>
              </a:lnSpc>
              <a:buNone/>
            </a:pPr>
            <a:endParaRPr lang="en-AT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3BC22E-FA50-4BDA-B48B-7E5D67CC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66689"/>
            <a:ext cx="9283700" cy="612775"/>
          </a:xfrm>
          <a:prstGeom prst="roundRect">
            <a:avLst/>
          </a:prstGeom>
          <a:solidFill>
            <a:srgbClr val="CC9900"/>
          </a:solidFill>
        </p:spPr>
        <p:txBody>
          <a:bodyPr>
            <a:normAutofit/>
          </a:bodyPr>
          <a:lstStyle/>
          <a:p>
            <a:r>
              <a:rPr lang="fr-CH" sz="2200" b="1" dirty="0">
                <a:solidFill>
                  <a:schemeClr val="bg1"/>
                </a:solidFill>
              </a:rPr>
              <a:t>I.2.2. </a:t>
            </a:r>
            <a:r>
              <a:rPr lang="de-DE" sz="2200" b="1" dirty="0">
                <a:solidFill>
                  <a:schemeClr val="bg1"/>
                </a:solidFill>
              </a:rPr>
              <a:t>Das Induktionsproblem – Der Mensch ist kein Kübel (S.7)</a:t>
            </a:r>
            <a:endParaRPr lang="en-LU" sz="22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Scientific Method: Definition and Examples">
            <a:extLst>
              <a:ext uri="{FF2B5EF4-FFF2-40B4-BE49-F238E27FC236}">
                <a16:creationId xmlns:a16="http://schemas.microsoft.com/office/drawing/2014/main" id="{B71DAFDF-7B1A-447D-B965-46BE7166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708" y="1732280"/>
            <a:ext cx="6775767" cy="451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89FF14D-0966-4E47-B2C0-E2CB2C2DE368}"/>
              </a:ext>
            </a:extLst>
          </p:cNvPr>
          <p:cNvSpPr txBox="1"/>
          <p:nvPr/>
        </p:nvSpPr>
        <p:spPr>
          <a:xfrm>
            <a:off x="713900" y="2189481"/>
            <a:ext cx="3762375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dirty="0"/>
              <a:t>Die induktive Methode besagt, dass man zuerst sehr 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viele Sinneseindrücke </a:t>
            </a:r>
            <a:r>
              <a:rPr lang="de-DE" dirty="0"/>
              <a:t>und Einzelerfahrungen in sich „hineinnehmen“ (</a:t>
            </a:r>
            <a:r>
              <a:rPr lang="de-DE" i="1" dirty="0" err="1"/>
              <a:t>inducere</a:t>
            </a:r>
            <a:r>
              <a:rPr lang="de-DE" dirty="0"/>
              <a:t>) und einsammeln muss, um dann in einem zweiten Schritt aus dem „hineingenommenen“ eine allgemeine Theorie zu bilden</a:t>
            </a:r>
            <a:endParaRPr lang="en-AT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07AE605-EF9B-4816-9359-1ABF5C9714AB}"/>
              </a:ext>
            </a:extLst>
          </p:cNvPr>
          <p:cNvSpPr/>
          <p:nvPr/>
        </p:nvSpPr>
        <p:spPr>
          <a:xfrm>
            <a:off x="9258300" y="2149052"/>
            <a:ext cx="2543175" cy="220440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7F4B895C-E38A-D9EE-15A7-B95BFAE716F1}"/>
              </a:ext>
            </a:extLst>
          </p:cNvPr>
          <p:cNvSpPr txBox="1"/>
          <p:nvPr/>
        </p:nvSpPr>
        <p:spPr>
          <a:xfrm>
            <a:off x="713900" y="4870768"/>
            <a:ext cx="3762375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dirty="0"/>
              <a:t>Handelt es sich bei </a:t>
            </a:r>
            <a:r>
              <a:rPr lang="de-DE" b="1" dirty="0"/>
              <a:t>folgender Grafik um eine </a:t>
            </a:r>
            <a:r>
              <a:rPr lang="de-DE" dirty="0">
                <a:solidFill>
                  <a:srgbClr val="FF0000"/>
                </a:solidFill>
              </a:rPr>
              <a:t>gesicherte Erkenntnis</a:t>
            </a:r>
            <a:r>
              <a:rPr lang="de-DE" dirty="0"/>
              <a:t>? Was wäre ein Problem bei der Konklusion der folgenden Grafik?</a:t>
            </a:r>
            <a:endParaRPr lang="en-AT" dirty="0"/>
          </a:p>
        </p:txBody>
      </p: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056045F8-793F-FBB1-6A26-7DB09550BA92}"/>
              </a:ext>
            </a:extLst>
          </p:cNvPr>
          <p:cNvSpPr/>
          <p:nvPr/>
        </p:nvSpPr>
        <p:spPr>
          <a:xfrm>
            <a:off x="4382769" y="5151636"/>
            <a:ext cx="1132205" cy="638592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9" name="Ellipse 5">
            <a:extLst>
              <a:ext uri="{FF2B5EF4-FFF2-40B4-BE49-F238E27FC236}">
                <a16:creationId xmlns:a16="http://schemas.microsoft.com/office/drawing/2014/main" id="{1DB05DBB-6D94-0D1B-9A5F-DA4BC44C26CB}"/>
              </a:ext>
            </a:extLst>
          </p:cNvPr>
          <p:cNvSpPr/>
          <p:nvPr/>
        </p:nvSpPr>
        <p:spPr>
          <a:xfrm>
            <a:off x="8943183" y="4353454"/>
            <a:ext cx="2438400" cy="2085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69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3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13629F2564CC47ABCE2BEA4C269950" ma:contentTypeVersion="9" ma:contentTypeDescription="Create a new document." ma:contentTypeScope="" ma:versionID="fe983d8697af2cebd80e7409190db580">
  <xsd:schema xmlns:xsd="http://www.w3.org/2001/XMLSchema" xmlns:xs="http://www.w3.org/2001/XMLSchema" xmlns:p="http://schemas.microsoft.com/office/2006/metadata/properties" xmlns:ns2="02c08a58-828b-4f87-8649-22bb67bc212a" xmlns:ns3="603e40f8-04f4-4d15-a94c-2eed19febcc7" targetNamespace="http://schemas.microsoft.com/office/2006/metadata/properties" ma:root="true" ma:fieldsID="bab656fb7b58e2a5b321ad2d1a494144" ns2:_="" ns3:_="">
    <xsd:import namespace="02c08a58-828b-4f87-8649-22bb67bc212a"/>
    <xsd:import namespace="603e40f8-04f4-4d15-a94c-2eed19febc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c08a58-828b-4f87-8649-22bb67bc21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12677ad-b840-49b1-84f2-fecc1b1cbe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e40f8-04f4-4d15-a94c-2eed19febcc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bd844dc-9114-49d1-af3d-86c2b59c7d00}" ma:internalName="TaxCatchAll" ma:showField="CatchAllData" ma:web="603e40f8-04f4-4d15-a94c-2eed19feb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394204-BEBE-424C-A831-3482CAE605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c08a58-828b-4f87-8649-22bb67bc212a"/>
    <ds:schemaRef ds:uri="603e40f8-04f4-4d15-a94c-2eed19febc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60903D-F76F-4062-A79C-6B4C9648F1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2976</Words>
  <Application>Microsoft Office PowerPoint</Application>
  <PresentationFormat>Widescreen</PresentationFormat>
  <Paragraphs>282</Paragraphs>
  <Slides>62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77" baseType="lpstr">
      <vt:lpstr>Arial</vt:lpstr>
      <vt:lpstr>Bahnschrift</vt:lpstr>
      <vt:lpstr>Britannic Bold</vt:lpstr>
      <vt:lpstr>Calibri</vt:lpstr>
      <vt:lpstr>Calibri Light</vt:lpstr>
      <vt:lpstr>Franklin Gothic Book</vt:lpstr>
      <vt:lpstr>Freestyle Script</vt:lpstr>
      <vt:lpstr>Georgia Pro Cond Light</vt:lpstr>
      <vt:lpstr>Speak Pro</vt:lpstr>
      <vt:lpstr>Symbol</vt:lpstr>
      <vt:lpstr>Tenorite</vt:lpstr>
      <vt:lpstr>Times New Roman</vt:lpstr>
      <vt:lpstr>Office Theme</vt:lpstr>
      <vt:lpstr>1_Office Theme</vt:lpstr>
      <vt:lpstr>RetrospectVTI</vt:lpstr>
      <vt:lpstr>Wissenschaftstheorie - Epistescience, 2ème partie -</vt:lpstr>
      <vt:lpstr>PowerPoint Presentation</vt:lpstr>
      <vt:lpstr>PowerPoint Presentation</vt:lpstr>
      <vt:lpstr>PowerPoint Presentation</vt:lpstr>
      <vt:lpstr>I.1.1. Ausgangslage</vt:lpstr>
      <vt:lpstr>I.1.2. Das Problem der wissenschaftlichen Methode (S.4)</vt:lpstr>
      <vt:lpstr>I.1.2. Das Problem der wissenschaftlichen Methode (S.4)</vt:lpstr>
      <vt:lpstr>I.2.1. Alles nur eine Hypothese? (S.6)</vt:lpstr>
      <vt:lpstr>I.2.2. Das Induktionsproblem – Der Mensch ist kein Kübel (S.7)</vt:lpstr>
      <vt:lpstr>I.2.2. Das Induktionsproblem – Der Mensch ist kein Kübel</vt:lpstr>
      <vt:lpstr>Was ist das Problem folgender Theorie: ”Alle Schwäne sind weiss”?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Dinosaurier</vt:lpstr>
      <vt:lpstr>PowerPoint Presentation</vt:lpstr>
      <vt:lpstr>Wie entwickeln sich die Wissenschaften?</vt:lpstr>
      <vt:lpstr>PowerPoint Presentation</vt:lpstr>
      <vt:lpstr>Biografie</vt:lpstr>
      <vt:lpstr>Biografie</vt:lpstr>
      <vt:lpstr>Wie gerät eine Wissenschaftliche Theorie in die Krise?</vt:lpstr>
      <vt:lpstr>Wie gerät eine Wissenschaftliche Theorie in die Krise?</vt:lpstr>
      <vt:lpstr>Was ist ein Paradigma?</vt:lpstr>
      <vt:lpstr>Was ist ein Paradigma?</vt:lpstr>
      <vt:lpstr>Was ist ein Paradigma?</vt:lpstr>
      <vt:lpstr>Was ist ein Paradigma?</vt:lpstr>
      <vt:lpstr>Vom Paradigmenwechsel zur Wissenschaftlichen Revolution​</vt:lpstr>
      <vt:lpstr>Vom Paradigmenwechsel zur Wissenschaftlichen Revolution​</vt:lpstr>
      <vt:lpstr>Vom Paradigmenwechsel zur Wissenschaftlichen Revolution​</vt:lpstr>
      <vt:lpstr>Vom Paradigmenwechsel zur Wissenschaftlichen Revolution​</vt:lpstr>
      <vt:lpstr>Beispiel: Evolution</vt:lpstr>
      <vt:lpstr>Beispiel: Evolution</vt:lpstr>
      <vt:lpstr>Beispiel: Evolution</vt:lpstr>
      <vt:lpstr>Beispiel: Evolution</vt:lpstr>
      <vt:lpstr>Warum sind wissenschaftliche Krisen wichtig?</vt:lpstr>
      <vt:lpstr>Warum sind wissenschaftliche Krisen wichtig?</vt:lpstr>
      <vt:lpstr>Inkommensurabilität</vt:lpstr>
      <vt:lpstr>Inkommensurabilität</vt:lpstr>
      <vt:lpstr>Erläutern Sie anhand des folgenden Cartoons den Ausdruck „Paradigmenwechsel“!</vt:lpstr>
      <vt:lpstr>Haben Wissenschaften eine einheitliche Struktur bzw. Methode?</vt:lpstr>
      <vt:lpstr>Biografie</vt:lpstr>
      <vt:lpstr>PowerPoint Presentation</vt:lpstr>
      <vt:lpstr>Ausgangssituation</vt:lpstr>
      <vt:lpstr>Bsp: Problem der absoluten Geschwindigkeit</vt:lpstr>
      <vt:lpstr>Bsp: Problem der absoluten Geschwindigkeit</vt:lpstr>
      <vt:lpstr>Bsp: Problem der absoluten Geschwindigkeit</vt:lpstr>
      <vt:lpstr>Bsp: Problem der absoluten Geschwindigkeit</vt:lpstr>
      <vt:lpstr>Bsp: Problem der absoluten Geschwindigkeit</vt:lpstr>
      <vt:lpstr>Inkommensurabilität</vt:lpstr>
      <vt:lpstr>Epistemologischer Anarchismus</vt:lpstr>
      <vt:lpstr>Epistemologischer Anarchismus</vt:lpstr>
      <vt:lpstr>„Fortschritt in eine Richtung kommt nicht ohne Aufhebung der Möglichkeit zum Fortschritt in eine andere Richtung zustande.“</vt:lpstr>
      <vt:lpstr>Alles ist relativ!</vt:lpstr>
      <vt:lpstr>Alles ist relativ!</vt:lpstr>
      <vt:lpstr>Fazit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Wissenschaftstheorie - Epistescience, 2ème partie -</dc:title>
  <dc:creator>KREUTER Glenn</dc:creator>
  <cp:lastModifiedBy>BRÜCHER Patrick</cp:lastModifiedBy>
  <cp:revision>21</cp:revision>
  <dcterms:created xsi:type="dcterms:W3CDTF">2023-01-30T09:44:59Z</dcterms:created>
  <dcterms:modified xsi:type="dcterms:W3CDTF">2024-01-18T22:23:11Z</dcterms:modified>
</cp:coreProperties>
</file>