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3" d="100"/>
          <a:sy n="153" d="100"/>
        </p:scale>
        <p:origin x="20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1D2-62B5-49B2-9D2F-B0D882678839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1E6D-BBAB-414D-A5A8-0300374A6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3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1D2-62B5-49B2-9D2F-B0D882678839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1E6D-BBAB-414D-A5A8-0300374A6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46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1D2-62B5-49B2-9D2F-B0D882678839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1E6D-BBAB-414D-A5A8-0300374A6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9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1D2-62B5-49B2-9D2F-B0D882678839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1E6D-BBAB-414D-A5A8-0300374A6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4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1D2-62B5-49B2-9D2F-B0D882678839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1E6D-BBAB-414D-A5A8-0300374A6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34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1D2-62B5-49B2-9D2F-B0D882678839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1E6D-BBAB-414D-A5A8-0300374A6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89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1D2-62B5-49B2-9D2F-B0D882678839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1E6D-BBAB-414D-A5A8-0300374A6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81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1D2-62B5-49B2-9D2F-B0D882678839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1E6D-BBAB-414D-A5A8-0300374A6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9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1D2-62B5-49B2-9D2F-B0D882678839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1E6D-BBAB-414D-A5A8-0300374A6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10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1D2-62B5-49B2-9D2F-B0D882678839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1E6D-BBAB-414D-A5A8-0300374A6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21D2-62B5-49B2-9D2F-B0D882678839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21E6D-BBAB-414D-A5A8-0300374A6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75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21D2-62B5-49B2-9D2F-B0D882678839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21E6D-BBAB-414D-A5A8-0300374A6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53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895079"/>
            <a:ext cx="7772400" cy="1470025"/>
          </a:xfrm>
        </p:spPr>
        <p:txBody>
          <a:bodyPr/>
          <a:lstStyle/>
          <a:p>
            <a:r>
              <a:rPr lang="de-CH" u="sng" dirty="0"/>
              <a:t>Anthropologie</a:t>
            </a:r>
            <a:endParaRPr lang="en-GB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62485"/>
              </p:ext>
            </p:extLst>
          </p:nvPr>
        </p:nvGraphicFramePr>
        <p:xfrm>
          <a:off x="467544" y="4114510"/>
          <a:ext cx="8229600" cy="2044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None/>
                      </a:pPr>
                      <a:r>
                        <a:rPr lang="fr-CH" sz="2400" dirty="0">
                          <a:effectLst/>
                        </a:rPr>
                        <a:t>Définition: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fr-CH" sz="1800" b="1" dirty="0">
                          <a:effectLst/>
                        </a:rPr>
                        <a:t>L’anthropologie est la science de l’homme. 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fr-CH" sz="1800" dirty="0">
                          <a:effectLst/>
                        </a:rPr>
                        <a:t>Elle étudie l'être humain sous tous ses aspects, à la fois physiques et culturels. </a:t>
                      </a:r>
                    </a:p>
                    <a:p>
                      <a:pPr marL="171450" indent="-1714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Arial" pitchFamily="34" charset="0"/>
                        <a:buChar char="•"/>
                      </a:pPr>
                      <a:r>
                        <a:rPr lang="fr-CH" sz="1800" dirty="0">
                          <a:effectLst/>
                        </a:rPr>
                        <a:t>Le terme anthropologie vient de deux mots grecs, </a:t>
                      </a:r>
                      <a:r>
                        <a:rPr lang="fr-CH" sz="1800" dirty="0" err="1">
                          <a:effectLst/>
                        </a:rPr>
                        <a:t>anthropos</a:t>
                      </a:r>
                      <a:r>
                        <a:rPr lang="fr-CH" sz="1800" dirty="0">
                          <a:effectLst/>
                        </a:rPr>
                        <a:t>, qui signifie homme et logos, qui signifie étude.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5328592" cy="30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8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7" y="260648"/>
            <a:ext cx="8172450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7" y="3645024"/>
            <a:ext cx="4984407" cy="2881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74638"/>
            <a:ext cx="2526184" cy="33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16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LU" sz="3200" dirty="0"/>
              <a:t>Friedrich Nietzsche: Wo hört das Tier auf und wo fängt der Mensch an?</a:t>
            </a:r>
            <a:endParaRPr lang="lb-L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LU" sz="2400" b="1" dirty="0"/>
              <a:t>4.1. Wie definiert Nietzsche das Leben?</a:t>
            </a:r>
            <a:endParaRPr lang="lb-LU" sz="2400" dirty="0"/>
          </a:p>
          <a:p>
            <a:r>
              <a:rPr lang="de-LU" sz="2400" dirty="0"/>
              <a:t>Das Leben ist eine Art Leiden, ein ständiges Bemühen um die Erfüllung unserer Bedürfnisse.</a:t>
            </a:r>
            <a:endParaRPr lang="lb-L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996952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LU" sz="2400" b="1" dirty="0"/>
              <a:t>4.2. Was ist, laut Nietzsche, der Unterschied zwischen Mensch und Tier?</a:t>
            </a:r>
            <a:endParaRPr lang="lb-L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LU" sz="2400" dirty="0"/>
              <a:t>Die Tiere leiden am Leben, ohne einen Sinn für ihre Existenz zu haben. Sie streben instinktiv nach Glück und Befriedigung.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b-L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LU" sz="2400" dirty="0"/>
              <a:t>Der Mensch ist sich seiner Existenz bewusst und </a:t>
            </a:r>
            <a:r>
              <a:rPr lang="de-LU" sz="2400" b="1" dirty="0"/>
              <a:t>kann seinem Leben einen metaphysischen Sinn geben</a:t>
            </a:r>
            <a:r>
              <a:rPr lang="de-LU" sz="2400" dirty="0"/>
              <a:t>. Sein Leiden ist deshalb </a:t>
            </a:r>
            <a:r>
              <a:rPr lang="de-LU" sz="2400" b="1" dirty="0"/>
              <a:t>nicht absurd</a:t>
            </a:r>
            <a:r>
              <a:rPr lang="de-LU" sz="2400" dirty="0"/>
              <a:t>, er leidet aus Gründen, die ihn selbst übersteigen.</a:t>
            </a:r>
            <a:endParaRPr lang="lb-LU" sz="2400" dirty="0"/>
          </a:p>
        </p:txBody>
      </p:sp>
    </p:spTree>
    <p:extLst>
      <p:ext uri="{BB962C8B-B14F-4D97-AF65-F5344CB8AC3E}">
        <p14:creationId xmlns:p14="http://schemas.microsoft.com/office/powerpoint/2010/main" val="184072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LU" sz="3200" dirty="0"/>
              <a:t>Friedrich Nietzsche: Wo hört das Tier auf und wo fängt der Mensch an?</a:t>
            </a:r>
            <a:endParaRPr lang="lb-LU" sz="3200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484784"/>
            <a:ext cx="82296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de-LU" sz="2400" b="1" dirty="0"/>
              <a:t>4.3. Weshalb vermag es der Mensch nur selten, seinen animalischen Zustand zu überragen?</a:t>
            </a:r>
          </a:p>
          <a:p>
            <a:pPr marL="0" indent="0" algn="just">
              <a:buNone/>
            </a:pPr>
            <a:endParaRPr lang="lb-LU" sz="2400" dirty="0"/>
          </a:p>
          <a:p>
            <a:pPr algn="just"/>
            <a:r>
              <a:rPr lang="de-LU" sz="2400" dirty="0"/>
              <a:t>Der Mensch, der sein Leben </a:t>
            </a:r>
            <a:r>
              <a:rPr lang="de-LU" sz="2400" b="1" dirty="0"/>
              <a:t>lediglich der Befriedigung seiner Gelüste unterordnet, unterscheidet sich nicht vom Tier.</a:t>
            </a:r>
            <a:r>
              <a:rPr lang="de-LU" sz="2400" dirty="0"/>
              <a:t> Mensch sein bedeutet seinem Leiden einen Sinn zu geben.</a:t>
            </a:r>
          </a:p>
          <a:p>
            <a:pPr algn="just"/>
            <a:endParaRPr lang="lb-LU" sz="2400" dirty="0"/>
          </a:p>
          <a:p>
            <a:pPr algn="just"/>
            <a:r>
              <a:rPr lang="de-LU" sz="2400" dirty="0"/>
              <a:t>Die </a:t>
            </a:r>
            <a:r>
              <a:rPr lang="de-LU" sz="2400" b="1" dirty="0"/>
              <a:t>raubtierhafte Gier </a:t>
            </a:r>
            <a:r>
              <a:rPr lang="de-LU" sz="2400" dirty="0"/>
              <a:t>des Menschen gleicht einem Tier, </a:t>
            </a:r>
            <a:r>
              <a:rPr lang="de-LU" sz="2400" b="1" dirty="0"/>
              <a:t>das instinktiv trink, weil es Durst hat</a:t>
            </a:r>
            <a:r>
              <a:rPr lang="de-LU" sz="2400" dirty="0"/>
              <a:t>. Diese ungezügelte Gier ist jedoch </a:t>
            </a:r>
            <a:r>
              <a:rPr lang="de-LU" sz="2400" b="1" dirty="0"/>
              <a:t>sinnentleert, da reine Lustbefriedigung</a:t>
            </a:r>
            <a:r>
              <a:rPr lang="de-LU" sz="2400" dirty="0"/>
              <a:t>. </a:t>
            </a:r>
            <a:endParaRPr lang="lb-LU" sz="2400" dirty="0"/>
          </a:p>
        </p:txBody>
      </p:sp>
    </p:spTree>
    <p:extLst>
      <p:ext uri="{BB962C8B-B14F-4D97-AF65-F5344CB8AC3E}">
        <p14:creationId xmlns:p14="http://schemas.microsoft.com/office/powerpoint/2010/main" val="36603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LU" sz="3200" dirty="0"/>
              <a:t>Gehlen: </a:t>
            </a:r>
            <a:r>
              <a:rPr lang="de-LU" sz="3100" dirty="0"/>
              <a:t>Der Mensch ist ein Mängelwesen</a:t>
            </a:r>
            <a:endParaRPr lang="lb-LU" sz="3100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484784"/>
            <a:ext cx="822960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de-LU" sz="2400" b="1" dirty="0"/>
              <a:t>5.2. Weshalb ist der Mensch im Vergleich zur Giraffe ein „Mängelwesen“?</a:t>
            </a:r>
            <a:endParaRPr lang="lb-LU" sz="2400" b="1" dirty="0"/>
          </a:p>
          <a:p>
            <a:r>
              <a:rPr lang="de-LU" sz="2400" b="1" dirty="0"/>
              <a:t>Spezialisierung: </a:t>
            </a:r>
            <a:r>
              <a:rPr lang="de-LU" sz="2400" dirty="0"/>
              <a:t>Die Giraffe hat einen langen Hals, damit sie sich ohne Hilfsmittel vom Baum ernähren kann.</a:t>
            </a:r>
            <a:endParaRPr lang="lb-LU" sz="2400" dirty="0"/>
          </a:p>
          <a:p>
            <a:r>
              <a:rPr lang="de-LU" sz="2400" b="1" dirty="0"/>
              <a:t>Mangel:</a:t>
            </a:r>
            <a:r>
              <a:rPr lang="de-LU" sz="2400" dirty="0"/>
              <a:t> Der Mensch verfügt nicht über den biologischen Vorteil der Giraffe, er benötigt deshalb Hilfsmittel.</a:t>
            </a:r>
            <a:endParaRPr lang="lb-L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007987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LU" sz="2400" b="1" dirty="0"/>
              <a:t>5.3. Weshalb bezeichnet Gehlen den Menschen als „</a:t>
            </a:r>
            <a:r>
              <a:rPr lang="de-LU" sz="2400" b="1" dirty="0" err="1"/>
              <a:t>unspezialisiert</a:t>
            </a:r>
            <a:r>
              <a:rPr lang="de-LU" sz="2400" b="1" dirty="0"/>
              <a:t>“?</a:t>
            </a:r>
          </a:p>
          <a:p>
            <a:endParaRPr lang="lb-LU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de-LU" sz="2400" dirty="0"/>
              <a:t>Der Mensch ist an </a:t>
            </a:r>
            <a:r>
              <a:rPr lang="de-LU" sz="2400" b="1" dirty="0"/>
              <a:t>kein bestimmtes Milieu angepasst</a:t>
            </a:r>
            <a:r>
              <a:rPr lang="de-LU" sz="2400" dirty="0"/>
              <a:t>. Er ist „weltoffen“ und kann durch seine </a:t>
            </a:r>
            <a:r>
              <a:rPr lang="de-LU" sz="2400" dirty="0" err="1"/>
              <a:t>Unspezialisiertheit</a:t>
            </a:r>
            <a:r>
              <a:rPr lang="de-LU" sz="2400" dirty="0"/>
              <a:t> unterschiedliche Lebensräume erobern.</a:t>
            </a:r>
            <a:endParaRPr lang="lb-LU" sz="2400" dirty="0"/>
          </a:p>
        </p:txBody>
      </p:sp>
    </p:spTree>
    <p:extLst>
      <p:ext uri="{BB962C8B-B14F-4D97-AF65-F5344CB8AC3E}">
        <p14:creationId xmlns:p14="http://schemas.microsoft.com/office/powerpoint/2010/main" val="288879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LU" sz="3200" dirty="0"/>
              <a:t>Gehlen: </a:t>
            </a:r>
            <a:r>
              <a:rPr lang="de-LU" sz="3100" dirty="0"/>
              <a:t>Der Mensch ist ein Mängelwesen</a:t>
            </a:r>
            <a:endParaRPr lang="lb-LU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091" y="1772816"/>
            <a:ext cx="7857817" cy="394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805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LU" sz="3200" dirty="0"/>
              <a:t>Gehlen: </a:t>
            </a:r>
            <a:r>
              <a:rPr lang="de-LU" sz="3100" dirty="0"/>
              <a:t>Der Mensch ist ein Mängelwesen</a:t>
            </a:r>
            <a:endParaRPr lang="lb-LU" sz="3100" dirty="0"/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457200" y="1484784"/>
            <a:ext cx="82296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LU" sz="2400" b="1" dirty="0"/>
              <a:t>5.4. Welche „Vorteile“ hat der Mensch im Vergleich zur Giraffe?</a:t>
            </a:r>
            <a:endParaRPr lang="lb-LU" sz="2400" b="1" dirty="0"/>
          </a:p>
          <a:p>
            <a:pPr marL="0" indent="0">
              <a:buNone/>
            </a:pPr>
            <a:endParaRPr lang="de-LU" sz="2400" dirty="0"/>
          </a:p>
          <a:p>
            <a:pPr algn="just"/>
            <a:r>
              <a:rPr lang="de-LU" sz="2400" dirty="0"/>
              <a:t>Der Mensch ist „arbeitsfähig“, er ist ein produzierendes Wesen. </a:t>
            </a:r>
            <a:endParaRPr lang="lb-LU" sz="2400" dirty="0"/>
          </a:p>
          <a:p>
            <a:pPr algn="just"/>
            <a:r>
              <a:rPr lang="de-LU" sz="2400" dirty="0"/>
              <a:t>Er kann Hilfsmittel herstellen und benutzen, um zu überleben.</a:t>
            </a:r>
            <a:endParaRPr lang="lb-LU" sz="2400" dirty="0"/>
          </a:p>
          <a:p>
            <a:pPr algn="just"/>
            <a:r>
              <a:rPr lang="de-LU" sz="2400" dirty="0"/>
              <a:t>Durch seine Hände und seine Intelligenz kann er seine eigenen Mängel (biologische Mittellosigkeit) kompensieren.</a:t>
            </a:r>
            <a:endParaRPr lang="lb-LU" sz="2400" dirty="0"/>
          </a:p>
        </p:txBody>
      </p:sp>
    </p:spTree>
    <p:extLst>
      <p:ext uri="{BB962C8B-B14F-4D97-AF65-F5344CB8AC3E}">
        <p14:creationId xmlns:p14="http://schemas.microsoft.com/office/powerpoint/2010/main" val="40439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e-LU" sz="3200" dirty="0"/>
              <a:t>Gehlen: </a:t>
            </a:r>
            <a:r>
              <a:rPr lang="de-LU" sz="3100" dirty="0"/>
              <a:t>Der Mensch ist ein Mängelwesen</a:t>
            </a:r>
            <a:endParaRPr lang="lb-LU" sz="3100" dirty="0"/>
          </a:p>
        </p:txBody>
      </p:sp>
      <p:sp>
        <p:nvSpPr>
          <p:cNvPr id="3" name="Rectangle 2"/>
          <p:cNvSpPr/>
          <p:nvPr/>
        </p:nvSpPr>
        <p:spPr>
          <a:xfrm>
            <a:off x="5148064" y="1417638"/>
            <a:ext cx="3736504" cy="257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L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Interpretiere folgendes Bild:</a:t>
            </a:r>
            <a:endParaRPr lang="lb-L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L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Darstellung der menschlichen Organe proportional zur Anzahl der damit verbundenen Nervenzellen in seinem Gehirn. Quelle: Natural </a:t>
            </a:r>
            <a:r>
              <a:rPr lang="de-L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de-L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Museum, London</a:t>
            </a:r>
            <a:endParaRPr lang="lb-L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lb-L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7638"/>
            <a:ext cx="3744416" cy="32354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536" y="4869160"/>
            <a:ext cx="8291264" cy="1685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L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Hände: Der Mensch ist handwerklich und produzierend, er benutzt Werkzeuge.</a:t>
            </a:r>
            <a:endParaRPr lang="lb-L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L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Mund: Der Mensch ist ein kommunikatives Wesen, er teilt seine Bedürfnisse und Gedanken mit und ist deshalb kooperativ.</a:t>
            </a:r>
            <a:endParaRPr lang="lb-L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"/>
            </a:pPr>
            <a:r>
              <a:rPr lang="de-L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Mensch kann seine Umwelt verändern und anpassen.</a:t>
            </a:r>
            <a:endParaRPr lang="lb-L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LU" sz="3200" dirty="0"/>
              <a:t>Horstmann: </a:t>
            </a:r>
            <a:r>
              <a:rPr lang="de-LU" sz="3600" dirty="0"/>
              <a:t>Kein Mängelwesen, sondern Untier</a:t>
            </a:r>
            <a:endParaRPr lang="lb-LU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5037540"/>
            <a:ext cx="8291264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LU" b="1" dirty="0"/>
              <a:t>Der Mensch ist ein Untier = Bestie, Ungeheuer, gefährliches Tier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LU" b="1" dirty="0"/>
              <a:t>Der Mensch ist ein „Instinktkrüppel“ = Hat verlernt Mitleid zu empfinden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LU" b="1" dirty="0"/>
              <a:t>Verletzlichkeit = Menschliche Zerstörungswut wird getrieben von seiner Angst</a:t>
            </a: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LU" b="1" dirty="0"/>
              <a:t>Instinktkrüppel = Der Mensch nutzt seine Intelligenz um zu vernichten anstatt zu helfen </a:t>
            </a:r>
            <a:r>
              <a:rPr lang="de-LU" b="1" dirty="0">
                <a:sym typeface="Wingdings" panose="05000000000000000000" pitchFamily="2" charset="2"/>
              </a:rPr>
              <a:t></a:t>
            </a:r>
            <a:r>
              <a:rPr lang="de-LU" b="1" dirty="0"/>
              <a:t> egoistische Aggression anstatt instinktive Empathie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5CD2E-AACE-4D6C-9A3B-8C2FA2BB3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3126684" cy="176074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132DFD-6DBE-41B8-8F6E-1DE129675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373647"/>
              </p:ext>
            </p:extLst>
          </p:nvPr>
        </p:nvGraphicFramePr>
        <p:xfrm>
          <a:off x="3635896" y="1803499"/>
          <a:ext cx="4965164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2487394">
                  <a:extLst>
                    <a:ext uri="{9D8B030D-6E8A-4147-A177-3AD203B41FA5}">
                      <a16:colId xmlns:a16="http://schemas.microsoft.com/office/drawing/2014/main" val="1077809533"/>
                    </a:ext>
                  </a:extLst>
                </a:gridCol>
                <a:gridCol w="2477770">
                  <a:extLst>
                    <a:ext uri="{9D8B030D-6E8A-4147-A177-3AD203B41FA5}">
                      <a16:colId xmlns:a16="http://schemas.microsoft.com/office/drawing/2014/main" val="29558696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LU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Vorteile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L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Nachteile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660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L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L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Werkzeuge und Waffen: Rüstung, Fahrzeuge, Raketen </a:t>
                      </a:r>
                      <a:r>
                        <a:rPr lang="de-L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de-L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Erfindungsreichtum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L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L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Kreatives und intelligentes Wesen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L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L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Biologische Mängel: Nacktheit, Verletzlichkeit </a:t>
                      </a:r>
                      <a:r>
                        <a:rPr lang="de-L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de-L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Keine Angriffsorgane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L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"/>
                      </a:pPr>
                      <a:r>
                        <a:rPr lang="de-LU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Mängelwesen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LU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337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359FB70-8EE7-480D-88EC-C251CD1C722D}"/>
              </a:ext>
            </a:extLst>
          </p:cNvPr>
          <p:cNvSpPr txBox="1"/>
          <p:nvPr/>
        </p:nvSpPr>
        <p:spPr>
          <a:xfrm>
            <a:off x="3583884" y="1259491"/>
            <a:ext cx="5017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sz="1600" b="1" dirty="0"/>
              <a:t>Welche Vor- und Nachteile ergeben sich </a:t>
            </a:r>
          </a:p>
          <a:p>
            <a:pPr algn="ctr"/>
            <a:r>
              <a:rPr lang="de-LU" sz="1600" b="1" dirty="0"/>
              <a:t>aus den Mängeln des Menschen?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9DE91-1AB7-40BA-A2A1-5A0BE83E869E}"/>
              </a:ext>
            </a:extLst>
          </p:cNvPr>
          <p:cNvSpPr txBox="1"/>
          <p:nvPr/>
        </p:nvSpPr>
        <p:spPr>
          <a:xfrm>
            <a:off x="323528" y="4600416"/>
            <a:ext cx="708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LU" b="1" dirty="0"/>
              <a:t>Weshalb könnte Ulrich Horstmanns Text als ironisch bezeichnet werden?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55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LU" b="1" u="sng" dirty="0"/>
              <a:t>Questions centrales de l’anthropologie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de-CH" dirty="0"/>
          </a:p>
          <a:p>
            <a:pPr marL="514350" indent="-514350">
              <a:buFont typeface="+mj-lt"/>
              <a:buAutoNum type="arabicPeriod"/>
            </a:pPr>
            <a:r>
              <a:rPr lang="fr-LU" b="1" u="sng" dirty="0"/>
              <a:t>Origine</a:t>
            </a:r>
            <a:r>
              <a:rPr lang="fr-LU" dirty="0"/>
              <a:t>: D’où vient-il?</a:t>
            </a:r>
          </a:p>
          <a:p>
            <a:pPr marL="514350" indent="-514350">
              <a:buFont typeface="+mj-lt"/>
              <a:buAutoNum type="arabicPeriod"/>
            </a:pPr>
            <a:r>
              <a:rPr lang="fr-LU" b="1" u="sng" dirty="0"/>
              <a:t>Relation</a:t>
            </a:r>
            <a:r>
              <a:rPr lang="fr-LU" dirty="0"/>
              <a:t>: Quelle est sa position dans le monde?</a:t>
            </a:r>
          </a:p>
          <a:p>
            <a:pPr marL="514350" indent="-514350">
              <a:buFont typeface="+mj-lt"/>
              <a:buAutoNum type="arabicPeriod"/>
            </a:pPr>
            <a:r>
              <a:rPr lang="fr-LU" b="1" u="sng" dirty="0"/>
              <a:t>Sens</a:t>
            </a:r>
            <a:r>
              <a:rPr lang="fr-LU" dirty="0"/>
              <a:t>: Quel est son rôle et pourquoi existe-t-il?</a:t>
            </a:r>
          </a:p>
          <a:p>
            <a:pPr marL="514350" indent="-514350">
              <a:buFont typeface="+mj-lt"/>
              <a:buAutoNum type="arabicPeriod"/>
            </a:pPr>
            <a:r>
              <a:rPr lang="fr-LU" b="1" u="sng" dirty="0"/>
              <a:t>Essence</a:t>
            </a:r>
            <a:r>
              <a:rPr lang="fr-LU" dirty="0"/>
              <a:t>: Qu’est ce que l’homme?</a:t>
            </a:r>
          </a:p>
          <a:p>
            <a:pPr marL="514350" indent="-514350">
              <a:buFont typeface="+mj-lt"/>
              <a:buAutoNum type="arabicPeriod"/>
            </a:pPr>
            <a:r>
              <a:rPr lang="fr-LU" b="1" u="sng" dirty="0"/>
              <a:t>Comparaison</a:t>
            </a:r>
            <a:r>
              <a:rPr lang="fr-LU" dirty="0"/>
              <a:t>: Quelles sont les différences entre les différentes cultures et sociétés humaines?</a:t>
            </a:r>
          </a:p>
          <a:p>
            <a:endParaRPr lang="fr-LU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7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LU" dirty="0"/>
              <a:t>L’origine de l’homme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340768"/>
            <a:ext cx="8184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sz="2000" dirty="0"/>
              <a:t>Travail en groupe: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LU" sz="2000" dirty="0"/>
              <a:t>Dégagez la représentation de l’homme dans chacun des textes présentés!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76872"/>
            <a:ext cx="3947144" cy="183602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427984" y="2279869"/>
            <a:ext cx="0" cy="43204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3569" y="530120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Caricature de Darwin dans le magazine satirique «La Petite Lune», 1878</a:t>
            </a: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28749" r="7746" b="9411"/>
          <a:stretch/>
        </p:blipFill>
        <p:spPr>
          <a:xfrm>
            <a:off x="971600" y="2276870"/>
            <a:ext cx="2952328" cy="28294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16017" y="4365104"/>
            <a:ext cx="3947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/>
              <a:t>«La Création d'Adam», fresque dans la Chapelle Sixtine à Rome, Michel-Ange 1508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7840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050454"/>
              </p:ext>
            </p:extLst>
          </p:nvPr>
        </p:nvGraphicFramePr>
        <p:xfrm>
          <a:off x="611560" y="1241809"/>
          <a:ext cx="8266429" cy="192786"/>
        </p:xfrm>
        <a:graphic>
          <a:graphicData uri="http://schemas.openxmlformats.org/drawingml/2006/table">
            <a:tbl>
              <a:tblPr firstRow="1" firstCol="1" bandRow="1"/>
              <a:tblGrid>
                <a:gridCol w="4179437">
                  <a:extLst>
                    <a:ext uri="{9D8B030D-6E8A-4147-A177-3AD203B41FA5}">
                      <a16:colId xmlns:a16="http://schemas.microsoft.com/office/drawing/2014/main" val="1472626753"/>
                    </a:ext>
                  </a:extLst>
                </a:gridCol>
                <a:gridCol w="4086992">
                  <a:extLst>
                    <a:ext uri="{9D8B030D-6E8A-4147-A177-3AD203B41FA5}">
                      <a16:colId xmlns:a16="http://schemas.microsoft.com/office/drawing/2014/main" val="95885994"/>
                    </a:ext>
                  </a:extLst>
                </a:gridCol>
              </a:tblGrid>
              <a:tr h="36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L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Darwin (Logos)</a:t>
                      </a:r>
                      <a:endParaRPr lang="lb-L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L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Bibel (Mythos)</a:t>
                      </a:r>
                      <a:endParaRPr lang="lb-L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10393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88281" y="1676985"/>
            <a:ext cx="38897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SzPct val="104000"/>
              <a:buFont typeface="Arial" panose="020B0604020202020204" pitchFamily="34" charset="0"/>
              <a:buChar char="•"/>
            </a:pPr>
            <a:r>
              <a:rPr lang="de-L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Besitzer und Beherrscher der Natur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L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476672"/>
            <a:ext cx="734481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de-L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Erläutere anhand des Mythos und Logos, wie der Mensch in beiden Entstehungsgeschichten dargestellt wird:</a:t>
            </a:r>
            <a:endParaRPr lang="lb-L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2671" y="1564210"/>
            <a:ext cx="4251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L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Mensch ist abhängig von der Natur, er ist ein Teil davon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92671" y="2366258"/>
            <a:ext cx="4251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  <a:defRPr/>
            </a:pPr>
            <a:r>
              <a:rPr lang="de-L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Mensch ist ein „entwickeltes Tier“</a:t>
            </a:r>
            <a:r>
              <a:rPr lang="lb-L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er </a:t>
            </a:r>
            <a:r>
              <a:rPr lang="lb-L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</a:t>
            </a:r>
            <a:r>
              <a:rPr lang="lb-L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L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Zufallsprodukt der Natur</a:t>
            </a:r>
            <a:endParaRPr lang="lb-L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671" y="3261890"/>
            <a:ext cx="4251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L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Natürliche Selektion, nur angepasste Spezies überleben</a:t>
            </a:r>
            <a:endParaRPr lang="lb-L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872" y="4185220"/>
            <a:ext cx="4250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L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Leben ist von einem Kampf ums Überleben bestimmt</a:t>
            </a:r>
            <a:endParaRPr lang="lb-L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671" y="5301208"/>
            <a:ext cx="4251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de-L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Leben hat keinen metaphysischen Sinn</a:t>
            </a:r>
            <a:endParaRPr lang="lb-L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88281" y="2365547"/>
            <a:ext cx="3760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L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Mensch wurde nach dem Ebenbild Gottes erschaffen</a:t>
            </a:r>
            <a:endParaRPr lang="lb-L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88281" y="3232357"/>
            <a:ext cx="3760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L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Welt besteht, um dem Menschen zu dienen</a:t>
            </a:r>
            <a:endParaRPr lang="lb-L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88281" y="4185220"/>
            <a:ext cx="3889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L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Leben hat einen göttlichen Sinn</a:t>
            </a:r>
            <a:endParaRPr lang="lb-L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8281" y="5301208"/>
            <a:ext cx="40051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"/>
            </a:pPr>
            <a:r>
              <a:rPr lang="de-L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Mensch ist Krone der Schöpfung</a:t>
            </a:r>
            <a:endParaRPr lang="lb-L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788024" y="1484784"/>
            <a:ext cx="0" cy="4608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05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1656" y="110683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Dieu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32958" y="301901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Homme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80245" y="4859868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Animal</a:t>
            </a:r>
            <a:endParaRPr lang="en-GB" dirty="0"/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flipH="1">
            <a:off x="4400393" y="3388350"/>
            <a:ext cx="1" cy="14715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5" idx="1"/>
            <a:endCxn id="6" idx="1"/>
          </p:cNvCxnSpPr>
          <p:nvPr/>
        </p:nvCxnSpPr>
        <p:spPr>
          <a:xfrm rot="10800000" flipH="1" flipV="1">
            <a:off x="3932957" y="3203684"/>
            <a:ext cx="47287" cy="1840850"/>
          </a:xfrm>
          <a:prstGeom prst="curvedConnector3">
            <a:avLst>
              <a:gd name="adj1" fmla="val -124962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5" idx="3"/>
            <a:endCxn id="6" idx="3"/>
          </p:cNvCxnSpPr>
          <p:nvPr/>
        </p:nvCxnSpPr>
        <p:spPr>
          <a:xfrm flipH="1">
            <a:off x="4820540" y="3203684"/>
            <a:ext cx="47289" cy="1840850"/>
          </a:xfrm>
          <a:prstGeom prst="curvedConnector3">
            <a:avLst>
              <a:gd name="adj1" fmla="val -137726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0"/>
            <a:endCxn id="4" idx="2"/>
          </p:cNvCxnSpPr>
          <p:nvPr/>
        </p:nvCxnSpPr>
        <p:spPr>
          <a:xfrm flipV="1">
            <a:off x="4400394" y="1476169"/>
            <a:ext cx="1" cy="1542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5" idx="1"/>
            <a:endCxn id="4" idx="1"/>
          </p:cNvCxnSpPr>
          <p:nvPr/>
        </p:nvCxnSpPr>
        <p:spPr>
          <a:xfrm rot="10800000" flipH="1">
            <a:off x="3932958" y="1291504"/>
            <a:ext cx="158698" cy="1912181"/>
          </a:xfrm>
          <a:prstGeom prst="curvedConnector3">
            <a:avLst>
              <a:gd name="adj1" fmla="val -40496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5" idx="3"/>
            <a:endCxn id="4" idx="3"/>
          </p:cNvCxnSpPr>
          <p:nvPr/>
        </p:nvCxnSpPr>
        <p:spPr>
          <a:xfrm flipH="1" flipV="1">
            <a:off x="4709133" y="1291503"/>
            <a:ext cx="158696" cy="1912181"/>
          </a:xfrm>
          <a:prstGeom prst="curvedConnector3">
            <a:avLst>
              <a:gd name="adj1" fmla="val -40496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5" idx="3"/>
          </p:cNvCxnSpPr>
          <p:nvPr/>
        </p:nvCxnSpPr>
        <p:spPr>
          <a:xfrm flipV="1">
            <a:off x="4867829" y="1476169"/>
            <a:ext cx="1345900" cy="172751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5" idx="3"/>
          </p:cNvCxnSpPr>
          <p:nvPr/>
        </p:nvCxnSpPr>
        <p:spPr>
          <a:xfrm flipV="1">
            <a:off x="4867829" y="1476169"/>
            <a:ext cx="1705940" cy="1727515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79712" y="2880519"/>
            <a:ext cx="135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Différence</a:t>
            </a:r>
            <a:endParaRPr lang="de-CH" dirty="0"/>
          </a:p>
          <a:p>
            <a:r>
              <a:rPr lang="de-CH" dirty="0"/>
              <a:t>Quantitative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2829352" y="2093705"/>
            <a:ext cx="102919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err="1"/>
              <a:t>Intelligence</a:t>
            </a:r>
            <a:endParaRPr lang="en-GB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756696" y="2093705"/>
            <a:ext cx="118013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err="1"/>
              <a:t>Connaissance</a:t>
            </a:r>
            <a:endParaRPr lang="en-GB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090437" y="2093704"/>
            <a:ext cx="6186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err="1"/>
              <a:t>Bonté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980900" y="3970220"/>
            <a:ext cx="72609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 err="1"/>
              <a:t>Instinct</a:t>
            </a:r>
            <a:endParaRPr lang="en-GB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981840" y="3970220"/>
            <a:ext cx="80182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/>
              <a:t>Emotion</a:t>
            </a:r>
            <a:endParaRPr lang="en-GB" sz="1400" dirty="0"/>
          </a:p>
        </p:txBody>
      </p:sp>
      <p:cxnSp>
        <p:nvCxnSpPr>
          <p:cNvPr id="36" name="Curved Connector 35"/>
          <p:cNvCxnSpPr>
            <a:stCxn id="5" idx="3"/>
          </p:cNvCxnSpPr>
          <p:nvPr/>
        </p:nvCxnSpPr>
        <p:spPr>
          <a:xfrm>
            <a:off x="4867829" y="3203684"/>
            <a:ext cx="1633932" cy="184085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969661" y="2880518"/>
            <a:ext cx="1208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Différence</a:t>
            </a:r>
            <a:endParaRPr lang="de-CH" dirty="0"/>
          </a:p>
          <a:p>
            <a:r>
              <a:rPr lang="de-CH" dirty="0"/>
              <a:t>Qualitative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6061283" y="110683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X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6421323" y="110683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X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6349315" y="5075892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X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061601" y="3970270"/>
            <a:ext cx="8113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1400" dirty="0"/>
              <a:t>Intuition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6596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984"/>
            <a:ext cx="3833542" cy="3162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521619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9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6594"/>
            <a:ext cx="6582567" cy="586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62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5122"/>
            <a:ext cx="4454316" cy="5085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11" y="667199"/>
            <a:ext cx="4277990" cy="53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6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46"/>
          <a:stretch/>
        </p:blipFill>
        <p:spPr>
          <a:xfrm>
            <a:off x="1823357" y="188640"/>
            <a:ext cx="5497286" cy="33297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14"/>
          <a:stretch/>
        </p:blipFill>
        <p:spPr>
          <a:xfrm>
            <a:off x="277127" y="3674815"/>
            <a:ext cx="8589745" cy="27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69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820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Wingdings</vt:lpstr>
      <vt:lpstr>Office Theme</vt:lpstr>
      <vt:lpstr>Anthropologie</vt:lpstr>
      <vt:lpstr>Questions centrales de l’anthropologie</vt:lpstr>
      <vt:lpstr>L’origine de l’homme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Friedrich Nietzsche: Wo hört das Tier auf und wo fängt der Mensch an?</vt:lpstr>
      <vt:lpstr>Friedrich Nietzsche: Wo hört das Tier auf und wo fängt der Mensch an?</vt:lpstr>
      <vt:lpstr>Gehlen: Der Mensch ist ein Mängelwesen</vt:lpstr>
      <vt:lpstr>Gehlen: Der Mensch ist ein Mängelwesen</vt:lpstr>
      <vt:lpstr>Gehlen: Der Mensch ist ein Mängelwesen</vt:lpstr>
      <vt:lpstr>Gehlen: Der Mensch ist ein Mängelwesen</vt:lpstr>
      <vt:lpstr>Horstmann: Kein Mängelwesen, sondern Untier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Anthropologie</dc:title>
  <dc:creator>Administrateur</dc:creator>
  <cp:lastModifiedBy>P. B.</cp:lastModifiedBy>
  <cp:revision>13</cp:revision>
  <dcterms:created xsi:type="dcterms:W3CDTF">2015-06-02T19:15:06Z</dcterms:created>
  <dcterms:modified xsi:type="dcterms:W3CDTF">2024-01-19T00:55:17Z</dcterms:modified>
</cp:coreProperties>
</file>