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1"/>
  </p:sldMasterIdLst>
  <p:sldIdLst>
    <p:sldId id="256" r:id="rId2"/>
    <p:sldId id="259" r:id="rId3"/>
    <p:sldId id="273" r:id="rId4"/>
    <p:sldId id="275" r:id="rId5"/>
    <p:sldId id="276" r:id="rId6"/>
    <p:sldId id="277" r:id="rId7"/>
    <p:sldId id="280" r:id="rId8"/>
    <p:sldId id="281" r:id="rId9"/>
    <p:sldId id="282" r:id="rId10"/>
    <p:sldId id="283" r:id="rId11"/>
    <p:sldId id="284" r:id="rId12"/>
    <p:sldId id="285" r:id="rId13"/>
    <p:sldId id="286" r:id="rId14"/>
    <p:sldId id="287" r:id="rId15"/>
    <p:sldId id="288" r:id="rId16"/>
    <p:sldId id="289" r:id="rId17"/>
    <p:sldId id="291" r:id="rId18"/>
    <p:sldId id="290" r:id="rId19"/>
    <p:sldId id="297" r:id="rId20"/>
    <p:sldId id="292" r:id="rId21"/>
    <p:sldId id="293" r:id="rId22"/>
    <p:sldId id="294" r:id="rId23"/>
    <p:sldId id="295" r:id="rId24"/>
    <p:sldId id="296" r:id="rId25"/>
    <p:sldId id="298" r:id="rId26"/>
    <p:sldId id="299" r:id="rId27"/>
    <p:sldId id="301" r:id="rId28"/>
    <p:sldId id="300" r:id="rId29"/>
    <p:sldId id="302" r:id="rId30"/>
    <p:sldId id="303" r:id="rId31"/>
    <p:sldId id="304" r:id="rId32"/>
    <p:sldId id="305" r:id="rId33"/>
    <p:sldId id="308" r:id="rId34"/>
    <p:sldId id="306" r:id="rId35"/>
    <p:sldId id="307" r:id="rId36"/>
    <p:sldId id="309" r:id="rId37"/>
    <p:sldId id="311" r:id="rId38"/>
    <p:sldId id="312" r:id="rId39"/>
    <p:sldId id="313" r:id="rId40"/>
    <p:sldId id="314" r:id="rId41"/>
    <p:sldId id="315" r:id="rId42"/>
    <p:sldId id="317" r:id="rId43"/>
    <p:sldId id="316" r:id="rId44"/>
    <p:sldId id="319" r:id="rId45"/>
    <p:sldId id="318" r:id="rId46"/>
    <p:sldId id="320" r:id="rId47"/>
    <p:sldId id="27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FF"/>
    <a:srgbClr val="BC1100"/>
    <a:srgbClr val="EFEFEF"/>
    <a:srgbClr val="8FF191"/>
    <a:srgbClr val="9FB7E1"/>
    <a:srgbClr val="595959"/>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62" d="100"/>
          <a:sy n="162" d="100"/>
        </p:scale>
        <p:origin x="252"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53E5-F68D-4C44-8224-F0CBE5B217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5D003C-F79D-4FAB-9E78-681280E26A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B12B31-E275-4492-AEC4-8BCE9C1F9ACC}"/>
              </a:ext>
            </a:extLst>
          </p:cNvPr>
          <p:cNvSpPr>
            <a:spLocks noGrp="1"/>
          </p:cNvSpPr>
          <p:nvPr>
            <p:ph type="dt" sz="half" idx="10"/>
          </p:nvPr>
        </p:nvSpPr>
        <p:spPr/>
        <p:txBody>
          <a:bodyPr/>
          <a:lstStyle/>
          <a:p>
            <a:fld id="{88D38747-4367-4BD2-8D51-C97E202738E2}" type="datetime1">
              <a:rPr lang="en-US" smtClean="0"/>
              <a:t>1/19/2024</a:t>
            </a:fld>
            <a:endParaRPr lang="en-US" dirty="0"/>
          </a:p>
        </p:txBody>
      </p:sp>
      <p:sp>
        <p:nvSpPr>
          <p:cNvPr id="5" name="Footer Placeholder 4">
            <a:extLst>
              <a:ext uri="{FF2B5EF4-FFF2-40B4-BE49-F238E27FC236}">
                <a16:creationId xmlns:a16="http://schemas.microsoft.com/office/drawing/2014/main" id="{32C5A252-21E3-43CB-A926-730A52DE94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27A4F6-1417-41D3-A76E-6E0F4ED9E173}"/>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339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7DDF-D55C-4368-AA62-6A5700FB1D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6CFE92-0AE6-43D9-B00B-7BE11FD36C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3E5AF0-9C70-4372-AC93-131B67E742EF}"/>
              </a:ext>
            </a:extLst>
          </p:cNvPr>
          <p:cNvSpPr>
            <a:spLocks noGrp="1"/>
          </p:cNvSpPr>
          <p:nvPr>
            <p:ph type="dt" sz="half" idx="10"/>
          </p:nvPr>
        </p:nvSpPr>
        <p:spPr/>
        <p:txBody>
          <a:bodyPr/>
          <a:lstStyle/>
          <a:p>
            <a:fld id="{217E833E-1B6D-415F-AD29-75AE8C43BD0D}" type="datetime1">
              <a:rPr lang="en-US" smtClean="0"/>
              <a:t>1/19/2024</a:t>
            </a:fld>
            <a:endParaRPr lang="en-US" dirty="0"/>
          </a:p>
        </p:txBody>
      </p:sp>
      <p:sp>
        <p:nvSpPr>
          <p:cNvPr id="5" name="Footer Placeholder 4">
            <a:extLst>
              <a:ext uri="{FF2B5EF4-FFF2-40B4-BE49-F238E27FC236}">
                <a16:creationId xmlns:a16="http://schemas.microsoft.com/office/drawing/2014/main" id="{0B7DCEE8-8CAB-43CE-9A58-646609FF29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7EB079-A2D2-4F73-B5F9-C5016525C4B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502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B2E94-9799-4ED6-A843-E197EDD410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26778F-BA24-4105-8AC7-1B5F91BDEF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8266BB-32AF-4CB9-A943-AE11C159A837}"/>
              </a:ext>
            </a:extLst>
          </p:cNvPr>
          <p:cNvSpPr>
            <a:spLocks noGrp="1"/>
          </p:cNvSpPr>
          <p:nvPr>
            <p:ph type="dt" sz="half" idx="10"/>
          </p:nvPr>
        </p:nvSpPr>
        <p:spPr/>
        <p:txBody>
          <a:bodyPr/>
          <a:lstStyle/>
          <a:p>
            <a:fld id="{8452596F-08A7-4B70-989A-F2B1CF31E66B}" type="datetime1">
              <a:rPr lang="en-US" smtClean="0"/>
              <a:t>1/19/2024</a:t>
            </a:fld>
            <a:endParaRPr lang="en-US" dirty="0"/>
          </a:p>
        </p:txBody>
      </p:sp>
      <p:sp>
        <p:nvSpPr>
          <p:cNvPr id="5" name="Footer Placeholder 4">
            <a:extLst>
              <a:ext uri="{FF2B5EF4-FFF2-40B4-BE49-F238E27FC236}">
                <a16:creationId xmlns:a16="http://schemas.microsoft.com/office/drawing/2014/main" id="{506C7BF3-E8F4-4986-8CAA-7578ECFB67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D70B06-D030-40E5-AD05-363670540C3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357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EF38-78CC-484B-BC95-4B286286B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D6AD4A-D38C-4114-9A01-D095A84995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ACCA4-BE55-41BE-B4FD-38347A3DB8A9}"/>
              </a:ext>
            </a:extLst>
          </p:cNvPr>
          <p:cNvSpPr>
            <a:spLocks noGrp="1"/>
          </p:cNvSpPr>
          <p:nvPr>
            <p:ph type="dt" sz="half" idx="10"/>
          </p:nvPr>
        </p:nvSpPr>
        <p:spPr/>
        <p:txBody>
          <a:bodyPr/>
          <a:lstStyle/>
          <a:p>
            <a:fld id="{73C55A3C-5767-4844-A0A3-83778C2E5409}" type="datetime1">
              <a:rPr lang="en-US" smtClean="0"/>
              <a:t>1/19/2024</a:t>
            </a:fld>
            <a:endParaRPr lang="en-US" dirty="0"/>
          </a:p>
        </p:txBody>
      </p:sp>
      <p:sp>
        <p:nvSpPr>
          <p:cNvPr id="5" name="Footer Placeholder 4">
            <a:extLst>
              <a:ext uri="{FF2B5EF4-FFF2-40B4-BE49-F238E27FC236}">
                <a16:creationId xmlns:a16="http://schemas.microsoft.com/office/drawing/2014/main" id="{8D08262B-6EE9-4FB4-A080-6D7E673D74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453066-F0B5-47ED-9092-63179255FF5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8459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6A6C-FF9A-4A77-A7EC-01C3A9927C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1461A4-C7A4-4CCF-9E0F-C0516EBBF8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1A7D32-2B28-4C2E-89F9-3ADADF13DCAD}"/>
              </a:ext>
            </a:extLst>
          </p:cNvPr>
          <p:cNvSpPr>
            <a:spLocks noGrp="1"/>
          </p:cNvSpPr>
          <p:nvPr>
            <p:ph type="dt" sz="half" idx="10"/>
          </p:nvPr>
        </p:nvSpPr>
        <p:spPr/>
        <p:txBody>
          <a:bodyPr/>
          <a:lstStyle/>
          <a:p>
            <a:fld id="{CAE507A8-A5CF-4D38-AB86-7EDDA87A85D4}" type="datetime1">
              <a:rPr lang="en-US" smtClean="0"/>
              <a:t>1/19/2024</a:t>
            </a:fld>
            <a:endParaRPr lang="en-US" dirty="0"/>
          </a:p>
        </p:txBody>
      </p:sp>
      <p:sp>
        <p:nvSpPr>
          <p:cNvPr id="5" name="Footer Placeholder 4">
            <a:extLst>
              <a:ext uri="{FF2B5EF4-FFF2-40B4-BE49-F238E27FC236}">
                <a16:creationId xmlns:a16="http://schemas.microsoft.com/office/drawing/2014/main" id="{4AAF3AD5-AF93-4380-B71A-311164BCE8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2DFCBD-D757-4CD9-8CFC-C6376B743B31}"/>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3577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B710-1CB8-4C51-9126-EA50DE32AA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3E9462-0950-4E20-86DD-3FE4487E1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2ECFCE-7B8B-40EF-BACF-C8BFFA06E9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6A3ABD-5FDA-405C-A9EF-18127B855BA4}"/>
              </a:ext>
            </a:extLst>
          </p:cNvPr>
          <p:cNvSpPr>
            <a:spLocks noGrp="1"/>
          </p:cNvSpPr>
          <p:nvPr>
            <p:ph type="dt" sz="half" idx="10"/>
          </p:nvPr>
        </p:nvSpPr>
        <p:spPr/>
        <p:txBody>
          <a:bodyPr/>
          <a:lstStyle/>
          <a:p>
            <a:fld id="{BDFCD27C-8599-43EF-BA1D-14DDC1946E06}" type="datetime1">
              <a:rPr lang="en-US" smtClean="0"/>
              <a:t>1/19/2024</a:t>
            </a:fld>
            <a:endParaRPr lang="en-US" dirty="0"/>
          </a:p>
        </p:txBody>
      </p:sp>
      <p:sp>
        <p:nvSpPr>
          <p:cNvPr id="6" name="Footer Placeholder 5">
            <a:extLst>
              <a:ext uri="{FF2B5EF4-FFF2-40B4-BE49-F238E27FC236}">
                <a16:creationId xmlns:a16="http://schemas.microsoft.com/office/drawing/2014/main" id="{06DFFD79-CCA9-40F0-9367-B7AB3C0023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17D8DA-6EFE-4718-A087-24F933C2A42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571016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23B4-B336-4A4F-908C-147FBEB2D1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C402C5-DD98-43C8-8FB5-24BADA7187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D6AE1-3234-426E-8912-1810A2267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8B118E-F057-49B4-80FD-0EE3B32537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E1BE0D-5FCA-41ED-93C2-3F8F5DBFE2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A3D0A91-725F-47A5-AE2F-9EBA83A4481C}"/>
              </a:ext>
            </a:extLst>
          </p:cNvPr>
          <p:cNvSpPr>
            <a:spLocks noGrp="1"/>
          </p:cNvSpPr>
          <p:nvPr>
            <p:ph type="dt" sz="half" idx="10"/>
          </p:nvPr>
        </p:nvSpPr>
        <p:spPr/>
        <p:txBody>
          <a:bodyPr/>
          <a:lstStyle/>
          <a:p>
            <a:fld id="{49343D99-809A-49C0-96E5-4250D0B498EE}" type="datetime1">
              <a:rPr lang="en-US" smtClean="0"/>
              <a:t>1/19/2024</a:t>
            </a:fld>
            <a:endParaRPr lang="en-US" dirty="0"/>
          </a:p>
        </p:txBody>
      </p:sp>
      <p:sp>
        <p:nvSpPr>
          <p:cNvPr id="8" name="Footer Placeholder 7">
            <a:extLst>
              <a:ext uri="{FF2B5EF4-FFF2-40B4-BE49-F238E27FC236}">
                <a16:creationId xmlns:a16="http://schemas.microsoft.com/office/drawing/2014/main" id="{87D4F0B6-6977-458B-A9C5-3F2DCB0205B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FDC36F7-4955-4761-9025-D06AE38E559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66655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4B19-2976-4D74-A2C7-52BB692DB8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CBFA20-6ED7-4CFA-9912-B25016CC94B6}"/>
              </a:ext>
            </a:extLst>
          </p:cNvPr>
          <p:cNvSpPr>
            <a:spLocks noGrp="1"/>
          </p:cNvSpPr>
          <p:nvPr>
            <p:ph type="dt" sz="half" idx="10"/>
          </p:nvPr>
        </p:nvSpPr>
        <p:spPr/>
        <p:txBody>
          <a:bodyPr/>
          <a:lstStyle/>
          <a:p>
            <a:fld id="{A143DE9B-B678-4EFB-BB7D-A4370204A0B0}" type="datetime1">
              <a:rPr lang="en-US" smtClean="0"/>
              <a:t>1/19/2024</a:t>
            </a:fld>
            <a:endParaRPr lang="en-US" dirty="0"/>
          </a:p>
        </p:txBody>
      </p:sp>
      <p:sp>
        <p:nvSpPr>
          <p:cNvPr id="4" name="Footer Placeholder 3">
            <a:extLst>
              <a:ext uri="{FF2B5EF4-FFF2-40B4-BE49-F238E27FC236}">
                <a16:creationId xmlns:a16="http://schemas.microsoft.com/office/drawing/2014/main" id="{97CEC42B-572A-4291-8528-02C6AAD1647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F804B0-4D69-4873-87DD-293BFEDB829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0124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611F7-089C-485B-ACD4-410CBAC08723}"/>
              </a:ext>
            </a:extLst>
          </p:cNvPr>
          <p:cNvSpPr>
            <a:spLocks noGrp="1"/>
          </p:cNvSpPr>
          <p:nvPr>
            <p:ph type="dt" sz="half" idx="10"/>
          </p:nvPr>
        </p:nvSpPr>
        <p:spPr/>
        <p:txBody>
          <a:bodyPr/>
          <a:lstStyle/>
          <a:p>
            <a:fld id="{E68812DA-F765-4142-A6A3-A8ED7235E082}" type="datetime1">
              <a:rPr lang="en-US" smtClean="0"/>
              <a:t>1/19/2024</a:t>
            </a:fld>
            <a:endParaRPr lang="en-US" dirty="0"/>
          </a:p>
        </p:txBody>
      </p:sp>
      <p:sp>
        <p:nvSpPr>
          <p:cNvPr id="3" name="Footer Placeholder 2">
            <a:extLst>
              <a:ext uri="{FF2B5EF4-FFF2-40B4-BE49-F238E27FC236}">
                <a16:creationId xmlns:a16="http://schemas.microsoft.com/office/drawing/2014/main" id="{9DF26703-A8BB-4B55-A4BE-C866CD9CEF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3A0E2A-FB31-4CB3-B937-F30580539B4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154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4D23-EFCA-4C5D-9733-BEEA6529E5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2EFAD3-82AA-45E7-AE56-8D1F38601C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670106-2A5F-4A7A-A8CC-C2CAAE668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B7DD33-BBFC-4895-A621-38247BAF9B79}"/>
              </a:ext>
            </a:extLst>
          </p:cNvPr>
          <p:cNvSpPr>
            <a:spLocks noGrp="1"/>
          </p:cNvSpPr>
          <p:nvPr>
            <p:ph type="dt" sz="half" idx="10"/>
          </p:nvPr>
        </p:nvSpPr>
        <p:spPr/>
        <p:txBody>
          <a:bodyPr/>
          <a:lstStyle/>
          <a:p>
            <a:fld id="{3E0277FD-7DE6-41D4-930D-AC99F5AFE54E}" type="datetime1">
              <a:rPr lang="en-US" smtClean="0"/>
              <a:t>1/19/2024</a:t>
            </a:fld>
            <a:endParaRPr lang="en-US" dirty="0"/>
          </a:p>
        </p:txBody>
      </p:sp>
      <p:sp>
        <p:nvSpPr>
          <p:cNvPr id="6" name="Footer Placeholder 5">
            <a:extLst>
              <a:ext uri="{FF2B5EF4-FFF2-40B4-BE49-F238E27FC236}">
                <a16:creationId xmlns:a16="http://schemas.microsoft.com/office/drawing/2014/main" id="{733865DB-10E4-4FA1-A530-CF731D8301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C6B9E6-3E77-47AA-BA17-8D734136025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8928526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25D1-7ACF-4854-BD14-CAFDD9C5D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01D270-C4D5-4B33-9E7F-27C6A5D30D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810DA2-7F27-4422-8491-F314CDBBA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0D202-48AF-4321-B003-0DE5340DB3ED}"/>
              </a:ext>
            </a:extLst>
          </p:cNvPr>
          <p:cNvSpPr>
            <a:spLocks noGrp="1"/>
          </p:cNvSpPr>
          <p:nvPr>
            <p:ph type="dt" sz="half" idx="10"/>
          </p:nvPr>
        </p:nvSpPr>
        <p:spPr/>
        <p:txBody>
          <a:bodyPr/>
          <a:lstStyle/>
          <a:p>
            <a:fld id="{9EA15526-7079-4B7B-987C-1B5FAE11A0FF}" type="datetime1">
              <a:rPr lang="en-US" smtClean="0"/>
              <a:t>1/19/2024</a:t>
            </a:fld>
            <a:endParaRPr lang="en-US" dirty="0"/>
          </a:p>
        </p:txBody>
      </p:sp>
      <p:sp>
        <p:nvSpPr>
          <p:cNvPr id="6" name="Footer Placeholder 5">
            <a:extLst>
              <a:ext uri="{FF2B5EF4-FFF2-40B4-BE49-F238E27FC236}">
                <a16:creationId xmlns:a16="http://schemas.microsoft.com/office/drawing/2014/main" id="{F71E7A08-9414-4301-B31D-2D6D96702ED4}"/>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B454315-2B16-4A15-BB21-5958BE20B96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238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A07E70-D0E7-4D5B-BE2E-C422EBA0A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A2F8E2-C0C2-421E-9516-8D3B85106C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C4DB46-0D3D-4922-A65B-376D48570B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ED0CC-082F-4160-86E5-0D6041F12778}" type="datetime1">
              <a:rPr lang="en-US" smtClean="0"/>
              <a:t>1/19/2024</a:t>
            </a:fld>
            <a:endParaRPr lang="en-US" dirty="0"/>
          </a:p>
        </p:txBody>
      </p:sp>
      <p:sp>
        <p:nvSpPr>
          <p:cNvPr id="5" name="Footer Placeholder 4">
            <a:extLst>
              <a:ext uri="{FF2B5EF4-FFF2-40B4-BE49-F238E27FC236}">
                <a16:creationId xmlns:a16="http://schemas.microsoft.com/office/drawing/2014/main" id="{5D40A5ED-6D31-4008-A749-0DBA87B47F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BD8B817-5AF2-4AA8-A77A-03CED19ADB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40110532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moralmachine.net/hl/de"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19A2B6-E50B-42D3-9AAF-5076A2314BBF}"/>
              </a:ext>
            </a:extLst>
          </p:cNvPr>
          <p:cNvPicPr>
            <a:picLocks noChangeAspect="1"/>
          </p:cNvPicPr>
          <p:nvPr/>
        </p:nvPicPr>
        <p:blipFill rotWithShape="1">
          <a:blip r:embed="rId2"/>
          <a:srcRect l="-75" t="20954" r="1026" b="4780"/>
          <a:stretch/>
        </p:blipFill>
        <p:spPr>
          <a:xfrm>
            <a:off x="560429" y="1"/>
            <a:ext cx="11631571" cy="6857999"/>
          </a:xfrm>
          <a:prstGeom prst="rect">
            <a:avLst/>
          </a:prstGeom>
        </p:spPr>
      </p:pic>
      <p:sp>
        <p:nvSpPr>
          <p:cNvPr id="29" name="Isosceles Triangle 28">
            <a:extLst>
              <a:ext uri="{FF2B5EF4-FFF2-40B4-BE49-F238E27FC236}">
                <a16:creationId xmlns:a16="http://schemas.microsoft.com/office/drawing/2014/main" id="{2FFFA7FA-D9DD-4E2E-A542-66367633919E}"/>
              </a:ext>
            </a:extLst>
          </p:cNvPr>
          <p:cNvSpPr/>
          <p:nvPr/>
        </p:nvSpPr>
        <p:spPr>
          <a:xfrm rot="5400000">
            <a:off x="-2276122" y="3086405"/>
            <a:ext cx="6056210" cy="1486977"/>
          </a:xfrm>
          <a:prstGeom prst="triangle">
            <a:avLst>
              <a:gd name="adj" fmla="val 54221"/>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4391822"/>
            <a:ext cx="6720615" cy="2466177"/>
          </a:xfrm>
          <a:prstGeom prst="triangle">
            <a:avLst>
              <a:gd name="adj" fmla="val 0"/>
            </a:avLst>
          </a:prstGeom>
          <a:pattFill prst="pct1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676151" y="2670613"/>
            <a:ext cx="6720615" cy="1379390"/>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1253231-B334-4786-876A-565C73E9C4D8}"/>
              </a:ext>
            </a:extLst>
          </p:cNvPr>
          <p:cNvSpPr/>
          <p:nvPr/>
        </p:nvSpPr>
        <p:spPr>
          <a:xfrm>
            <a:off x="475412" y="5733046"/>
            <a:ext cx="2723118" cy="646331"/>
          </a:xfrm>
          <a:prstGeom prst="rect">
            <a:avLst/>
          </a:prstGeom>
          <a:solidFill>
            <a:srgbClr val="FFFFFF">
              <a:alpha val="43137"/>
            </a:srgbClr>
          </a:solidFill>
        </p:spPr>
        <p:txBody>
          <a:bodyPr wrap="none">
            <a:spAutoFit/>
          </a:bodyPr>
          <a:lstStyle/>
          <a:p>
            <a:pPr algn="ctr"/>
            <a:r>
              <a:rPr lang="en-GB" sz="3600" dirty="0" err="1">
                <a:latin typeface="+mj-lt"/>
              </a:rPr>
              <a:t>Ethik</a:t>
            </a:r>
            <a:r>
              <a:rPr lang="en-GB" sz="3600" dirty="0">
                <a:latin typeface="+mj-lt"/>
              </a:rPr>
              <a:t> &amp; Moral</a:t>
            </a:r>
          </a:p>
        </p:txBody>
      </p:sp>
      <p:sp>
        <p:nvSpPr>
          <p:cNvPr id="6" name="TextBox 5">
            <a:extLst>
              <a:ext uri="{FF2B5EF4-FFF2-40B4-BE49-F238E27FC236}">
                <a16:creationId xmlns:a16="http://schemas.microsoft.com/office/drawing/2014/main" id="{12C1BB10-D719-44E7-8035-CE5B2A4F0C04}"/>
              </a:ext>
            </a:extLst>
          </p:cNvPr>
          <p:cNvSpPr txBox="1"/>
          <p:nvPr/>
        </p:nvSpPr>
        <p:spPr>
          <a:xfrm rot="1188400">
            <a:off x="965497" y="5382580"/>
            <a:ext cx="5273175" cy="369332"/>
          </a:xfrm>
          <a:prstGeom prst="rect">
            <a:avLst/>
          </a:prstGeom>
          <a:noFill/>
        </p:spPr>
        <p:txBody>
          <a:bodyPr wrap="none" rtlCol="0">
            <a:spAutoFit/>
          </a:bodyPr>
          <a:lstStyle/>
          <a:p>
            <a:r>
              <a:rPr lang="en-GB" dirty="0">
                <a:solidFill>
                  <a:schemeClr val="bg1"/>
                </a:solidFill>
              </a:rPr>
              <a:t>Gustave </a:t>
            </a:r>
            <a:r>
              <a:rPr lang="en-GB" dirty="0" err="1">
                <a:solidFill>
                  <a:schemeClr val="bg1"/>
                </a:solidFill>
              </a:rPr>
              <a:t>Doré</a:t>
            </a:r>
            <a:r>
              <a:rPr lang="en-GB" dirty="0">
                <a:solidFill>
                  <a:schemeClr val="bg1"/>
                </a:solidFill>
              </a:rPr>
              <a:t>: Divine Comedy by Dante Alighieri, 1861</a:t>
            </a:r>
          </a:p>
        </p:txBody>
      </p:sp>
    </p:spTree>
    <p:extLst>
      <p:ext uri="{BB962C8B-B14F-4D97-AF65-F5344CB8AC3E}">
        <p14:creationId xmlns:p14="http://schemas.microsoft.com/office/powerpoint/2010/main" val="2714184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3930893"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6. Tugend und </a:t>
            </a:r>
            <a:r>
              <a:rPr lang="en-GB" sz="3600" dirty="0" err="1">
                <a:solidFill>
                  <a:schemeClr val="bg1"/>
                </a:solidFill>
                <a:latin typeface="+mj-lt"/>
              </a:rPr>
              <a:t>Staat</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Table 3">
            <a:extLst>
              <a:ext uri="{FF2B5EF4-FFF2-40B4-BE49-F238E27FC236}">
                <a16:creationId xmlns:a16="http://schemas.microsoft.com/office/drawing/2014/main" id="{AE369414-DD6E-4CD7-B84B-D971F22F5EC7}"/>
              </a:ext>
            </a:extLst>
          </p:cNvPr>
          <p:cNvGraphicFramePr>
            <a:graphicFrameLocks noGrp="1"/>
          </p:cNvGraphicFramePr>
          <p:nvPr>
            <p:extLst>
              <p:ext uri="{D42A27DB-BD31-4B8C-83A1-F6EECF244321}">
                <p14:modId xmlns:p14="http://schemas.microsoft.com/office/powerpoint/2010/main" val="1163427726"/>
              </p:ext>
            </p:extLst>
          </p:nvPr>
        </p:nvGraphicFramePr>
        <p:xfrm>
          <a:off x="2208997" y="2495711"/>
          <a:ext cx="8899501" cy="2302129"/>
        </p:xfrm>
        <a:graphic>
          <a:graphicData uri="http://schemas.openxmlformats.org/drawingml/2006/table">
            <a:tbl>
              <a:tblPr firstRow="1" firstCol="1" bandRow="1"/>
              <a:tblGrid>
                <a:gridCol w="8899501">
                  <a:extLst>
                    <a:ext uri="{9D8B030D-6E8A-4147-A177-3AD203B41FA5}">
                      <a16:colId xmlns:a16="http://schemas.microsoft.com/office/drawing/2014/main" val="1942812201"/>
                    </a:ext>
                  </a:extLst>
                </a:gridCol>
              </a:tblGrid>
              <a:tr h="0">
                <a:tc>
                  <a:txBody>
                    <a:bodyPr/>
                    <a:lstStyle/>
                    <a:p>
                      <a:pPr marL="457200" algn="just">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just">
                        <a:lnSpc>
                          <a:spcPct val="115000"/>
                        </a:lnSpc>
                        <a:spcAft>
                          <a:spcPts val="0"/>
                        </a:spcAft>
                        <a:buFont typeface="+mj-lt"/>
                        <a:buNone/>
                      </a:pPr>
                      <a:r>
                        <a:rPr lang="en-GB" sz="1100" b="1" dirty="0">
                          <a:effectLst/>
                          <a:latin typeface="Calibri" panose="020F0502020204030204" pitchFamily="34" charset="0"/>
                          <a:ea typeface="Calibri" panose="020F0502020204030204" pitchFamily="34" charset="0"/>
                          <a:cs typeface="Times New Roman" panose="02020603050405020304" pitchFamily="18" charset="0"/>
                        </a:rPr>
                        <a:t>1. </a:t>
                      </a:r>
                      <a:r>
                        <a:rPr lang="en-GB" sz="1100" b="1" dirty="0" err="1">
                          <a:effectLst/>
                          <a:latin typeface="Calibri" panose="020F0502020204030204" pitchFamily="34" charset="0"/>
                          <a:ea typeface="Calibri" panose="020F0502020204030204" pitchFamily="34" charset="0"/>
                          <a:cs typeface="Times New Roman" panose="02020603050405020304" pitchFamily="18" charset="0"/>
                        </a:rPr>
                        <a:t>Problemstellung</a:t>
                      </a:r>
                      <a:r>
                        <a:rPr lang="en-GB" sz="1100" b="1" dirty="0">
                          <a:effectLst/>
                          <a:latin typeface="Calibri" panose="020F0502020204030204" pitchFamily="34" charset="0"/>
                          <a:ea typeface="Calibri" panose="020F0502020204030204" pitchFamily="34" charset="0"/>
                          <a:cs typeface="Times New Roman" panose="02020603050405020304" pitchFamily="18"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Wie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entsteht</a:t>
                      </a: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Gerechtigkeit</a:t>
                      </a:r>
                      <a:r>
                        <a:rPr lang="en-GB" sz="1100" dirty="0">
                          <a:effectLst/>
                          <a:latin typeface="Calibri" panose="020F0502020204030204" pitchFamily="34" charset="0"/>
                          <a:ea typeface="Calibri" panose="020F0502020204030204" pitchFamily="34" charset="0"/>
                          <a:cs typeface="Times New Roman" panose="02020603050405020304" pitchFamily="18" charset="0"/>
                        </a:rPr>
                        <a:t>?</a:t>
                      </a:r>
                    </a:p>
                    <a:p>
                      <a:pPr marL="457200" algn="just">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just">
                        <a:lnSpc>
                          <a:spcPct val="115000"/>
                        </a:lnSpc>
                        <a:spcAft>
                          <a:spcPts val="0"/>
                        </a:spcAft>
                        <a:buFont typeface="+mj-lt"/>
                        <a:buNone/>
                      </a:pPr>
                      <a:r>
                        <a:rPr lang="de-LU" sz="1100" b="1" dirty="0">
                          <a:effectLst/>
                          <a:latin typeface="Calibri" panose="020F0502020204030204" pitchFamily="34" charset="0"/>
                          <a:ea typeface="Calibri" panose="020F0502020204030204" pitchFamily="34" charset="0"/>
                          <a:cs typeface="Times New Roman" panose="02020603050405020304" pitchFamily="18" charset="0"/>
                        </a:rPr>
                        <a:t>2. </a:t>
                      </a:r>
                      <a:r>
                        <a:rPr lang="de-LU" sz="1100" b="1" dirty="0" err="1">
                          <a:effectLst/>
                          <a:latin typeface="Calibri" panose="020F0502020204030204" pitchFamily="34" charset="0"/>
                          <a:ea typeface="Calibri" panose="020F0502020204030204" pitchFamily="34" charset="0"/>
                          <a:cs typeface="Times New Roman" panose="02020603050405020304" pitchFamily="18" charset="0"/>
                        </a:rPr>
                        <a:t>Grosse</a:t>
                      </a:r>
                      <a:r>
                        <a:rPr lang="de-LU" sz="1100" b="1" dirty="0">
                          <a:effectLst/>
                          <a:latin typeface="Calibri" panose="020F0502020204030204" pitchFamily="34" charset="0"/>
                          <a:ea typeface="Calibri" panose="020F0502020204030204" pitchFamily="34" charset="0"/>
                          <a:cs typeface="Times New Roman" panose="02020603050405020304" pitchFamily="18" charset="0"/>
                        </a:rPr>
                        <a:t> Buchstaben: </a:t>
                      </a:r>
                      <a:r>
                        <a:rPr lang="de-LU" sz="1100" dirty="0">
                          <a:effectLst/>
                          <a:latin typeface="Calibri" panose="020F0502020204030204" pitchFamily="34" charset="0"/>
                          <a:ea typeface="Calibri" panose="020F0502020204030204" pitchFamily="34" charset="0"/>
                          <a:cs typeface="Times New Roman" panose="02020603050405020304" pitchFamily="18" charset="0"/>
                        </a:rPr>
                        <a:t>Die Gerechtigkeit der “Polis” (Staat) besteht darin, dass jeder das Seine tut.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r>
                        <a:rPr lang="de-LU" sz="1100" dirty="0">
                          <a:effectLst/>
                          <a:latin typeface="Calibri" panose="020F0502020204030204" pitchFamily="34" charset="0"/>
                          <a:ea typeface="Calibri" panose="020F0502020204030204" pitchFamily="34" charset="0"/>
                          <a:cs typeface="Times New Roman" panose="02020603050405020304" pitchFamily="18" charset="0"/>
                        </a:rPr>
                        <a:t>Kollektive Verantwortung zur Gerechtigkeit.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de-LU" sz="1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15000"/>
                        </a:lnSpc>
                        <a:spcAft>
                          <a:spcPts val="0"/>
                        </a:spcAft>
                        <a:buFont typeface="+mj-lt"/>
                        <a:buNone/>
                      </a:pPr>
                      <a:r>
                        <a:rPr lang="de-LU" sz="1100" b="1" dirty="0">
                          <a:effectLst/>
                          <a:latin typeface="Calibri" panose="020F0502020204030204" pitchFamily="34" charset="0"/>
                          <a:ea typeface="Calibri" panose="020F0502020204030204" pitchFamily="34" charset="0"/>
                          <a:cs typeface="Times New Roman" panose="02020603050405020304" pitchFamily="18" charset="0"/>
                        </a:rPr>
                        <a:t>3. Kleine Buchstaben:</a:t>
                      </a:r>
                      <a:r>
                        <a:rPr lang="de-LU" sz="1100" dirty="0">
                          <a:effectLst/>
                          <a:latin typeface="Calibri" panose="020F0502020204030204" pitchFamily="34" charset="0"/>
                          <a:ea typeface="Calibri" panose="020F0502020204030204" pitchFamily="34" charset="0"/>
                          <a:cs typeface="Times New Roman" panose="02020603050405020304" pitchFamily="18" charset="0"/>
                        </a:rPr>
                        <a:t> Gerechtigkeit beim Menschen verhält sich analog zur Gerechtigkeit im Staate. Gerechtigkeit ist auch hier das Resultat eines harmonischen Zusammenspiels der einzelnen Teile/Tugenden.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Individuelle</a:t>
                      </a: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Verantwortung</a:t>
                      </a: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zur</a:t>
                      </a: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Gerechtigkeit</a:t>
                      </a:r>
                      <a:r>
                        <a:rPr lang="en-GB" sz="1100" dirty="0">
                          <a:effectLst/>
                          <a:latin typeface="Calibri" panose="020F0502020204030204" pitchFamily="34" charset="0"/>
                          <a:ea typeface="Calibri" panose="020F0502020204030204" pitchFamily="34" charset="0"/>
                          <a:cs typeface="Times New Roman" panose="02020603050405020304" pitchFamily="18" charset="0"/>
                        </a:rPr>
                        <a:t>.</a:t>
                      </a:r>
                    </a:p>
                    <a:p>
                      <a:pPr marL="457200" algn="just">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0600140"/>
                  </a:ext>
                </a:extLst>
              </a:tr>
            </a:tbl>
          </a:graphicData>
        </a:graphic>
      </p:graphicFrame>
      <p:sp>
        <p:nvSpPr>
          <p:cNvPr id="6" name="Rectangle 1">
            <a:extLst>
              <a:ext uri="{FF2B5EF4-FFF2-40B4-BE49-F238E27FC236}">
                <a16:creationId xmlns:a16="http://schemas.microsoft.com/office/drawing/2014/main" id="{B160DE17-2FB6-4196-B661-E1C2C5B2BF90}"/>
              </a:ext>
            </a:extLst>
          </p:cNvPr>
          <p:cNvSpPr>
            <a:spLocks noChangeArrowheads="1"/>
          </p:cNvSpPr>
          <p:nvPr/>
        </p:nvSpPr>
        <p:spPr bwMode="auto">
          <a:xfrm>
            <a:off x="2147439" y="1000089"/>
            <a:ext cx="8961059" cy="14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de-LU" altLang="en-US" sz="11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Grundidee:</a:t>
            </a:r>
          </a:p>
          <a:p>
            <a:pPr marL="0" marR="0" lvl="0" indent="0" algn="just" defTabSz="914400" rtl="0" eaLnBrk="0" fontAlgn="base" latinLnBrk="0" hangingPunct="0">
              <a:lnSpc>
                <a:spcPct val="100000"/>
              </a:lnSpc>
              <a:spcBef>
                <a:spcPct val="0"/>
              </a:spcBef>
              <a:spcAft>
                <a:spcPct val="0"/>
              </a:spcAft>
              <a:buClrTx/>
              <a:buSzTx/>
              <a:tabLst/>
            </a:pPr>
            <a:endParaRPr kumimoji="0" lang="en-GB" altLang="en-US"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LU" altLang="en-US" sz="1400" b="0"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kumimoji="0" lang="de-LU" altLang="en-US" sz="1400" b="0" i="1" u="none" strike="noStrike" cap="none" normalizeH="0" baseline="0" dirty="0">
                <a:ln>
                  <a:noFill/>
                </a:ln>
                <a:solidFill>
                  <a:srgbClr val="000000"/>
                </a:solidFill>
                <a:effectLst/>
                <a:latin typeface="Bookman Old Style" panose="02050604050505020204" pitchFamily="18" charset="0"/>
                <a:ea typeface="Calibri" panose="020F0502020204030204" pitchFamily="34" charset="0"/>
                <a:cs typeface="Arial" panose="020B0604020202020204" pitchFamily="34" charset="0"/>
              </a:rPr>
              <a:t>Jetzt also, </a:t>
            </a:r>
            <a:r>
              <a:rPr kumimoji="0" lang="de-LU" altLang="en-US" sz="1400" b="0" i="1" u="none" strike="noStrike" cap="none" normalizeH="0" baseline="0" dirty="0" err="1">
                <a:ln>
                  <a:noFill/>
                </a:ln>
                <a:solidFill>
                  <a:srgbClr val="000000"/>
                </a:solidFill>
                <a:effectLst/>
                <a:latin typeface="Bookman Old Style" panose="02050604050505020204" pitchFamily="18" charset="0"/>
                <a:ea typeface="Calibri" panose="020F0502020204030204" pitchFamily="34" charset="0"/>
                <a:cs typeface="Arial" panose="020B0604020202020204" pitchFamily="34" charset="0"/>
              </a:rPr>
              <a:t>Glaukon</a:t>
            </a:r>
            <a:r>
              <a:rPr kumimoji="0" lang="de-LU" altLang="en-US" sz="1400" b="0" i="1" u="none" strike="noStrike" cap="none" normalizeH="0" baseline="0" dirty="0">
                <a:ln>
                  <a:noFill/>
                </a:ln>
                <a:solidFill>
                  <a:srgbClr val="000000"/>
                </a:solidFill>
                <a:effectLst/>
                <a:latin typeface="Bookman Old Style" panose="02050604050505020204" pitchFamily="18" charset="0"/>
                <a:ea typeface="Calibri" panose="020F0502020204030204" pitchFamily="34" charset="0"/>
                <a:cs typeface="Arial" panose="020B0604020202020204" pitchFamily="34" charset="0"/>
              </a:rPr>
              <a:t>, m</a:t>
            </a:r>
            <a:r>
              <a:rPr kumimoji="0" lang="de-LU" altLang="en-US" sz="1400" b="0"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ü</a:t>
            </a:r>
            <a:r>
              <a:rPr kumimoji="0" lang="de-LU" altLang="en-US" sz="1400" b="0" i="1" u="none" strike="noStrike" cap="none" normalizeH="0" baseline="0" dirty="0">
                <a:ln>
                  <a:noFill/>
                </a:ln>
                <a:solidFill>
                  <a:srgbClr val="000000"/>
                </a:solidFill>
                <a:effectLst/>
                <a:latin typeface="Bookman Old Style" panose="02050604050505020204" pitchFamily="18" charset="0"/>
                <a:ea typeface="Calibri" panose="020F0502020204030204" pitchFamily="34" charset="0"/>
                <a:cs typeface="Arial" panose="020B0604020202020204" pitchFamily="34" charset="0"/>
              </a:rPr>
              <a:t>ssen wir wie J</a:t>
            </a:r>
            <a:r>
              <a:rPr kumimoji="0" lang="de-LU" altLang="en-US" sz="1400" b="0"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ä</a:t>
            </a:r>
            <a:r>
              <a:rPr kumimoji="0" lang="de-LU" altLang="en-US" sz="1400" b="0" i="1" u="none" strike="noStrike" cap="none" normalizeH="0" baseline="0" dirty="0">
                <a:ln>
                  <a:noFill/>
                </a:ln>
                <a:solidFill>
                  <a:srgbClr val="000000"/>
                </a:solidFill>
                <a:effectLst/>
                <a:latin typeface="Bookman Old Style" panose="02050604050505020204" pitchFamily="18" charset="0"/>
                <a:ea typeface="Calibri" panose="020F0502020204030204" pitchFamily="34" charset="0"/>
                <a:cs typeface="Arial" panose="020B0604020202020204" pitchFamily="34" charset="0"/>
              </a:rPr>
              <a:t>ger den Busch rings umstellen und aufmerken, damit uns die Gerechtigkeit nicht etwa entwischt</a:t>
            </a:r>
            <a:r>
              <a:rPr kumimoji="0" lang="de-LU" altLang="en-US" sz="1400" b="0"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tabLst/>
            </a:pPr>
            <a:endParaRPr kumimoji="0" lang="de-LU"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tabLst/>
            </a:pPr>
            <a:r>
              <a:rPr kumimoji="0" lang="de-LU"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Gerechtigkeit ist </a:t>
            </a:r>
            <a:r>
              <a:rPr kumimoji="0" lang="de-LU"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nicht genau definierbar</a:t>
            </a:r>
            <a:r>
              <a:rPr kumimoji="0" lang="de-LU"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sondern das </a:t>
            </a:r>
            <a:r>
              <a:rPr kumimoji="0" lang="de-LU"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resultierende Prinzip einer wohlgeordneten Struktur </a:t>
            </a:r>
            <a:r>
              <a:rPr kumimoji="0" lang="de-LU"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bei </a:t>
            </a:r>
            <a:r>
              <a:rPr kumimoji="0" lang="de-LU" altLang="en-US" sz="1400" b="1" i="0" u="none" strike="noStrike" cap="none" normalizeH="0" baseline="0" dirty="0">
                <a:ln>
                  <a:noFill/>
                </a:ln>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Staat und Mensch</a:t>
            </a:r>
            <a:r>
              <a:rPr kumimoji="0" lang="de-LU"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29E74E0C-66D8-4C1D-8C10-FF919571910A}"/>
              </a:ext>
            </a:extLst>
          </p:cNvPr>
          <p:cNvSpPr txBox="1"/>
          <p:nvPr/>
        </p:nvSpPr>
        <p:spPr>
          <a:xfrm>
            <a:off x="2208996" y="4831523"/>
            <a:ext cx="8899501" cy="1339790"/>
          </a:xfrm>
          <a:prstGeom prst="rect">
            <a:avLst/>
          </a:prstGeom>
          <a:noFill/>
        </p:spPr>
        <p:txBody>
          <a:bodyPr wrap="square" rtlCol="0">
            <a:spAutoFit/>
          </a:bodyPr>
          <a:lstStyle/>
          <a:p>
            <a:pPr lvl="0" algn="just" eaLnBrk="0" fontAlgn="base" hangingPunct="0">
              <a:spcBef>
                <a:spcPct val="0"/>
              </a:spcBef>
              <a:spcAft>
                <a:spcPct val="0"/>
              </a:spcAft>
            </a:pPr>
            <a:endParaRPr lang="de-LU" altLang="en-US" sz="1200" dirty="0">
              <a:latin typeface="Calibri" panose="020F0502020204030204" pitchFamily="34" charset="0"/>
              <a:ea typeface="Calibri" panose="020F0502020204030204" pitchFamily="34" charset="0"/>
              <a:cs typeface="Times New Roman" panose="02020603050405020304" pitchFamily="18" charset="0"/>
            </a:endParaRPr>
          </a:p>
          <a:p>
            <a:pPr lvl="0" algn="just" eaLnBrk="0" fontAlgn="base" hangingPunct="0">
              <a:spcBef>
                <a:spcPct val="0"/>
              </a:spcBef>
              <a:spcAft>
                <a:spcPct val="0"/>
              </a:spcAft>
            </a:pPr>
            <a:r>
              <a:rPr lang="en-GB" altLang="en-US" sz="1200" b="1" u="sng" dirty="0" err="1">
                <a:latin typeface="Calibri" panose="020F0502020204030204" pitchFamily="34" charset="0"/>
                <a:ea typeface="Calibri" panose="020F0502020204030204" pitchFamily="34" charset="0"/>
                <a:cs typeface="Times New Roman" panose="02020603050405020304" pitchFamily="18" charset="0"/>
              </a:rPr>
              <a:t>Argumentationsschema</a:t>
            </a:r>
            <a:r>
              <a:rPr lang="en-GB" altLang="en-US" sz="1200" b="1" u="sng" dirty="0">
                <a:latin typeface="Calibri" panose="020F0502020204030204" pitchFamily="34" charset="0"/>
                <a:ea typeface="Calibri" panose="020F0502020204030204" pitchFamily="34" charset="0"/>
                <a:cs typeface="Times New Roman" panose="02020603050405020304" pitchFamily="18" charset="0"/>
              </a:rPr>
              <a:t>:</a:t>
            </a:r>
          </a:p>
          <a:p>
            <a:pPr lvl="0" algn="just" eaLnBrk="0" fontAlgn="base" hangingPunct="0">
              <a:spcBef>
                <a:spcPct val="0"/>
              </a:spcBef>
              <a:spcAft>
                <a:spcPct val="0"/>
              </a:spcAft>
            </a:pPr>
            <a:endParaRPr lang="en-GB" altLang="en-US" sz="500" dirty="0"/>
          </a:p>
          <a:p>
            <a:pPr lvl="0" algn="just" eaLnBrk="0" fontAlgn="base" hangingPunct="0">
              <a:lnSpc>
                <a:spcPct val="150000"/>
              </a:lnSpc>
              <a:spcBef>
                <a:spcPct val="0"/>
              </a:spcBef>
              <a:spcAft>
                <a:spcPct val="0"/>
              </a:spcAft>
            </a:pPr>
            <a:r>
              <a:rPr lang="de-LU" altLang="en-US" sz="1200" dirty="0">
                <a:latin typeface="Calibri" panose="020F0502020204030204" pitchFamily="34" charset="0"/>
                <a:ea typeface="Calibri" panose="020F0502020204030204" pitchFamily="34" charset="0"/>
                <a:cs typeface="Times New Roman" panose="02020603050405020304" pitchFamily="18" charset="0"/>
              </a:rPr>
              <a:t>Genau wie die einzelnen Stände im Staat müssen auch diese Seelenteile in Harmonie zueinanderstehen. Der vernünftige Seelenteil muss die anderen durch seine __________________ lenken, das </a:t>
            </a:r>
            <a:r>
              <a:rPr lang="de-LU" altLang="en-US" sz="1200" dirty="0" err="1">
                <a:latin typeface="Calibri" panose="020F0502020204030204" pitchFamily="34" charset="0"/>
                <a:ea typeface="Calibri" panose="020F0502020204030204" pitchFamily="34" charset="0"/>
                <a:cs typeface="Times New Roman" panose="02020603050405020304" pitchFamily="18" charset="0"/>
              </a:rPr>
              <a:t>muthafte</a:t>
            </a:r>
            <a:r>
              <a:rPr lang="de-LU" altLang="en-US" sz="1200" dirty="0">
                <a:latin typeface="Calibri" panose="020F0502020204030204" pitchFamily="34" charset="0"/>
                <a:ea typeface="Calibri" panose="020F0502020204030204" pitchFamily="34" charset="0"/>
                <a:cs typeface="Times New Roman" panose="02020603050405020304" pitchFamily="18" charset="0"/>
              </a:rPr>
              <a:t> Element, der Wille, muss durch die _________________ die Beschlüsse des ersten vollziehen, und alle müssen darin übereinstimmen, dass der Vernunft die Regentschaft zukommt (______________________).</a:t>
            </a:r>
            <a:endParaRPr lang="de-LU" altLang="en-US" sz="2000" dirty="0">
              <a:latin typeface="Arial" panose="020B0604020202020204" pitchFamily="34" charset="0"/>
            </a:endParaRPr>
          </a:p>
        </p:txBody>
      </p:sp>
      <p:sp>
        <p:nvSpPr>
          <p:cNvPr id="13" name="TextBox 12">
            <a:extLst>
              <a:ext uri="{FF2B5EF4-FFF2-40B4-BE49-F238E27FC236}">
                <a16:creationId xmlns:a16="http://schemas.microsoft.com/office/drawing/2014/main" id="{C4CD7BA1-F5D0-4E17-B7FE-FF943E58CE1F}"/>
              </a:ext>
            </a:extLst>
          </p:cNvPr>
          <p:cNvSpPr txBox="1"/>
          <p:nvPr/>
        </p:nvSpPr>
        <p:spPr>
          <a:xfrm>
            <a:off x="3781167" y="5501418"/>
            <a:ext cx="1006558" cy="369332"/>
          </a:xfrm>
          <a:prstGeom prst="rect">
            <a:avLst/>
          </a:prstGeom>
          <a:noFill/>
        </p:spPr>
        <p:txBody>
          <a:bodyPr wrap="none" rtlCol="0">
            <a:spAutoFit/>
          </a:bodyPr>
          <a:lstStyle/>
          <a:p>
            <a:r>
              <a:rPr lang="de-LU" dirty="0"/>
              <a:t>Weisheit</a:t>
            </a:r>
            <a:endParaRPr lang="en-GB" dirty="0"/>
          </a:p>
        </p:txBody>
      </p:sp>
      <p:sp>
        <p:nvSpPr>
          <p:cNvPr id="38" name="TextBox 37">
            <a:extLst>
              <a:ext uri="{FF2B5EF4-FFF2-40B4-BE49-F238E27FC236}">
                <a16:creationId xmlns:a16="http://schemas.microsoft.com/office/drawing/2014/main" id="{C873915B-F26D-4612-B5CA-87106207EC8E}"/>
              </a:ext>
            </a:extLst>
          </p:cNvPr>
          <p:cNvSpPr txBox="1"/>
          <p:nvPr/>
        </p:nvSpPr>
        <p:spPr>
          <a:xfrm>
            <a:off x="8888627" y="5501418"/>
            <a:ext cx="1111715" cy="369332"/>
          </a:xfrm>
          <a:prstGeom prst="rect">
            <a:avLst/>
          </a:prstGeom>
          <a:noFill/>
        </p:spPr>
        <p:txBody>
          <a:bodyPr wrap="none" rtlCol="0">
            <a:spAutoFit/>
          </a:bodyPr>
          <a:lstStyle/>
          <a:p>
            <a:r>
              <a:rPr lang="de-LU" dirty="0"/>
              <a:t>Tapferkeit</a:t>
            </a:r>
            <a:endParaRPr lang="en-GB" dirty="0"/>
          </a:p>
        </p:txBody>
      </p:sp>
      <p:sp>
        <p:nvSpPr>
          <p:cNvPr id="39" name="TextBox 38">
            <a:extLst>
              <a:ext uri="{FF2B5EF4-FFF2-40B4-BE49-F238E27FC236}">
                <a16:creationId xmlns:a16="http://schemas.microsoft.com/office/drawing/2014/main" id="{36644634-A6C5-470A-931D-9454033F0BA2}"/>
              </a:ext>
            </a:extLst>
          </p:cNvPr>
          <p:cNvSpPr txBox="1"/>
          <p:nvPr/>
        </p:nvSpPr>
        <p:spPr>
          <a:xfrm>
            <a:off x="9111048" y="5801981"/>
            <a:ext cx="1484702" cy="369332"/>
          </a:xfrm>
          <a:prstGeom prst="rect">
            <a:avLst/>
          </a:prstGeom>
          <a:noFill/>
        </p:spPr>
        <p:txBody>
          <a:bodyPr wrap="none" rtlCol="0">
            <a:spAutoFit/>
          </a:bodyPr>
          <a:lstStyle/>
          <a:p>
            <a:r>
              <a:rPr lang="de-LU" dirty="0"/>
              <a:t>Besonnenheit</a:t>
            </a:r>
            <a:endParaRPr lang="en-GB" dirty="0"/>
          </a:p>
        </p:txBody>
      </p:sp>
    </p:spTree>
    <p:extLst>
      <p:ext uri="{BB962C8B-B14F-4D97-AF65-F5344CB8AC3E}">
        <p14:creationId xmlns:p14="http://schemas.microsoft.com/office/powerpoint/2010/main" val="97897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3930893"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7. Der </a:t>
            </a:r>
            <a:r>
              <a:rPr lang="en-GB" sz="3600" dirty="0" err="1">
                <a:solidFill>
                  <a:schemeClr val="bg1"/>
                </a:solidFill>
                <a:latin typeface="+mj-lt"/>
              </a:rPr>
              <a:t>Utilitarismus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721B5BC-12F3-4114-9429-D4EA0FF5C123}"/>
              </a:ext>
            </a:extLst>
          </p:cNvPr>
          <p:cNvSpPr txBox="1"/>
          <p:nvPr/>
        </p:nvSpPr>
        <p:spPr>
          <a:xfrm>
            <a:off x="6038335" y="1280083"/>
            <a:ext cx="4810897" cy="5016758"/>
          </a:xfrm>
          <a:prstGeom prst="rect">
            <a:avLst/>
          </a:prstGeom>
          <a:noFill/>
        </p:spPr>
        <p:txBody>
          <a:bodyPr wrap="square" rtlCol="0">
            <a:spAutoFit/>
          </a:bodyPr>
          <a:lstStyle/>
          <a:p>
            <a:pPr marL="285750" indent="-285750" algn="just">
              <a:buFont typeface="Arial" panose="020B0604020202020204" pitchFamily="34" charset="0"/>
              <a:buChar char="•"/>
            </a:pPr>
            <a:r>
              <a:rPr lang="de-CH" sz="2000" dirty="0"/>
              <a:t>Jeremy Bentham, war ein </a:t>
            </a:r>
            <a:r>
              <a:rPr lang="de-CH" sz="2000" b="1" u="sng" dirty="0"/>
              <a:t>exzentrischer Einsiedler</a:t>
            </a:r>
            <a:r>
              <a:rPr lang="de-CH" sz="2000" dirty="0"/>
              <a:t>, so scheu, dass er Besuch nur einzeln aushalten konnte. </a:t>
            </a:r>
          </a:p>
          <a:p>
            <a:pPr marL="285750" indent="-285750" algn="just">
              <a:buFont typeface="Arial" panose="020B0604020202020204" pitchFamily="34" charset="0"/>
              <a:buChar char="•"/>
            </a:pPr>
            <a:endParaRPr lang="de-CH" sz="2000" dirty="0"/>
          </a:p>
          <a:p>
            <a:pPr marL="285750" indent="-285750" algn="just">
              <a:buFont typeface="Arial" panose="020B0604020202020204" pitchFamily="34" charset="0"/>
              <a:buChar char="•"/>
            </a:pPr>
            <a:r>
              <a:rPr lang="de-CH" sz="2000" dirty="0"/>
              <a:t>Er hielt als Haustiere Ratten und </a:t>
            </a:r>
            <a:r>
              <a:rPr lang="de-CH" sz="2000" b="1" u="sng" dirty="0"/>
              <a:t>ein Schwein</a:t>
            </a:r>
            <a:r>
              <a:rPr lang="de-CH" sz="2000" dirty="0"/>
              <a:t>. </a:t>
            </a:r>
          </a:p>
          <a:p>
            <a:pPr marL="285750" indent="-285750" algn="just">
              <a:buFont typeface="Arial" panose="020B0604020202020204" pitchFamily="34" charset="0"/>
              <a:buChar char="•"/>
            </a:pPr>
            <a:endParaRPr lang="de-CH" sz="2000" dirty="0"/>
          </a:p>
          <a:p>
            <a:pPr marL="285750" indent="-285750" algn="just">
              <a:buFont typeface="Arial" panose="020B0604020202020204" pitchFamily="34" charset="0"/>
              <a:buChar char="•"/>
            </a:pPr>
            <a:r>
              <a:rPr lang="de-CH" sz="2000" dirty="0"/>
              <a:t>Als militanter Atheist meinte er, tote Verwandte sollten nicht begraben, sondern </a:t>
            </a:r>
            <a:r>
              <a:rPr lang="de-CH" sz="2000" b="1" u="sng" dirty="0"/>
              <a:t>ausgestopft</a:t>
            </a:r>
            <a:r>
              <a:rPr lang="de-CH" sz="2000" dirty="0"/>
              <a:t> werden und zu Hause als Dekoration dienen. </a:t>
            </a:r>
          </a:p>
          <a:p>
            <a:pPr marL="285750" indent="-285750" algn="just">
              <a:buFont typeface="Arial" panose="020B0604020202020204" pitchFamily="34" charset="0"/>
              <a:buChar char="•"/>
            </a:pPr>
            <a:endParaRPr lang="de-CH" sz="2000" dirty="0"/>
          </a:p>
          <a:p>
            <a:pPr marL="285750" indent="-285750" algn="just">
              <a:buFont typeface="Arial" panose="020B0604020202020204" pitchFamily="34" charset="0"/>
              <a:buChar char="•"/>
            </a:pPr>
            <a:r>
              <a:rPr lang="de-CH" sz="2000" dirty="0"/>
              <a:t>Nach seinem Tod wurde er im University College in London seziert. </a:t>
            </a:r>
            <a:r>
              <a:rPr lang="de-CH" sz="2000" b="1" u="sng" dirty="0"/>
              <a:t>Sein Skelett befindet sich noch dort: mit Stroh aufgefüttert und Wachskopf</a:t>
            </a:r>
            <a:r>
              <a:rPr lang="de-CH" sz="2000" dirty="0"/>
              <a:t>. </a:t>
            </a:r>
            <a:endParaRPr lang="en-GB" sz="2000" dirty="0"/>
          </a:p>
        </p:txBody>
      </p:sp>
      <p:pic>
        <p:nvPicPr>
          <p:cNvPr id="5" name="Picture 4">
            <a:extLst>
              <a:ext uri="{FF2B5EF4-FFF2-40B4-BE49-F238E27FC236}">
                <a16:creationId xmlns:a16="http://schemas.microsoft.com/office/drawing/2014/main" id="{B89A80B6-97C8-43B5-BF1D-82C5F2DFD006}"/>
              </a:ext>
            </a:extLst>
          </p:cNvPr>
          <p:cNvPicPr>
            <a:picLocks noChangeAspect="1"/>
          </p:cNvPicPr>
          <p:nvPr/>
        </p:nvPicPr>
        <p:blipFill>
          <a:blip r:embed="rId2"/>
          <a:stretch>
            <a:fillRect/>
          </a:stretch>
        </p:blipFill>
        <p:spPr>
          <a:xfrm>
            <a:off x="1849693" y="1107712"/>
            <a:ext cx="3021227" cy="4028303"/>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pic>
        <p:nvPicPr>
          <p:cNvPr id="8" name="Picture 7">
            <a:extLst>
              <a:ext uri="{FF2B5EF4-FFF2-40B4-BE49-F238E27FC236}">
                <a16:creationId xmlns:a16="http://schemas.microsoft.com/office/drawing/2014/main" id="{8D7A09FE-01A6-4E9D-9B4A-5205A75FF03C}"/>
              </a:ext>
            </a:extLst>
          </p:cNvPr>
          <p:cNvPicPr>
            <a:picLocks noChangeAspect="1"/>
          </p:cNvPicPr>
          <p:nvPr/>
        </p:nvPicPr>
        <p:blipFill>
          <a:blip r:embed="rId3"/>
          <a:stretch>
            <a:fillRect/>
          </a:stretch>
        </p:blipFill>
        <p:spPr>
          <a:xfrm rot="706472">
            <a:off x="1007617" y="4249564"/>
            <a:ext cx="3130562" cy="2122779"/>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spTree>
    <p:extLst>
      <p:ext uri="{BB962C8B-B14F-4D97-AF65-F5344CB8AC3E}">
        <p14:creationId xmlns:p14="http://schemas.microsoft.com/office/powerpoint/2010/main" val="2884963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5833834"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7. Die </a:t>
            </a:r>
            <a:r>
              <a:rPr lang="en-GB" sz="3600" dirty="0" err="1">
                <a:solidFill>
                  <a:schemeClr val="bg1"/>
                </a:solidFill>
                <a:latin typeface="+mj-lt"/>
              </a:rPr>
              <a:t>Messbarkeit</a:t>
            </a:r>
            <a:r>
              <a:rPr lang="en-GB" sz="3600" dirty="0">
                <a:solidFill>
                  <a:schemeClr val="bg1"/>
                </a:solidFill>
                <a:latin typeface="+mj-lt"/>
              </a:rPr>
              <a:t> der Moral</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721B5BC-12F3-4114-9429-D4EA0FF5C123}"/>
              </a:ext>
            </a:extLst>
          </p:cNvPr>
          <p:cNvSpPr txBox="1"/>
          <p:nvPr/>
        </p:nvSpPr>
        <p:spPr>
          <a:xfrm>
            <a:off x="5482281" y="1544667"/>
            <a:ext cx="5851522" cy="5016758"/>
          </a:xfrm>
          <a:prstGeom prst="rect">
            <a:avLst/>
          </a:prstGeom>
          <a:noFill/>
        </p:spPr>
        <p:txBody>
          <a:bodyPr wrap="square" rtlCol="0">
            <a:spAutoFit/>
          </a:bodyPr>
          <a:lstStyle/>
          <a:p>
            <a:pPr marL="285750" indent="-285750" algn="just">
              <a:buFont typeface="Arial" panose="020B0604020202020204" pitchFamily="34" charset="0"/>
              <a:buChar char="•"/>
            </a:pPr>
            <a:r>
              <a:rPr lang="de-CH" sz="2000" dirty="0"/>
              <a:t>Für Bentham fehlen Gesetzen und moralischen Prinzipien, die sich auf das persönlichen Gewissen, das Naturrecht oder den „gesunden Menschenverstand“ berufen, </a:t>
            </a:r>
            <a:r>
              <a:rPr lang="de-CH" sz="2000" b="1" dirty="0"/>
              <a:t>jede logische oder wissenschaftliche Begründung</a:t>
            </a:r>
            <a:r>
              <a:rPr lang="de-CH" sz="2000" dirty="0"/>
              <a:t>. </a:t>
            </a:r>
          </a:p>
          <a:p>
            <a:pPr marL="285750" indent="-285750" algn="just">
              <a:buFont typeface="Arial" panose="020B0604020202020204" pitchFamily="34" charset="0"/>
              <a:buChar char="•"/>
            </a:pPr>
            <a:endParaRPr lang="de-CH" sz="2000" u="sng" dirty="0"/>
          </a:p>
          <a:p>
            <a:pPr marL="285750" indent="-285750" algn="just">
              <a:buFont typeface="Arial" panose="020B0604020202020204" pitchFamily="34" charset="0"/>
              <a:buChar char="•"/>
            </a:pPr>
            <a:r>
              <a:rPr lang="de-CH" sz="2000" u="sng" dirty="0"/>
              <a:t>Intentionen und Motivationen kann man nicht messen, Handlungsresultate jedoch sehr wohl.</a:t>
            </a:r>
            <a:r>
              <a:rPr lang="de-CH" sz="2000" dirty="0"/>
              <a:t> </a:t>
            </a:r>
          </a:p>
          <a:p>
            <a:pPr marL="285750" indent="-285750" algn="just">
              <a:buFont typeface="Arial" panose="020B0604020202020204" pitchFamily="34" charset="0"/>
              <a:buChar char="•"/>
            </a:pPr>
            <a:endParaRPr lang="de-CH" sz="2000" dirty="0"/>
          </a:p>
          <a:p>
            <a:pPr marL="285750" indent="-285750" algn="just">
              <a:buFont typeface="Arial" panose="020B0604020202020204" pitchFamily="34" charset="0"/>
              <a:buChar char="•"/>
            </a:pPr>
            <a:r>
              <a:rPr lang="de-CH" sz="2000" dirty="0"/>
              <a:t>Er versteht den Menschen als </a:t>
            </a:r>
            <a:r>
              <a:rPr lang="de-CH" sz="2000" b="1" dirty="0"/>
              <a:t>Lust-Schmerz-Organismus</a:t>
            </a:r>
            <a:r>
              <a:rPr lang="de-CH" sz="2000" dirty="0"/>
              <a:t>, </a:t>
            </a:r>
            <a:r>
              <a:rPr lang="de-CH" sz="2000" b="1" dirty="0"/>
              <a:t>der stets Lust sucht und Schmerz meidet</a:t>
            </a:r>
            <a:r>
              <a:rPr lang="de-CH" sz="2000" dirty="0"/>
              <a:t>. </a:t>
            </a:r>
          </a:p>
          <a:p>
            <a:pPr marL="285750" indent="-285750" algn="just">
              <a:buFont typeface="Arial" panose="020B0604020202020204" pitchFamily="34" charset="0"/>
              <a:buChar char="•"/>
            </a:pPr>
            <a:endParaRPr lang="de-CH" sz="2000" dirty="0"/>
          </a:p>
          <a:p>
            <a:pPr marL="285750" indent="-285750" algn="just">
              <a:buFont typeface="Arial" panose="020B0604020202020204" pitchFamily="34" charset="0"/>
              <a:buChar char="•"/>
            </a:pPr>
            <a:r>
              <a:rPr lang="de-CH" sz="2000" dirty="0"/>
              <a:t>Gesetze und moralische Prinzipien sollten also nur dann befolgt werden, </a:t>
            </a:r>
            <a:r>
              <a:rPr lang="de-CH" sz="2000" b="1" u="sng" dirty="0"/>
              <a:t>wenn sie die Lust der Menschen steigern</a:t>
            </a:r>
            <a:r>
              <a:rPr lang="de-CH" sz="2000" dirty="0"/>
              <a:t>.  </a:t>
            </a:r>
            <a:endParaRPr lang="en-GB" sz="2000" dirty="0"/>
          </a:p>
        </p:txBody>
      </p:sp>
      <p:pic>
        <p:nvPicPr>
          <p:cNvPr id="4" name="Picture 3">
            <a:extLst>
              <a:ext uri="{FF2B5EF4-FFF2-40B4-BE49-F238E27FC236}">
                <a16:creationId xmlns:a16="http://schemas.microsoft.com/office/drawing/2014/main" id="{47DB9E8A-D37F-43C9-A2FD-868FBC23EB6A}"/>
              </a:ext>
            </a:extLst>
          </p:cNvPr>
          <p:cNvPicPr>
            <a:picLocks noChangeAspect="1"/>
          </p:cNvPicPr>
          <p:nvPr/>
        </p:nvPicPr>
        <p:blipFill>
          <a:blip r:embed="rId2"/>
          <a:stretch>
            <a:fillRect/>
          </a:stretch>
        </p:blipFill>
        <p:spPr>
          <a:xfrm>
            <a:off x="1091513" y="1638642"/>
            <a:ext cx="4109651" cy="273976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sp>
        <p:nvSpPr>
          <p:cNvPr id="6" name="TextBox 5">
            <a:extLst>
              <a:ext uri="{FF2B5EF4-FFF2-40B4-BE49-F238E27FC236}">
                <a16:creationId xmlns:a16="http://schemas.microsoft.com/office/drawing/2014/main" id="{2367D76B-45CC-4BFD-9519-46EC71FDA0FE}"/>
              </a:ext>
            </a:extLst>
          </p:cNvPr>
          <p:cNvSpPr txBox="1"/>
          <p:nvPr/>
        </p:nvSpPr>
        <p:spPr>
          <a:xfrm>
            <a:off x="1985319" y="4561528"/>
            <a:ext cx="3134498" cy="1200329"/>
          </a:xfrm>
          <a:prstGeom prst="rect">
            <a:avLst/>
          </a:prstGeom>
          <a:noFill/>
        </p:spPr>
        <p:txBody>
          <a:bodyPr wrap="square" rtlCol="0">
            <a:spAutoFit/>
          </a:bodyPr>
          <a:lstStyle/>
          <a:p>
            <a:pPr algn="just"/>
            <a:r>
              <a:rPr lang="de-LU" dirty="0"/>
              <a:t>Wegen seiner lustorientierten Philosophie wird Bentham von Kritikern als Anhänger des </a:t>
            </a:r>
            <a:r>
              <a:rPr lang="de-LU" b="1" u="sng" dirty="0"/>
              <a:t>“Schweineglücks” </a:t>
            </a:r>
            <a:r>
              <a:rPr lang="de-LU" dirty="0"/>
              <a:t>bezeichnet.</a:t>
            </a:r>
          </a:p>
        </p:txBody>
      </p:sp>
      <p:sp>
        <p:nvSpPr>
          <p:cNvPr id="7" name="Arrow: Left-Up 6">
            <a:extLst>
              <a:ext uri="{FF2B5EF4-FFF2-40B4-BE49-F238E27FC236}">
                <a16:creationId xmlns:a16="http://schemas.microsoft.com/office/drawing/2014/main" id="{4B2D9E99-19FC-420F-BB61-3408BE9FFF8A}"/>
              </a:ext>
            </a:extLst>
          </p:cNvPr>
          <p:cNvSpPr/>
          <p:nvPr/>
        </p:nvSpPr>
        <p:spPr>
          <a:xfrm rot="5400000">
            <a:off x="1322383" y="4523028"/>
            <a:ext cx="766119" cy="61814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120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4227456"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7.1. Ein </a:t>
            </a:r>
            <a:r>
              <a:rPr lang="en-GB" sz="3600" dirty="0" err="1">
                <a:solidFill>
                  <a:schemeClr val="bg1"/>
                </a:solidFill>
                <a:latin typeface="+mj-lt"/>
              </a:rPr>
              <a:t>Praxisbeispiel</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721B5BC-12F3-4114-9429-D4EA0FF5C123}"/>
              </a:ext>
            </a:extLst>
          </p:cNvPr>
          <p:cNvSpPr txBox="1"/>
          <p:nvPr/>
        </p:nvSpPr>
        <p:spPr>
          <a:xfrm>
            <a:off x="3896497" y="1067391"/>
            <a:ext cx="7809471" cy="1754326"/>
          </a:xfrm>
          <a:prstGeom prst="rect">
            <a:avLst/>
          </a:prstGeom>
          <a:noFill/>
        </p:spPr>
        <p:txBody>
          <a:bodyPr wrap="square" rtlCol="0">
            <a:spAutoFit/>
          </a:bodyPr>
          <a:lstStyle/>
          <a:p>
            <a:pPr algn="just"/>
            <a:r>
              <a:rPr lang="de-CH" dirty="0"/>
              <a:t>Die Regierung möchte ein Gesetz zur Abtreibung erarbeiten. </a:t>
            </a:r>
          </a:p>
          <a:p>
            <a:pPr algn="just"/>
            <a:endParaRPr lang="de-CH" dirty="0"/>
          </a:p>
          <a:p>
            <a:pPr algn="just"/>
            <a:r>
              <a:rPr lang="de-CH" dirty="0"/>
              <a:t>Die Öffentlichkeit wird nach ihrer Meinung gefragt, </a:t>
            </a:r>
            <a:r>
              <a:rPr lang="de-CH" b="1" u="sng" dirty="0"/>
              <a:t>Glückssummen</a:t>
            </a:r>
            <a:r>
              <a:rPr lang="de-CH" dirty="0"/>
              <a:t> werden berechnet und die Gesetze richten sich danach. </a:t>
            </a:r>
          </a:p>
          <a:p>
            <a:pPr algn="just"/>
            <a:endParaRPr lang="de-CH" dirty="0"/>
          </a:p>
          <a:p>
            <a:pPr algn="just"/>
            <a:r>
              <a:rPr lang="de-CH" dirty="0"/>
              <a:t>Die Mehrheit bekommt, was sie will, denn Utilitarismus ist demokratisch. </a:t>
            </a:r>
            <a:endParaRPr lang="en-GB" dirty="0"/>
          </a:p>
        </p:txBody>
      </p:sp>
      <p:pic>
        <p:nvPicPr>
          <p:cNvPr id="5" name="Picture 4">
            <a:extLst>
              <a:ext uri="{FF2B5EF4-FFF2-40B4-BE49-F238E27FC236}">
                <a16:creationId xmlns:a16="http://schemas.microsoft.com/office/drawing/2014/main" id="{CFFEA1DE-B16A-4D81-B9F0-54C0A7673C51}"/>
              </a:ext>
            </a:extLst>
          </p:cNvPr>
          <p:cNvPicPr>
            <a:picLocks noChangeAspect="1"/>
          </p:cNvPicPr>
          <p:nvPr/>
        </p:nvPicPr>
        <p:blipFill>
          <a:blip r:embed="rId2"/>
          <a:stretch>
            <a:fillRect/>
          </a:stretch>
        </p:blipFill>
        <p:spPr>
          <a:xfrm rot="21436922">
            <a:off x="552297" y="700745"/>
            <a:ext cx="3410549" cy="2875732"/>
          </a:xfrm>
          <a:prstGeom prst="rect">
            <a:avLst/>
          </a:prstGeom>
        </p:spPr>
      </p:pic>
      <p:sp>
        <p:nvSpPr>
          <p:cNvPr id="8" name="TextBox 7">
            <a:extLst>
              <a:ext uri="{FF2B5EF4-FFF2-40B4-BE49-F238E27FC236}">
                <a16:creationId xmlns:a16="http://schemas.microsoft.com/office/drawing/2014/main" id="{74F1C4DD-C8E6-4366-9905-25CFBA431018}"/>
              </a:ext>
            </a:extLst>
          </p:cNvPr>
          <p:cNvSpPr txBox="1"/>
          <p:nvPr/>
        </p:nvSpPr>
        <p:spPr>
          <a:xfrm>
            <a:off x="1105436" y="3574784"/>
            <a:ext cx="6691191" cy="369332"/>
          </a:xfrm>
          <a:prstGeom prst="rect">
            <a:avLst/>
          </a:prstGeom>
          <a:noFill/>
        </p:spPr>
        <p:txBody>
          <a:bodyPr wrap="none" rtlCol="0">
            <a:spAutoFit/>
          </a:bodyPr>
          <a:lstStyle/>
          <a:p>
            <a:r>
              <a:rPr lang="de-CH" b="1" dirty="0"/>
              <a:t>Welche Probleme könnten sich aus dieser Vorgehensweise ergeben?</a:t>
            </a:r>
            <a:endParaRPr lang="en-GB" b="1" dirty="0"/>
          </a:p>
        </p:txBody>
      </p:sp>
      <p:sp>
        <p:nvSpPr>
          <p:cNvPr id="12" name="TextBox 11">
            <a:extLst>
              <a:ext uri="{FF2B5EF4-FFF2-40B4-BE49-F238E27FC236}">
                <a16:creationId xmlns:a16="http://schemas.microsoft.com/office/drawing/2014/main" id="{4CEDBBB9-58FF-4343-92DE-98B151CEEA6E}"/>
              </a:ext>
            </a:extLst>
          </p:cNvPr>
          <p:cNvSpPr txBox="1"/>
          <p:nvPr/>
        </p:nvSpPr>
        <p:spPr>
          <a:xfrm>
            <a:off x="1105436" y="4050852"/>
            <a:ext cx="10316326" cy="1015663"/>
          </a:xfrm>
          <a:prstGeom prst="rect">
            <a:avLst/>
          </a:prstGeom>
          <a:noFill/>
        </p:spPr>
        <p:txBody>
          <a:bodyPr wrap="square" rtlCol="0">
            <a:spAutoFit/>
          </a:bodyPr>
          <a:lstStyle/>
          <a:p>
            <a:pPr marL="457200" indent="-457200" algn="just">
              <a:buFont typeface="+mj-lt"/>
              <a:buAutoNum type="arabicPeriod"/>
            </a:pPr>
            <a:r>
              <a:rPr lang="de-LU" sz="2000" dirty="0"/>
              <a:t>Benthams Lustprinzip ist rein </a:t>
            </a:r>
            <a:r>
              <a:rPr lang="de-LU" sz="2000" b="1" dirty="0">
                <a:solidFill>
                  <a:schemeClr val="accent1">
                    <a:lumMod val="60000"/>
                    <a:lumOff val="40000"/>
                  </a:schemeClr>
                </a:solidFill>
              </a:rPr>
              <a:t>teleologisch</a:t>
            </a:r>
            <a:r>
              <a:rPr lang="de-LU" sz="2000" dirty="0"/>
              <a:t> und </a:t>
            </a:r>
            <a:r>
              <a:rPr lang="de-LU" sz="2000" b="1" dirty="0">
                <a:solidFill>
                  <a:schemeClr val="accent1">
                    <a:lumMod val="60000"/>
                    <a:lumOff val="40000"/>
                  </a:schemeClr>
                </a:solidFill>
              </a:rPr>
              <a:t>ignoriert moralischen Normen und Prinzipien. </a:t>
            </a:r>
            <a:r>
              <a:rPr lang="de-LU" sz="2000" dirty="0"/>
              <a:t>Dies führt zu einem </a:t>
            </a:r>
            <a:r>
              <a:rPr lang="de-LU" sz="2000" b="1" dirty="0">
                <a:solidFill>
                  <a:schemeClr val="accent1">
                    <a:lumMod val="60000"/>
                    <a:lumOff val="40000"/>
                  </a:schemeClr>
                </a:solidFill>
              </a:rPr>
              <a:t>Werterelativismus, </a:t>
            </a:r>
            <a:r>
              <a:rPr lang="de-LU" sz="2000" dirty="0"/>
              <a:t>der jegliche Entscheidung legitimiert solange sie zur mehrheitlichen Lust beiträgt.</a:t>
            </a:r>
          </a:p>
        </p:txBody>
      </p:sp>
      <p:sp>
        <p:nvSpPr>
          <p:cNvPr id="13" name="TextBox 12">
            <a:extLst>
              <a:ext uri="{FF2B5EF4-FFF2-40B4-BE49-F238E27FC236}">
                <a16:creationId xmlns:a16="http://schemas.microsoft.com/office/drawing/2014/main" id="{F3B173C8-3F6D-41EB-8711-A50DE43243C6}"/>
              </a:ext>
            </a:extLst>
          </p:cNvPr>
          <p:cNvSpPr txBox="1"/>
          <p:nvPr/>
        </p:nvSpPr>
        <p:spPr>
          <a:xfrm>
            <a:off x="1105435" y="5066515"/>
            <a:ext cx="10025389" cy="646331"/>
          </a:xfrm>
          <a:prstGeom prst="rect">
            <a:avLst/>
          </a:prstGeom>
          <a:noFill/>
        </p:spPr>
        <p:txBody>
          <a:bodyPr wrap="square" rtlCol="0">
            <a:spAutoFit/>
          </a:bodyPr>
          <a:lstStyle/>
          <a:p>
            <a:pPr marL="342900" indent="-342900">
              <a:buFont typeface="+mj-lt"/>
              <a:buAutoNum type="arabicPeriod" startAt="2"/>
            </a:pPr>
            <a:r>
              <a:rPr lang="de-LU" dirty="0"/>
              <a:t>z.B.: Wenn die Diskriminierung von Sklaven zur Lust der Mehrheit beiträgt, wäre dies legitim. Unter Benthams Lustprinzip wäre sogar eine Sklavengesellschaft legitim. </a:t>
            </a:r>
          </a:p>
        </p:txBody>
      </p:sp>
      <p:pic>
        <p:nvPicPr>
          <p:cNvPr id="14" name="Picture 13">
            <a:extLst>
              <a:ext uri="{FF2B5EF4-FFF2-40B4-BE49-F238E27FC236}">
                <a16:creationId xmlns:a16="http://schemas.microsoft.com/office/drawing/2014/main" id="{BAF9F1CA-90CA-49A8-98ED-AFD61CE1DCC2}"/>
              </a:ext>
            </a:extLst>
          </p:cNvPr>
          <p:cNvPicPr>
            <a:picLocks noChangeAspect="1"/>
          </p:cNvPicPr>
          <p:nvPr/>
        </p:nvPicPr>
        <p:blipFill>
          <a:blip r:embed="rId3"/>
          <a:stretch>
            <a:fillRect/>
          </a:stretch>
        </p:blipFill>
        <p:spPr>
          <a:xfrm>
            <a:off x="179085" y="5389680"/>
            <a:ext cx="1395828" cy="1234774"/>
          </a:xfrm>
          <a:prstGeom prst="ellipse">
            <a:avLst/>
          </a:prstGeom>
          <a:ln w="3175"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9458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3296580"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7.3. </a:t>
            </a:r>
            <a:r>
              <a:rPr lang="en-GB" sz="3600" dirty="0" err="1">
                <a:solidFill>
                  <a:schemeClr val="bg1"/>
                </a:solidFill>
                <a:latin typeface="+mj-lt"/>
              </a:rPr>
              <a:t>Definitionen</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721B5BC-12F3-4114-9429-D4EA0FF5C123}"/>
              </a:ext>
            </a:extLst>
          </p:cNvPr>
          <p:cNvSpPr txBox="1"/>
          <p:nvPr/>
        </p:nvSpPr>
        <p:spPr>
          <a:xfrm>
            <a:off x="1396373" y="1230177"/>
            <a:ext cx="10078995" cy="1015663"/>
          </a:xfrm>
          <a:prstGeom prst="rect">
            <a:avLst/>
          </a:prstGeom>
          <a:noFill/>
        </p:spPr>
        <p:txBody>
          <a:bodyPr wrap="square" rtlCol="0">
            <a:spAutoFit/>
          </a:bodyPr>
          <a:lstStyle/>
          <a:p>
            <a:pPr algn="just"/>
            <a:r>
              <a:rPr lang="de-CH" sz="2000" dirty="0"/>
              <a:t>Bentham ist der Begründer des Utilitarismus (lat.: </a:t>
            </a:r>
            <a:r>
              <a:rPr lang="de-CH" sz="2000" dirty="0" err="1"/>
              <a:t>utilis</a:t>
            </a:r>
            <a:r>
              <a:rPr lang="de-CH" sz="2000" dirty="0"/>
              <a:t> = nützlich). Diese Lehre beruht auf dem sogenannten </a:t>
            </a:r>
            <a:r>
              <a:rPr lang="de-CH" sz="2000" b="1" u="sng" dirty="0"/>
              <a:t>Prinzip der Nützlichkeit</a:t>
            </a:r>
            <a:r>
              <a:rPr lang="de-CH" sz="2000" dirty="0"/>
              <a:t>, d.h. der moralische Wert einer Handlung wird an seiner Nützlichkeit gemessen. </a:t>
            </a:r>
          </a:p>
        </p:txBody>
      </p:sp>
      <p:sp>
        <p:nvSpPr>
          <p:cNvPr id="4" name="TextBox 3">
            <a:extLst>
              <a:ext uri="{FF2B5EF4-FFF2-40B4-BE49-F238E27FC236}">
                <a16:creationId xmlns:a16="http://schemas.microsoft.com/office/drawing/2014/main" id="{E03BDBB5-9A84-414D-AAC5-058A61D4E5A0}"/>
              </a:ext>
            </a:extLst>
          </p:cNvPr>
          <p:cNvSpPr txBox="1"/>
          <p:nvPr/>
        </p:nvSpPr>
        <p:spPr>
          <a:xfrm>
            <a:off x="4450379" y="2690349"/>
            <a:ext cx="6872529" cy="1200329"/>
          </a:xfrm>
          <a:prstGeom prst="rect">
            <a:avLst/>
          </a:prstGeom>
          <a:solidFill>
            <a:schemeClr val="accent5">
              <a:lumMod val="20000"/>
              <a:lumOff val="80000"/>
            </a:schemeClr>
          </a:solidFill>
        </p:spPr>
        <p:txBody>
          <a:bodyPr wrap="square" rtlCol="0">
            <a:spAutoFit/>
          </a:bodyPr>
          <a:lstStyle/>
          <a:p>
            <a:pPr lvl="0"/>
            <a:r>
              <a:rPr lang="de-CH" sz="2400" dirty="0"/>
              <a:t>Der Sozialutilitarismus will die Wege bestimmen, wie ein </a:t>
            </a:r>
            <a:r>
              <a:rPr lang="de-CH" sz="2400" b="1" dirty="0"/>
              <a:t>Maximum an Glück für die größtmögliche Anzahl an Personen</a:t>
            </a:r>
            <a:r>
              <a:rPr lang="de-CH" sz="2400" dirty="0"/>
              <a:t> erreicht werden kann.</a:t>
            </a:r>
            <a:endParaRPr lang="en-GB" sz="2400" dirty="0"/>
          </a:p>
        </p:txBody>
      </p:sp>
      <p:sp>
        <p:nvSpPr>
          <p:cNvPr id="6" name="TextBox 5">
            <a:extLst>
              <a:ext uri="{FF2B5EF4-FFF2-40B4-BE49-F238E27FC236}">
                <a16:creationId xmlns:a16="http://schemas.microsoft.com/office/drawing/2014/main" id="{45A4D842-8A2C-42AC-96B5-37D0B08E2851}"/>
              </a:ext>
            </a:extLst>
          </p:cNvPr>
          <p:cNvSpPr txBox="1"/>
          <p:nvPr/>
        </p:nvSpPr>
        <p:spPr>
          <a:xfrm>
            <a:off x="4450378" y="4629837"/>
            <a:ext cx="6872530" cy="1200329"/>
          </a:xfrm>
          <a:prstGeom prst="rect">
            <a:avLst/>
          </a:prstGeom>
          <a:solidFill>
            <a:schemeClr val="accent6">
              <a:lumMod val="20000"/>
              <a:lumOff val="80000"/>
            </a:schemeClr>
          </a:solidFill>
        </p:spPr>
        <p:txBody>
          <a:bodyPr wrap="square" rtlCol="0">
            <a:spAutoFit/>
          </a:bodyPr>
          <a:lstStyle/>
          <a:p>
            <a:pPr lvl="0"/>
            <a:r>
              <a:rPr lang="de-CH" sz="2400" dirty="0"/>
              <a:t>Der </a:t>
            </a:r>
            <a:r>
              <a:rPr lang="de-CH" sz="2400" b="1" dirty="0"/>
              <a:t>Individualutilitarismus</a:t>
            </a:r>
            <a:r>
              <a:rPr lang="de-CH" sz="2400" dirty="0"/>
              <a:t> versucht herauszufinden, wie das </a:t>
            </a:r>
            <a:r>
              <a:rPr lang="de-CH" sz="2400" b="1" dirty="0"/>
              <a:t>größtmögliche Glück für das Individuum</a:t>
            </a:r>
            <a:r>
              <a:rPr lang="de-CH" sz="2400" dirty="0"/>
              <a:t> möglich ist. </a:t>
            </a:r>
            <a:endParaRPr lang="en-GB" sz="2400" dirty="0"/>
          </a:p>
        </p:txBody>
      </p:sp>
      <p:pic>
        <p:nvPicPr>
          <p:cNvPr id="7" name="Picture 6">
            <a:extLst>
              <a:ext uri="{FF2B5EF4-FFF2-40B4-BE49-F238E27FC236}">
                <a16:creationId xmlns:a16="http://schemas.microsoft.com/office/drawing/2014/main" id="{BBD8F0A7-DE59-4AF4-856B-E247448092FB}"/>
              </a:ext>
            </a:extLst>
          </p:cNvPr>
          <p:cNvPicPr>
            <a:picLocks noChangeAspect="1"/>
          </p:cNvPicPr>
          <p:nvPr/>
        </p:nvPicPr>
        <p:blipFill rotWithShape="1">
          <a:blip r:embed="rId2"/>
          <a:srcRect t="24895"/>
          <a:stretch/>
        </p:blipFill>
        <p:spPr>
          <a:xfrm rot="20999552">
            <a:off x="1161232" y="2690914"/>
            <a:ext cx="3203758" cy="1263244"/>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61917592-1BC0-4A4A-90FF-D5F61B5BA7E9}"/>
              </a:ext>
            </a:extLst>
          </p:cNvPr>
          <p:cNvPicPr>
            <a:picLocks noChangeAspect="1"/>
          </p:cNvPicPr>
          <p:nvPr/>
        </p:nvPicPr>
        <p:blipFill>
          <a:blip r:embed="rId3"/>
          <a:stretch>
            <a:fillRect/>
          </a:stretch>
        </p:blipFill>
        <p:spPr>
          <a:xfrm rot="21031175">
            <a:off x="2068387" y="4307072"/>
            <a:ext cx="2163805" cy="16228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5598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2" y="16839"/>
            <a:ext cx="6241607"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7.4. </a:t>
            </a:r>
            <a:r>
              <a:rPr lang="en-GB" sz="3600" dirty="0" err="1">
                <a:solidFill>
                  <a:schemeClr val="bg1"/>
                </a:solidFill>
                <a:latin typeface="+mj-lt"/>
              </a:rPr>
              <a:t>Bettler</a:t>
            </a:r>
            <a:r>
              <a:rPr lang="en-GB" sz="3600" dirty="0">
                <a:solidFill>
                  <a:schemeClr val="bg1"/>
                </a:solidFill>
                <a:latin typeface="+mj-lt"/>
              </a:rPr>
              <a:t> </a:t>
            </a:r>
            <a:r>
              <a:rPr lang="en-GB" sz="3600" dirty="0" err="1">
                <a:solidFill>
                  <a:schemeClr val="bg1"/>
                </a:solidFill>
                <a:latin typeface="+mj-lt"/>
              </a:rPr>
              <a:t>oder</a:t>
            </a:r>
            <a:r>
              <a:rPr lang="en-GB" sz="3600" dirty="0">
                <a:solidFill>
                  <a:schemeClr val="bg1"/>
                </a:solidFill>
                <a:latin typeface="+mj-lt"/>
              </a:rPr>
              <a:t> </a:t>
            </a:r>
            <a:r>
              <a:rPr lang="en-GB" sz="3600" dirty="0" err="1">
                <a:solidFill>
                  <a:schemeClr val="bg1"/>
                </a:solidFill>
                <a:latin typeface="+mj-lt"/>
              </a:rPr>
              <a:t>Hirnchirurg</a:t>
            </a:r>
            <a:r>
              <a:rPr lang="en-GB" sz="3600" dirty="0">
                <a:solidFill>
                  <a:schemeClr val="bg1"/>
                </a:solidFill>
                <a:latin typeface="+mj-lt"/>
              </a:rPr>
              <a:t>?</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a:extLst>
              <a:ext uri="{FF2B5EF4-FFF2-40B4-BE49-F238E27FC236}">
                <a16:creationId xmlns:a16="http://schemas.microsoft.com/office/drawing/2014/main" id="{C4598EE0-FEC8-48B8-B002-D6A61CC8A640}"/>
              </a:ext>
            </a:extLst>
          </p:cNvPr>
          <p:cNvSpPr>
            <a:spLocks noChangeArrowheads="1"/>
          </p:cNvSpPr>
          <p:nvPr/>
        </p:nvSpPr>
        <p:spPr bwMode="auto">
          <a:xfrm>
            <a:off x="4646140" y="1275611"/>
            <a:ext cx="699804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en-US" sz="2000" b="0" i="0" u="none" strike="noStrike" cap="none" normalizeH="0" baseline="0" dirty="0">
                <a:ln>
                  <a:noFill/>
                </a:ln>
                <a:solidFill>
                  <a:srgbClr val="000000"/>
                </a:solidFill>
                <a:effectLst/>
                <a:latin typeface="+mn-lt"/>
                <a:ea typeface="Calibri" panose="020F0502020204030204" pitchFamily="34" charset="0"/>
              </a:rPr>
              <a:t>Ein Hirnchirurg und ein Bettler treiben nach einem Schiffsunglück auf einem vollgesogenen Floß, das nur eine Person tragen kann.</a:t>
            </a:r>
            <a:endParaRPr kumimoji="0" lang="en-GB" altLang="en-US" sz="900" b="0" i="0" u="none" strike="noStrike" cap="none" normalizeH="0" baseline="0" dirty="0">
              <a:ln>
                <a:noFill/>
              </a:ln>
              <a:solidFill>
                <a:schemeClr val="tx1"/>
              </a:solidFill>
              <a:effectLst/>
              <a:latin typeface="+mn-lt"/>
            </a:endParaRPr>
          </a:p>
        </p:txBody>
      </p:sp>
      <p:pic>
        <p:nvPicPr>
          <p:cNvPr id="1025" name="Picture 2">
            <a:extLst>
              <a:ext uri="{FF2B5EF4-FFF2-40B4-BE49-F238E27FC236}">
                <a16:creationId xmlns:a16="http://schemas.microsoft.com/office/drawing/2014/main" id="{8F27D83F-8858-4F5E-A4FC-B7FC7A0BA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351" b="5444"/>
          <a:stretch>
            <a:fillRect/>
          </a:stretch>
        </p:blipFill>
        <p:spPr bwMode="auto">
          <a:xfrm rot="21201564">
            <a:off x="891547" y="1096760"/>
            <a:ext cx="3643313" cy="18335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99CD02F1-CE13-4715-A07A-565592B9B97F}"/>
              </a:ext>
            </a:extLst>
          </p:cNvPr>
          <p:cNvSpPr>
            <a:spLocks noChangeArrowheads="1"/>
          </p:cNvSpPr>
          <p:nvPr/>
        </p:nvSpPr>
        <p:spPr bwMode="auto">
          <a:xfrm>
            <a:off x="4646140" y="2303370"/>
            <a:ext cx="59303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en-US" b="1" i="0" u="none" strike="noStrike" cap="none" normalizeH="0" baseline="0" dirty="0">
                <a:ln>
                  <a:noFill/>
                </a:ln>
                <a:solidFill>
                  <a:srgbClr val="000000"/>
                </a:solidFill>
                <a:effectLst/>
                <a:ea typeface="Calibri" panose="020F0502020204030204" pitchFamily="34" charset="0"/>
              </a:rPr>
              <a:t>Erläutert aus utilitaristischer Sicht, wer gerettet werden soll:</a:t>
            </a:r>
            <a:endParaRPr kumimoji="0" lang="de-CH" altLang="en-US" sz="2800" b="0" i="0" u="none" strike="noStrike" cap="none" normalizeH="0" baseline="0" dirty="0">
              <a:ln>
                <a:noFill/>
              </a:ln>
              <a:solidFill>
                <a:schemeClr val="tx1"/>
              </a:solidFill>
              <a:effectLst/>
            </a:endParaRPr>
          </a:p>
        </p:txBody>
      </p:sp>
      <p:sp>
        <p:nvSpPr>
          <p:cNvPr id="12" name="TextBox 11">
            <a:extLst>
              <a:ext uri="{FF2B5EF4-FFF2-40B4-BE49-F238E27FC236}">
                <a16:creationId xmlns:a16="http://schemas.microsoft.com/office/drawing/2014/main" id="{BE27A913-9614-4652-B4C2-D8E5C0DB8C25}"/>
              </a:ext>
            </a:extLst>
          </p:cNvPr>
          <p:cNvSpPr txBox="1"/>
          <p:nvPr/>
        </p:nvSpPr>
        <p:spPr>
          <a:xfrm>
            <a:off x="1285103" y="3429000"/>
            <a:ext cx="9291378" cy="1429622"/>
          </a:xfrm>
          <a:prstGeom prst="rect">
            <a:avLst/>
          </a:prstGeom>
          <a:noFill/>
        </p:spPr>
        <p:txBody>
          <a:bodyPr wrap="square" rtlCol="0">
            <a:spAutoFit/>
          </a:bodyPr>
          <a:lstStyle/>
          <a:p>
            <a:pPr algn="just">
              <a:lnSpc>
                <a:spcPct val="150000"/>
              </a:lnSpc>
            </a:pPr>
            <a:r>
              <a:rPr lang="de-LU" sz="2000" dirty="0"/>
              <a:t>Aus utilitaristischer Sicht überwiegt das Leben des </a:t>
            </a:r>
            <a:r>
              <a:rPr lang="de-LU" sz="2000" dirty="0" err="1"/>
              <a:t>Hirnchirurgs</a:t>
            </a:r>
            <a:r>
              <a:rPr lang="de-LU" sz="2000" dirty="0"/>
              <a:t>, weil dieser einen </a:t>
            </a:r>
            <a:r>
              <a:rPr lang="de-LU" sz="2000" b="1" dirty="0" err="1"/>
              <a:t>grösseren</a:t>
            </a:r>
            <a:r>
              <a:rPr lang="de-LU" sz="2000" b="1" dirty="0"/>
              <a:t> Nutzen</a:t>
            </a:r>
            <a:r>
              <a:rPr lang="de-LU" sz="2000" dirty="0"/>
              <a:t> hat. Der Hirnchirurg </a:t>
            </a:r>
            <a:r>
              <a:rPr lang="de-LU" sz="2000" b="1" u="sng" dirty="0"/>
              <a:t>kann noch weitere Menschenleben retten</a:t>
            </a:r>
            <a:r>
              <a:rPr lang="de-LU" sz="2000" dirty="0"/>
              <a:t>, der Bettler hingegen nicht.</a:t>
            </a:r>
          </a:p>
        </p:txBody>
      </p:sp>
    </p:spTree>
    <p:extLst>
      <p:ext uri="{BB962C8B-B14F-4D97-AF65-F5344CB8AC3E}">
        <p14:creationId xmlns:p14="http://schemas.microsoft.com/office/powerpoint/2010/main" val="7311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2" y="16839"/>
            <a:ext cx="4948267"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7.5. </a:t>
            </a:r>
            <a:r>
              <a:rPr lang="en-GB" sz="3600" dirty="0" err="1">
                <a:solidFill>
                  <a:schemeClr val="bg1"/>
                </a:solidFill>
                <a:latin typeface="+mj-lt"/>
              </a:rPr>
              <a:t>Hedonistisches</a:t>
            </a:r>
            <a:r>
              <a:rPr lang="en-GB" sz="3600" dirty="0">
                <a:solidFill>
                  <a:schemeClr val="bg1"/>
                </a:solidFill>
                <a:latin typeface="+mj-lt"/>
              </a:rPr>
              <a:t> </a:t>
            </a:r>
            <a:r>
              <a:rPr lang="en-GB" sz="3600" dirty="0" err="1">
                <a:solidFill>
                  <a:schemeClr val="bg1"/>
                </a:solidFill>
                <a:latin typeface="+mj-lt"/>
              </a:rPr>
              <a:t>Kalkül</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a:extLst>
              <a:ext uri="{FF2B5EF4-FFF2-40B4-BE49-F238E27FC236}">
                <a16:creationId xmlns:a16="http://schemas.microsoft.com/office/drawing/2014/main" id="{C4598EE0-FEC8-48B8-B002-D6A61CC8A640}"/>
              </a:ext>
            </a:extLst>
          </p:cNvPr>
          <p:cNvSpPr>
            <a:spLocks noChangeArrowheads="1"/>
          </p:cNvSpPr>
          <p:nvPr/>
        </p:nvSpPr>
        <p:spPr bwMode="auto">
          <a:xfrm>
            <a:off x="5918886" y="1205924"/>
            <a:ext cx="5745892"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de-LU" dirty="0">
                <a:latin typeface="+mn-lt"/>
              </a:rPr>
              <a:t>Nach Bentham hängt die Größe einer Befriedigung – bezogen auf ein Individuum – von vier Umständen ab: </a:t>
            </a:r>
            <a:endParaRPr lang="en-GB" dirty="0">
              <a:latin typeface="+mn-lt"/>
            </a:endParaRPr>
          </a:p>
          <a:p>
            <a:pPr marL="800100" lvl="1" indent="-342900" algn="just">
              <a:buFont typeface="+mj-lt"/>
              <a:buAutoNum type="arabicPeriod"/>
            </a:pPr>
            <a:r>
              <a:rPr lang="de-LU" b="1" dirty="0">
                <a:latin typeface="+mn-lt"/>
              </a:rPr>
              <a:t>Intensität </a:t>
            </a:r>
            <a:endParaRPr lang="en-GB" b="1" dirty="0">
              <a:latin typeface="+mn-lt"/>
            </a:endParaRPr>
          </a:p>
          <a:p>
            <a:pPr marL="800100" lvl="1" indent="-342900" algn="just">
              <a:buFont typeface="+mj-lt"/>
              <a:buAutoNum type="arabicPeriod"/>
            </a:pPr>
            <a:r>
              <a:rPr lang="de-LU" b="1" dirty="0">
                <a:latin typeface="+mn-lt"/>
              </a:rPr>
              <a:t>Dauer</a:t>
            </a:r>
            <a:endParaRPr lang="en-GB" b="1" dirty="0">
              <a:latin typeface="+mn-lt"/>
            </a:endParaRPr>
          </a:p>
          <a:p>
            <a:pPr marL="800100" lvl="1" indent="-342900" algn="just">
              <a:buFont typeface="+mj-lt"/>
              <a:buAutoNum type="arabicPeriod"/>
            </a:pPr>
            <a:r>
              <a:rPr lang="de-LU" b="1" dirty="0">
                <a:latin typeface="+mn-lt"/>
              </a:rPr>
              <a:t>Wahrscheinlichkeit ihres Eintretens </a:t>
            </a:r>
            <a:endParaRPr lang="en-GB" b="1" dirty="0">
              <a:latin typeface="+mn-lt"/>
            </a:endParaRPr>
          </a:p>
          <a:p>
            <a:pPr marL="800100" lvl="1" indent="-342900" algn="just">
              <a:buFont typeface="+mj-lt"/>
              <a:buAutoNum type="arabicPeriod"/>
            </a:pPr>
            <a:r>
              <a:rPr lang="de-LU" b="1" dirty="0">
                <a:latin typeface="+mn-lt"/>
              </a:rPr>
              <a:t>zeitlicher Nähe </a:t>
            </a:r>
            <a:endParaRPr lang="en-GB" b="1" dirty="0">
              <a:latin typeface="+mn-lt"/>
            </a:endParaRPr>
          </a:p>
          <a:p>
            <a:pPr algn="just"/>
            <a:endParaRPr lang="de-LU" dirty="0">
              <a:latin typeface="+mn-lt"/>
            </a:endParaRPr>
          </a:p>
          <a:p>
            <a:pPr algn="just"/>
            <a:r>
              <a:rPr lang="de-LU" dirty="0">
                <a:latin typeface="+mn-lt"/>
              </a:rPr>
              <a:t>Zusätzlich muss man berücksichtigen, dass Befriedigungen weitere Befriedigungen zur Folge haben können. Man muss deshalb einbeziehen: </a:t>
            </a:r>
            <a:endParaRPr lang="en-GB" dirty="0">
              <a:latin typeface="+mn-lt"/>
            </a:endParaRPr>
          </a:p>
          <a:p>
            <a:pPr marL="800100" lvl="1" indent="-342900" algn="just">
              <a:buFont typeface="Arial" panose="020B0604020202020204" pitchFamily="34" charset="0"/>
              <a:buChar char="•"/>
            </a:pPr>
            <a:r>
              <a:rPr lang="de-LU" b="1" dirty="0">
                <a:latin typeface="+mn-lt"/>
              </a:rPr>
              <a:t>ihre Fruchtbarkeit </a:t>
            </a:r>
            <a:endParaRPr lang="en-GB" b="1" dirty="0">
              <a:latin typeface="+mn-lt"/>
            </a:endParaRPr>
          </a:p>
          <a:p>
            <a:pPr marL="800100" lvl="1" indent="-342900" algn="just">
              <a:buFont typeface="Arial" panose="020B0604020202020204" pitchFamily="34" charset="0"/>
              <a:buChar char="•"/>
            </a:pPr>
            <a:r>
              <a:rPr lang="de-LU" b="1" dirty="0">
                <a:latin typeface="+mn-lt"/>
              </a:rPr>
              <a:t>ihre Reinheit </a:t>
            </a:r>
            <a:endParaRPr lang="en-GB" b="1" dirty="0">
              <a:latin typeface="+mn-lt"/>
            </a:endParaRPr>
          </a:p>
          <a:p>
            <a:pPr algn="just"/>
            <a:endParaRPr lang="de-LU" dirty="0">
              <a:latin typeface="+mn-lt"/>
            </a:endParaRPr>
          </a:p>
          <a:p>
            <a:pPr algn="just"/>
            <a:r>
              <a:rPr lang="de-LU" dirty="0">
                <a:latin typeface="+mn-lt"/>
              </a:rPr>
              <a:t>Eine Befriedigung ist fruchtbar, wenn sie </a:t>
            </a:r>
            <a:r>
              <a:rPr lang="de-LU" b="1" dirty="0">
                <a:latin typeface="+mn-lt"/>
              </a:rPr>
              <a:t>weitere Befriedigungen</a:t>
            </a:r>
            <a:r>
              <a:rPr lang="de-LU" dirty="0">
                <a:latin typeface="+mn-lt"/>
              </a:rPr>
              <a:t> dieser Art nach sich zieht. Eine Befriedigung ist rein, wenn es </a:t>
            </a:r>
            <a:r>
              <a:rPr lang="de-LU" b="1" dirty="0">
                <a:latin typeface="+mn-lt"/>
              </a:rPr>
              <a:t>unwahrscheinlich ist, dass sie Schmerzen erzeugt</a:t>
            </a:r>
            <a:r>
              <a:rPr lang="de-LU" dirty="0">
                <a:latin typeface="+mn-lt"/>
              </a:rPr>
              <a:t>. </a:t>
            </a:r>
            <a:endParaRPr lang="en-GB" dirty="0">
              <a:latin typeface="+mn-lt"/>
            </a:endParaRPr>
          </a:p>
        </p:txBody>
      </p:sp>
      <p:sp>
        <p:nvSpPr>
          <p:cNvPr id="3" name="TextBox 2">
            <a:extLst>
              <a:ext uri="{FF2B5EF4-FFF2-40B4-BE49-F238E27FC236}">
                <a16:creationId xmlns:a16="http://schemas.microsoft.com/office/drawing/2014/main" id="{E90F0EAF-FB45-4E3F-96D0-8947AEB715D8}"/>
              </a:ext>
            </a:extLst>
          </p:cNvPr>
          <p:cNvSpPr txBox="1"/>
          <p:nvPr/>
        </p:nvSpPr>
        <p:spPr>
          <a:xfrm>
            <a:off x="1129113" y="1205924"/>
            <a:ext cx="4599657" cy="2862322"/>
          </a:xfrm>
          <a:prstGeom prst="rect">
            <a:avLst/>
          </a:prstGeom>
          <a:noFill/>
        </p:spPr>
        <p:txBody>
          <a:bodyPr wrap="square" rtlCol="0">
            <a:spAutoFit/>
          </a:bodyPr>
          <a:lstStyle/>
          <a:p>
            <a:pPr marL="285750" indent="-285750" algn="just">
              <a:buFont typeface="Arial" panose="020B0604020202020204" pitchFamily="34" charset="0"/>
              <a:buChar char="•"/>
            </a:pPr>
            <a:r>
              <a:rPr lang="de-LU" dirty="0"/>
              <a:t>Unter </a:t>
            </a:r>
            <a:r>
              <a:rPr lang="de-LU" b="1" dirty="0"/>
              <a:t>Hedonismus</a:t>
            </a:r>
            <a:r>
              <a:rPr lang="de-LU" dirty="0"/>
              <a:t> (von altgriechisch </a:t>
            </a:r>
            <a:r>
              <a:rPr lang="de-LU" dirty="0" err="1"/>
              <a:t>hedone</a:t>
            </a:r>
            <a:r>
              <a:rPr lang="de-LU" dirty="0"/>
              <a:t>, Dt. Vergnügen, Lust, Genuss) bezeichnet man die philosophische Überzeugung, dass einzig Lust bzw. Vergnügen das Ziel allen menschlichen Handelns ist. </a:t>
            </a:r>
          </a:p>
          <a:p>
            <a:pPr marL="285750" indent="-285750" algn="just">
              <a:buFont typeface="Arial" panose="020B0604020202020204" pitchFamily="34" charset="0"/>
              <a:buChar char="•"/>
            </a:pPr>
            <a:endParaRPr lang="de-LU" dirty="0"/>
          </a:p>
          <a:p>
            <a:pPr marL="285750" indent="-285750" algn="just">
              <a:buFont typeface="Arial" panose="020B0604020202020204" pitchFamily="34" charset="0"/>
              <a:buChar char="•"/>
            </a:pPr>
            <a:r>
              <a:rPr lang="de-LU" dirty="0"/>
              <a:t>Das </a:t>
            </a:r>
            <a:r>
              <a:rPr lang="de-LU" b="1" dirty="0"/>
              <a:t>Hedonistische Kalkül</a:t>
            </a:r>
            <a:r>
              <a:rPr lang="de-LU" dirty="0"/>
              <a:t>, kann als Ziel der Gesetzgebung gelten, </a:t>
            </a:r>
            <a:r>
              <a:rPr lang="de-LU" b="1" u="sng" dirty="0"/>
              <a:t>Befriedigungen</a:t>
            </a:r>
            <a:r>
              <a:rPr lang="de-LU" b="1" dirty="0"/>
              <a:t> </a:t>
            </a:r>
            <a:r>
              <a:rPr lang="de-LU" dirty="0"/>
              <a:t>zu erhöhen und Schmerzen zu verhindern. </a:t>
            </a:r>
          </a:p>
        </p:txBody>
      </p:sp>
    </p:spTree>
    <p:extLst>
      <p:ext uri="{BB962C8B-B14F-4D97-AF65-F5344CB8AC3E}">
        <p14:creationId xmlns:p14="http://schemas.microsoft.com/office/powerpoint/2010/main" val="1643000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2" y="16839"/>
            <a:ext cx="4948267"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7.5. </a:t>
            </a:r>
            <a:r>
              <a:rPr lang="en-GB" sz="3600" dirty="0" err="1">
                <a:solidFill>
                  <a:schemeClr val="bg1"/>
                </a:solidFill>
                <a:latin typeface="+mj-lt"/>
              </a:rPr>
              <a:t>Hedonistisches</a:t>
            </a:r>
            <a:r>
              <a:rPr lang="en-GB" sz="3600" dirty="0">
                <a:solidFill>
                  <a:schemeClr val="bg1"/>
                </a:solidFill>
                <a:latin typeface="+mj-lt"/>
              </a:rPr>
              <a:t> </a:t>
            </a:r>
            <a:r>
              <a:rPr lang="en-GB" sz="3600" dirty="0" err="1">
                <a:solidFill>
                  <a:schemeClr val="bg1"/>
                </a:solidFill>
                <a:latin typeface="+mj-lt"/>
              </a:rPr>
              <a:t>Kalkül</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A49D831-A7AB-48F1-AD3A-ECB53C83B3EF}"/>
              </a:ext>
            </a:extLst>
          </p:cNvPr>
          <p:cNvPicPr>
            <a:picLocks noChangeAspect="1"/>
          </p:cNvPicPr>
          <p:nvPr/>
        </p:nvPicPr>
        <p:blipFill rotWithShape="1">
          <a:blip r:embed="rId2"/>
          <a:srcRect b="48360"/>
          <a:stretch/>
        </p:blipFill>
        <p:spPr>
          <a:xfrm>
            <a:off x="612602" y="1952903"/>
            <a:ext cx="5274789" cy="3348264"/>
          </a:xfrm>
          <a:prstGeom prst="rect">
            <a:avLst/>
          </a:prstGeom>
        </p:spPr>
      </p:pic>
      <p:pic>
        <p:nvPicPr>
          <p:cNvPr id="6" name="Picture 5">
            <a:extLst>
              <a:ext uri="{FF2B5EF4-FFF2-40B4-BE49-F238E27FC236}">
                <a16:creationId xmlns:a16="http://schemas.microsoft.com/office/drawing/2014/main" id="{5CF1D64B-4CFE-486E-970B-A71533314068}"/>
              </a:ext>
            </a:extLst>
          </p:cNvPr>
          <p:cNvPicPr>
            <a:picLocks noChangeAspect="1"/>
          </p:cNvPicPr>
          <p:nvPr/>
        </p:nvPicPr>
        <p:blipFill rotWithShape="1">
          <a:blip r:embed="rId3"/>
          <a:srcRect t="51556"/>
          <a:stretch/>
        </p:blipFill>
        <p:spPr>
          <a:xfrm>
            <a:off x="6025979" y="1999752"/>
            <a:ext cx="5878312" cy="3497480"/>
          </a:xfrm>
          <a:prstGeom prst="rect">
            <a:avLst/>
          </a:prstGeom>
        </p:spPr>
      </p:pic>
    </p:spTree>
    <p:extLst>
      <p:ext uri="{BB962C8B-B14F-4D97-AF65-F5344CB8AC3E}">
        <p14:creationId xmlns:p14="http://schemas.microsoft.com/office/powerpoint/2010/main" val="127206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2" y="16839"/>
            <a:ext cx="5883262"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8. Der </a:t>
            </a:r>
            <a:r>
              <a:rPr lang="en-GB" sz="3600" dirty="0" err="1">
                <a:solidFill>
                  <a:schemeClr val="bg1"/>
                </a:solidFill>
                <a:latin typeface="+mj-lt"/>
              </a:rPr>
              <a:t>Präferenzutilitarismus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F4EFFA6A-6CD1-43C3-AD70-92D4B157F05F}"/>
              </a:ext>
            </a:extLst>
          </p:cNvPr>
          <p:cNvSpPr/>
          <p:nvPr/>
        </p:nvSpPr>
        <p:spPr>
          <a:xfrm>
            <a:off x="7319319" y="1957822"/>
            <a:ext cx="749643" cy="5601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EB822DE-229A-4EF6-906E-84D864DC2FA5}"/>
              </a:ext>
            </a:extLst>
          </p:cNvPr>
          <p:cNvSpPr/>
          <p:nvPr/>
        </p:nvSpPr>
        <p:spPr>
          <a:xfrm>
            <a:off x="8176054" y="2517995"/>
            <a:ext cx="749643" cy="5601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79B07005-EA61-44EA-9639-AAE6ED6CED9F}"/>
              </a:ext>
            </a:extLst>
          </p:cNvPr>
          <p:cNvSpPr/>
          <p:nvPr/>
        </p:nvSpPr>
        <p:spPr>
          <a:xfrm>
            <a:off x="2121243" y="4107898"/>
            <a:ext cx="749643" cy="5601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9F238F6C-04EE-49DE-A0A0-DA9B9D093139}"/>
              </a:ext>
            </a:extLst>
          </p:cNvPr>
          <p:cNvSpPr/>
          <p:nvPr/>
        </p:nvSpPr>
        <p:spPr>
          <a:xfrm>
            <a:off x="2121243" y="4738092"/>
            <a:ext cx="749643" cy="5601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820E9F8-9DC6-4C9F-A7BA-3AAE5A52565F}"/>
              </a:ext>
            </a:extLst>
          </p:cNvPr>
          <p:cNvSpPr/>
          <p:nvPr/>
        </p:nvSpPr>
        <p:spPr>
          <a:xfrm>
            <a:off x="1243913" y="5298265"/>
            <a:ext cx="749643" cy="5601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a:extLst>
              <a:ext uri="{FF2B5EF4-FFF2-40B4-BE49-F238E27FC236}">
                <a16:creationId xmlns:a16="http://schemas.microsoft.com/office/drawing/2014/main" id="{C4598EE0-FEC8-48B8-B002-D6A61CC8A640}"/>
              </a:ext>
            </a:extLst>
          </p:cNvPr>
          <p:cNvSpPr>
            <a:spLocks noChangeArrowheads="1"/>
          </p:cNvSpPr>
          <p:nvPr/>
        </p:nvSpPr>
        <p:spPr bwMode="auto">
          <a:xfrm>
            <a:off x="1042086" y="1263767"/>
            <a:ext cx="10705071" cy="444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de-CH" b="1" dirty="0">
                <a:latin typeface="+mn-lt"/>
              </a:rPr>
              <a:t>Umkreist die passenden Wörter: </a:t>
            </a:r>
          </a:p>
          <a:p>
            <a:endParaRPr lang="en-GB" dirty="0">
              <a:latin typeface="+mn-lt"/>
            </a:endParaRPr>
          </a:p>
          <a:p>
            <a:pPr algn="just">
              <a:lnSpc>
                <a:spcPct val="200000"/>
              </a:lnSpc>
            </a:pPr>
            <a:r>
              <a:rPr lang="de-CH" dirty="0">
                <a:latin typeface="+mn-lt"/>
              </a:rPr>
              <a:t>Der klassische Utilitarismus von beispielsweise Jeremy </a:t>
            </a:r>
            <a:r>
              <a:rPr lang="de-CH" i="1" dirty="0">
                <a:latin typeface="+mn-lt"/>
              </a:rPr>
              <a:t>Bentham/</a:t>
            </a:r>
            <a:r>
              <a:rPr lang="de-CH" i="1" dirty="0" err="1">
                <a:latin typeface="+mn-lt"/>
              </a:rPr>
              <a:t>Bentam</a:t>
            </a:r>
            <a:r>
              <a:rPr lang="de-CH" i="1" dirty="0">
                <a:latin typeface="+mn-lt"/>
              </a:rPr>
              <a:t>/</a:t>
            </a:r>
            <a:r>
              <a:rPr lang="de-CH" i="1" dirty="0" err="1">
                <a:latin typeface="+mn-lt"/>
              </a:rPr>
              <a:t>Benthem</a:t>
            </a:r>
            <a:r>
              <a:rPr lang="de-CH" dirty="0">
                <a:latin typeface="+mn-lt"/>
              </a:rPr>
              <a:t> macht ethische Entscheidungen von dem Prinzip des „</a:t>
            </a:r>
            <a:r>
              <a:rPr lang="de-CH" i="1" dirty="0">
                <a:latin typeface="+mn-lt"/>
              </a:rPr>
              <a:t>größten Spaßes/größten Risikos/größten Glücks</a:t>
            </a:r>
            <a:r>
              <a:rPr lang="de-CH" dirty="0">
                <a:latin typeface="+mn-lt"/>
              </a:rPr>
              <a:t>“ abhängig. Für </a:t>
            </a:r>
            <a:r>
              <a:rPr lang="de-CH" b="1" dirty="0">
                <a:latin typeface="+mn-lt"/>
              </a:rPr>
              <a:t>Bentham</a:t>
            </a:r>
            <a:r>
              <a:rPr lang="de-CH" dirty="0">
                <a:latin typeface="+mn-lt"/>
              </a:rPr>
              <a:t> ist dies </a:t>
            </a:r>
            <a:r>
              <a:rPr lang="de-CH" b="1" dirty="0">
                <a:latin typeface="+mn-lt"/>
              </a:rPr>
              <a:t>die Befriedigung der Lust</a:t>
            </a:r>
            <a:r>
              <a:rPr lang="de-CH" dirty="0">
                <a:latin typeface="+mn-lt"/>
              </a:rPr>
              <a:t>. Es ist allerdings schwierig, zu wissen, was jeder einzelne Mensch unter „Glück“ versteht. Peter Singer schlägt somit vor, anstelle von Glück, die </a:t>
            </a:r>
            <a:r>
              <a:rPr lang="de-CH" b="1" dirty="0">
                <a:latin typeface="+mn-lt"/>
              </a:rPr>
              <a:t>Präferenzen</a:t>
            </a:r>
            <a:r>
              <a:rPr lang="de-CH" dirty="0">
                <a:latin typeface="+mn-lt"/>
              </a:rPr>
              <a:t> der Individuen in die Konzeption seines </a:t>
            </a:r>
            <a:r>
              <a:rPr lang="de-CH" i="1" dirty="0">
                <a:latin typeface="+mn-lt"/>
              </a:rPr>
              <a:t>Utilitarismus/Hedonismus/deontologischen Denkens</a:t>
            </a:r>
            <a:r>
              <a:rPr lang="de-CH" dirty="0">
                <a:latin typeface="+mn-lt"/>
              </a:rPr>
              <a:t> einzubeziehen. So müssen wir nicht das </a:t>
            </a:r>
            <a:r>
              <a:rPr lang="de-CH" i="1" dirty="0">
                <a:latin typeface="+mn-lt"/>
              </a:rPr>
              <a:t>einzelne/summierte/abstrahierte</a:t>
            </a:r>
            <a:r>
              <a:rPr lang="de-CH" dirty="0">
                <a:latin typeface="+mn-lt"/>
              </a:rPr>
              <a:t> Glück eines Individuums fördern, sondern ihre </a:t>
            </a:r>
            <a:r>
              <a:rPr lang="de-CH" i="1" dirty="0">
                <a:latin typeface="+mn-lt"/>
              </a:rPr>
              <a:t>Interessen/Ansichten/Charakterzüge</a:t>
            </a:r>
            <a:r>
              <a:rPr lang="de-CH" dirty="0">
                <a:latin typeface="+mn-lt"/>
              </a:rPr>
              <a:t> abwägen.  </a:t>
            </a:r>
            <a:endParaRPr lang="en-GB" dirty="0">
              <a:latin typeface="+mn-lt"/>
            </a:endParaRPr>
          </a:p>
        </p:txBody>
      </p:sp>
    </p:spTree>
    <p:extLst>
      <p:ext uri="{BB962C8B-B14F-4D97-AF65-F5344CB8AC3E}">
        <p14:creationId xmlns:p14="http://schemas.microsoft.com/office/powerpoint/2010/main" val="135556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2" y="16839"/>
            <a:ext cx="5883262"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8. Der </a:t>
            </a:r>
            <a:r>
              <a:rPr lang="en-GB" sz="3600" dirty="0" err="1">
                <a:solidFill>
                  <a:schemeClr val="bg1"/>
                </a:solidFill>
                <a:latin typeface="+mj-lt"/>
              </a:rPr>
              <a:t>Präferenzutilitarismus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a:extLst>
              <a:ext uri="{FF2B5EF4-FFF2-40B4-BE49-F238E27FC236}">
                <a16:creationId xmlns:a16="http://schemas.microsoft.com/office/drawing/2014/main" id="{C4598EE0-FEC8-48B8-B002-D6A61CC8A640}"/>
              </a:ext>
            </a:extLst>
          </p:cNvPr>
          <p:cNvSpPr>
            <a:spLocks noChangeArrowheads="1"/>
          </p:cNvSpPr>
          <p:nvPr/>
        </p:nvSpPr>
        <p:spPr bwMode="auto">
          <a:xfrm>
            <a:off x="1116226" y="1330551"/>
            <a:ext cx="107050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de-CH" b="1" dirty="0">
                <a:latin typeface="+mn-lt"/>
              </a:rPr>
              <a:t>Welchen Vorteil kann die Interessenabwägung entgegen der Abwägung von Glück und Leid haben? Nennt ein Beispiel. </a:t>
            </a:r>
            <a:endParaRPr lang="en-GB" dirty="0">
              <a:latin typeface="+mn-lt"/>
            </a:endParaRPr>
          </a:p>
        </p:txBody>
      </p:sp>
      <p:sp>
        <p:nvSpPr>
          <p:cNvPr id="3" name="TextBox 2">
            <a:extLst>
              <a:ext uri="{FF2B5EF4-FFF2-40B4-BE49-F238E27FC236}">
                <a16:creationId xmlns:a16="http://schemas.microsoft.com/office/drawing/2014/main" id="{1F08EE4E-15F5-4978-92BC-194BF373383F}"/>
              </a:ext>
            </a:extLst>
          </p:cNvPr>
          <p:cNvSpPr txBox="1"/>
          <p:nvPr/>
        </p:nvSpPr>
        <p:spPr>
          <a:xfrm>
            <a:off x="1116226" y="2295089"/>
            <a:ext cx="10387915" cy="830997"/>
          </a:xfrm>
          <a:prstGeom prst="rect">
            <a:avLst/>
          </a:prstGeom>
          <a:noFill/>
        </p:spPr>
        <p:txBody>
          <a:bodyPr wrap="square" rtlCol="0">
            <a:spAutoFit/>
          </a:bodyPr>
          <a:lstStyle/>
          <a:p>
            <a:pPr algn="just"/>
            <a:r>
              <a:rPr lang="de-LU" sz="2400" dirty="0"/>
              <a:t>Glück und Leid sind </a:t>
            </a:r>
            <a:r>
              <a:rPr lang="de-LU" sz="2400" b="1" dirty="0">
                <a:solidFill>
                  <a:schemeClr val="accent1">
                    <a:lumMod val="40000"/>
                    <a:lumOff val="60000"/>
                  </a:schemeClr>
                </a:solidFill>
              </a:rPr>
              <a:t>individuell verschieden </a:t>
            </a:r>
            <a:r>
              <a:rPr lang="de-LU" sz="2400" dirty="0"/>
              <a:t>und somit rein </a:t>
            </a:r>
            <a:r>
              <a:rPr lang="de-LU" sz="2400" b="1" dirty="0">
                <a:solidFill>
                  <a:schemeClr val="accent1">
                    <a:lumMod val="40000"/>
                    <a:lumOff val="60000"/>
                  </a:schemeClr>
                </a:solidFill>
              </a:rPr>
              <a:t>subjektive</a:t>
            </a:r>
            <a:r>
              <a:rPr lang="de-LU" sz="2400" dirty="0"/>
              <a:t> Kriterien. Interessen können jedoch </a:t>
            </a:r>
            <a:r>
              <a:rPr lang="de-LU" sz="2400" b="1" dirty="0">
                <a:solidFill>
                  <a:schemeClr val="accent1">
                    <a:lumMod val="40000"/>
                    <a:lumOff val="60000"/>
                  </a:schemeClr>
                </a:solidFill>
              </a:rPr>
              <a:t>objektiv</a:t>
            </a:r>
            <a:r>
              <a:rPr lang="de-LU" sz="2400" dirty="0"/>
              <a:t> ermittelt und </a:t>
            </a:r>
            <a:r>
              <a:rPr lang="de-LU" sz="2400" b="1" dirty="0">
                <a:solidFill>
                  <a:schemeClr val="accent1">
                    <a:lumMod val="40000"/>
                    <a:lumOff val="60000"/>
                  </a:schemeClr>
                </a:solidFill>
              </a:rPr>
              <a:t>geäußert</a:t>
            </a:r>
            <a:r>
              <a:rPr lang="de-LU" sz="2400" dirty="0"/>
              <a:t> werden. </a:t>
            </a:r>
          </a:p>
        </p:txBody>
      </p:sp>
      <p:sp>
        <p:nvSpPr>
          <p:cNvPr id="7" name="TextBox 6">
            <a:extLst>
              <a:ext uri="{FF2B5EF4-FFF2-40B4-BE49-F238E27FC236}">
                <a16:creationId xmlns:a16="http://schemas.microsoft.com/office/drawing/2014/main" id="{BD8A2490-DDC5-4282-B0B8-81F99A245D74}"/>
              </a:ext>
            </a:extLst>
          </p:cNvPr>
          <p:cNvSpPr txBox="1"/>
          <p:nvPr/>
        </p:nvSpPr>
        <p:spPr>
          <a:xfrm>
            <a:off x="1116225" y="3360308"/>
            <a:ext cx="10387915" cy="1938992"/>
          </a:xfrm>
          <a:prstGeom prst="rect">
            <a:avLst/>
          </a:prstGeom>
          <a:noFill/>
        </p:spPr>
        <p:txBody>
          <a:bodyPr wrap="square" rtlCol="0">
            <a:spAutoFit/>
          </a:bodyPr>
          <a:lstStyle/>
          <a:p>
            <a:r>
              <a:rPr lang="de-DE" sz="2400" dirty="0"/>
              <a:t>Jedes Lebewesen, das in den zur Auswahl stehenden Handlungsmöglichkeiten relevante Präferenzen hat, hat auch etwas </a:t>
            </a:r>
            <a:r>
              <a:rPr lang="de-DE" sz="2400" b="1" dirty="0">
                <a:solidFill>
                  <a:schemeClr val="accent1">
                    <a:lumMod val="40000"/>
                    <a:lumOff val="60000"/>
                  </a:schemeClr>
                </a:solidFill>
              </a:rPr>
              <a:t>zu sagen</a:t>
            </a:r>
            <a:r>
              <a:rPr lang="de-DE" sz="2400" dirty="0"/>
              <a:t>. </a:t>
            </a:r>
          </a:p>
          <a:p>
            <a:endParaRPr lang="de-DE" sz="2400" dirty="0"/>
          </a:p>
          <a:p>
            <a:r>
              <a:rPr lang="de-DE" sz="2400" dirty="0"/>
              <a:t>Der Begriff </a:t>
            </a:r>
            <a:r>
              <a:rPr lang="de-DE" sz="2400" i="1" dirty="0"/>
              <a:t>Präferenz</a:t>
            </a:r>
            <a:r>
              <a:rPr lang="de-DE" sz="2400" dirty="0"/>
              <a:t> bezeichnet hier die generellen </a:t>
            </a:r>
            <a:r>
              <a:rPr lang="de-DE" sz="2400" b="1" dirty="0">
                <a:solidFill>
                  <a:schemeClr val="accent1">
                    <a:lumMod val="40000"/>
                    <a:lumOff val="60000"/>
                  </a:schemeClr>
                </a:solidFill>
              </a:rPr>
              <a:t>rationalen und emotionalen Interessen</a:t>
            </a:r>
            <a:r>
              <a:rPr lang="de-DE" sz="2400" dirty="0"/>
              <a:t> eines Wesens</a:t>
            </a:r>
            <a:endParaRPr lang="en-GB" sz="2400" dirty="0"/>
          </a:p>
        </p:txBody>
      </p:sp>
    </p:spTree>
    <p:extLst>
      <p:ext uri="{BB962C8B-B14F-4D97-AF65-F5344CB8AC3E}">
        <p14:creationId xmlns:p14="http://schemas.microsoft.com/office/powerpoint/2010/main" val="32801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5038882"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 Pieper: </a:t>
            </a:r>
            <a:r>
              <a:rPr lang="en-GB" sz="3600" dirty="0" err="1">
                <a:solidFill>
                  <a:schemeClr val="bg1"/>
                </a:solidFill>
                <a:latin typeface="+mj-lt"/>
              </a:rPr>
              <a:t>Ethik</a:t>
            </a:r>
            <a:r>
              <a:rPr lang="en-GB" sz="3600" dirty="0">
                <a:solidFill>
                  <a:schemeClr val="bg1"/>
                </a:solidFill>
                <a:latin typeface="+mj-lt"/>
              </a:rPr>
              <a:t> &amp; Moral</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9152D18-0EFD-4F72-B412-53C74CE891B7}"/>
              </a:ext>
            </a:extLst>
          </p:cNvPr>
          <p:cNvPicPr>
            <a:picLocks noChangeAspect="1"/>
          </p:cNvPicPr>
          <p:nvPr/>
        </p:nvPicPr>
        <p:blipFill>
          <a:blip r:embed="rId2"/>
          <a:stretch>
            <a:fillRect/>
          </a:stretch>
        </p:blipFill>
        <p:spPr>
          <a:xfrm rot="16200000">
            <a:off x="3508734" y="238897"/>
            <a:ext cx="4960349" cy="6858000"/>
          </a:xfrm>
          <a:prstGeom prst="rect">
            <a:avLst/>
          </a:prstGeom>
        </p:spPr>
      </p:pic>
      <p:sp>
        <p:nvSpPr>
          <p:cNvPr id="6" name="Rectangle 5">
            <a:extLst>
              <a:ext uri="{FF2B5EF4-FFF2-40B4-BE49-F238E27FC236}">
                <a16:creationId xmlns:a16="http://schemas.microsoft.com/office/drawing/2014/main" id="{E7781A78-FC84-4337-8002-436DDAEAC265}"/>
              </a:ext>
            </a:extLst>
          </p:cNvPr>
          <p:cNvSpPr/>
          <p:nvPr/>
        </p:nvSpPr>
        <p:spPr>
          <a:xfrm>
            <a:off x="2994454" y="3381632"/>
            <a:ext cx="910281" cy="345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B3429FA-955F-43E1-B2C6-2C44E043D7EB}"/>
              </a:ext>
            </a:extLst>
          </p:cNvPr>
          <p:cNvSpPr/>
          <p:nvPr/>
        </p:nvSpPr>
        <p:spPr>
          <a:xfrm>
            <a:off x="8048368" y="3418386"/>
            <a:ext cx="910281" cy="345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687D19E-8948-48A3-B903-9E1F859A9DFB}"/>
              </a:ext>
            </a:extLst>
          </p:cNvPr>
          <p:cNvSpPr/>
          <p:nvPr/>
        </p:nvSpPr>
        <p:spPr>
          <a:xfrm>
            <a:off x="5180178" y="1374409"/>
            <a:ext cx="1719011" cy="345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0FBC82C-67B8-47B4-A088-4C74E05D7280}"/>
              </a:ext>
            </a:extLst>
          </p:cNvPr>
          <p:cNvSpPr/>
          <p:nvPr/>
        </p:nvSpPr>
        <p:spPr>
          <a:xfrm>
            <a:off x="5328459" y="5536780"/>
            <a:ext cx="1719011" cy="345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7AF0AD2-3734-4CAC-9162-2E3D5B621649}"/>
              </a:ext>
            </a:extLst>
          </p:cNvPr>
          <p:cNvSpPr/>
          <p:nvPr/>
        </p:nvSpPr>
        <p:spPr>
          <a:xfrm>
            <a:off x="5328459" y="2948929"/>
            <a:ext cx="1377141" cy="48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DF81590-CFFF-4680-990E-9EC4B7CA4211}"/>
              </a:ext>
            </a:extLst>
          </p:cNvPr>
          <p:cNvSpPr/>
          <p:nvPr/>
        </p:nvSpPr>
        <p:spPr>
          <a:xfrm>
            <a:off x="5336697" y="3688401"/>
            <a:ext cx="1377141" cy="480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102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2" y="16839"/>
            <a:ext cx="5883262"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8. Der </a:t>
            </a:r>
            <a:r>
              <a:rPr lang="en-GB" sz="3600" dirty="0" err="1">
                <a:solidFill>
                  <a:schemeClr val="bg1"/>
                </a:solidFill>
                <a:latin typeface="+mj-lt"/>
              </a:rPr>
              <a:t>Präferenzutilitarismus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a:extLst>
              <a:ext uri="{FF2B5EF4-FFF2-40B4-BE49-F238E27FC236}">
                <a16:creationId xmlns:a16="http://schemas.microsoft.com/office/drawing/2014/main" id="{C4598EE0-FEC8-48B8-B002-D6A61CC8A640}"/>
              </a:ext>
            </a:extLst>
          </p:cNvPr>
          <p:cNvSpPr>
            <a:spLocks noChangeArrowheads="1"/>
          </p:cNvSpPr>
          <p:nvPr/>
        </p:nvSpPr>
        <p:spPr bwMode="auto">
          <a:xfrm>
            <a:off x="1159305" y="1479952"/>
            <a:ext cx="107050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de-CH" b="1" dirty="0">
                <a:latin typeface="+mn-lt"/>
              </a:rPr>
              <a:t>Wie definiert Peter Singer seinen Personenbegriff? </a:t>
            </a:r>
            <a:endParaRPr lang="en-GB" dirty="0">
              <a:latin typeface="+mn-lt"/>
            </a:endParaRPr>
          </a:p>
          <a:p>
            <a:r>
              <a:rPr lang="de-CH" dirty="0">
                <a:latin typeface="+mn-lt"/>
              </a:rPr>
              <a:t> </a:t>
            </a:r>
            <a:endParaRPr lang="en-GB" dirty="0">
              <a:latin typeface="+mn-lt"/>
            </a:endParaRPr>
          </a:p>
          <a:p>
            <a:r>
              <a:rPr lang="de-CH" dirty="0">
                <a:latin typeface="+mn-lt"/>
              </a:rPr>
              <a:t>Eine Person ist …</a:t>
            </a:r>
            <a:endParaRPr lang="en-GB" dirty="0">
              <a:latin typeface="+mn-lt"/>
            </a:endParaRPr>
          </a:p>
        </p:txBody>
      </p:sp>
      <p:sp>
        <p:nvSpPr>
          <p:cNvPr id="3" name="TextBox 2">
            <a:extLst>
              <a:ext uri="{FF2B5EF4-FFF2-40B4-BE49-F238E27FC236}">
                <a16:creationId xmlns:a16="http://schemas.microsoft.com/office/drawing/2014/main" id="{A729D84F-E51B-4686-8B4C-A57F47200C5D}"/>
              </a:ext>
            </a:extLst>
          </p:cNvPr>
          <p:cNvSpPr txBox="1"/>
          <p:nvPr/>
        </p:nvSpPr>
        <p:spPr>
          <a:xfrm>
            <a:off x="2153417" y="2629156"/>
            <a:ext cx="8152426" cy="1384995"/>
          </a:xfrm>
          <a:prstGeom prst="rect">
            <a:avLst/>
          </a:prstGeom>
          <a:noFill/>
        </p:spPr>
        <p:txBody>
          <a:bodyPr wrap="square" rtlCol="0">
            <a:spAutoFit/>
          </a:bodyPr>
          <a:lstStyle/>
          <a:p>
            <a:pPr algn="just"/>
            <a:r>
              <a:rPr lang="de-LU" sz="2800" dirty="0"/>
              <a:t>…ein </a:t>
            </a:r>
            <a:r>
              <a:rPr lang="de-LU" sz="2800" dirty="0">
                <a:solidFill>
                  <a:schemeClr val="accent6">
                    <a:lumMod val="60000"/>
                    <a:lumOff val="40000"/>
                  </a:schemeClr>
                </a:solidFill>
              </a:rPr>
              <a:t>rationales</a:t>
            </a:r>
            <a:r>
              <a:rPr lang="de-LU" sz="2800" dirty="0"/>
              <a:t> Wesen, das die Fähigkeit besitzt sich seiner </a:t>
            </a:r>
            <a:r>
              <a:rPr lang="de-LU" sz="2800" dirty="0">
                <a:solidFill>
                  <a:schemeClr val="accent5">
                    <a:lumMod val="60000"/>
                    <a:lumOff val="40000"/>
                  </a:schemeClr>
                </a:solidFill>
              </a:rPr>
              <a:t>Existenz als Individuum bewusst </a:t>
            </a:r>
            <a:r>
              <a:rPr lang="de-LU" sz="2800" dirty="0"/>
              <a:t>zu sein und </a:t>
            </a:r>
            <a:r>
              <a:rPr lang="de-LU" sz="2800" dirty="0">
                <a:solidFill>
                  <a:srgbClr val="FF0000"/>
                </a:solidFill>
              </a:rPr>
              <a:t>zukunftsorientierte Interessen </a:t>
            </a:r>
            <a:r>
              <a:rPr lang="de-LU" sz="2800" dirty="0"/>
              <a:t>formulieren kann.</a:t>
            </a:r>
          </a:p>
        </p:txBody>
      </p:sp>
    </p:spTree>
    <p:extLst>
      <p:ext uri="{BB962C8B-B14F-4D97-AF65-F5344CB8AC3E}">
        <p14:creationId xmlns:p14="http://schemas.microsoft.com/office/powerpoint/2010/main" val="198278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1" y="16839"/>
            <a:ext cx="6748235"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8.2. </a:t>
            </a:r>
            <a:r>
              <a:rPr lang="en-GB" sz="3600" dirty="0" err="1">
                <a:solidFill>
                  <a:schemeClr val="bg1"/>
                </a:solidFill>
                <a:latin typeface="+mj-lt"/>
              </a:rPr>
              <a:t>Fiktive</a:t>
            </a:r>
            <a:r>
              <a:rPr lang="en-GB" sz="3600" dirty="0">
                <a:solidFill>
                  <a:schemeClr val="bg1"/>
                </a:solidFill>
                <a:latin typeface="+mj-lt"/>
              </a:rPr>
              <a:t> </a:t>
            </a:r>
            <a:r>
              <a:rPr lang="en-GB" sz="3600" dirty="0" err="1">
                <a:solidFill>
                  <a:schemeClr val="bg1"/>
                </a:solidFill>
                <a:latin typeface="+mj-lt"/>
              </a:rPr>
              <a:t>Entscheidungssituation</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a:extLst>
              <a:ext uri="{FF2B5EF4-FFF2-40B4-BE49-F238E27FC236}">
                <a16:creationId xmlns:a16="http://schemas.microsoft.com/office/drawing/2014/main" id="{C4598EE0-FEC8-48B8-B002-D6A61CC8A640}"/>
              </a:ext>
            </a:extLst>
          </p:cNvPr>
          <p:cNvSpPr>
            <a:spLocks noChangeArrowheads="1"/>
          </p:cNvSpPr>
          <p:nvPr/>
        </p:nvSpPr>
        <p:spPr bwMode="auto">
          <a:xfrm>
            <a:off x="5177480" y="1341453"/>
            <a:ext cx="64419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de-CH" dirty="0">
                <a:latin typeface="+mn-lt"/>
              </a:rPr>
              <a:t>Begründet anhand vom erarbeiteten Personenbegriff und in Hinblick auf die Interessenabwägung, ob Peter Singer eher ein Schwein oder einen terminalen, komatösen Gehirngeschädigten töten würde? </a:t>
            </a:r>
            <a:endParaRPr lang="en-GB" dirty="0">
              <a:latin typeface="+mn-lt"/>
            </a:endParaRPr>
          </a:p>
        </p:txBody>
      </p:sp>
      <p:sp>
        <p:nvSpPr>
          <p:cNvPr id="3" name="TextBox 2">
            <a:extLst>
              <a:ext uri="{FF2B5EF4-FFF2-40B4-BE49-F238E27FC236}">
                <a16:creationId xmlns:a16="http://schemas.microsoft.com/office/drawing/2014/main" id="{A729D84F-E51B-4686-8B4C-A57F47200C5D}"/>
              </a:ext>
            </a:extLst>
          </p:cNvPr>
          <p:cNvSpPr txBox="1"/>
          <p:nvPr/>
        </p:nvSpPr>
        <p:spPr>
          <a:xfrm>
            <a:off x="1259742" y="3297754"/>
            <a:ext cx="10359727" cy="707886"/>
          </a:xfrm>
          <a:prstGeom prst="rect">
            <a:avLst/>
          </a:prstGeom>
          <a:noFill/>
        </p:spPr>
        <p:txBody>
          <a:bodyPr wrap="square" rtlCol="0">
            <a:spAutoFit/>
          </a:bodyPr>
          <a:lstStyle/>
          <a:p>
            <a:pPr algn="just"/>
            <a:r>
              <a:rPr lang="de-LU" sz="2000" dirty="0"/>
              <a:t>Im Gegensatz zum Schwein hat der komatöse Patient </a:t>
            </a:r>
            <a:r>
              <a:rPr lang="de-LU" sz="2000" b="1" dirty="0">
                <a:solidFill>
                  <a:srgbClr val="FF0000"/>
                </a:solidFill>
              </a:rPr>
              <a:t>weder Präferenzen </a:t>
            </a:r>
            <a:r>
              <a:rPr lang="de-LU" sz="2000" dirty="0"/>
              <a:t>noch </a:t>
            </a:r>
            <a:r>
              <a:rPr lang="de-LU" sz="2000" dirty="0">
                <a:solidFill>
                  <a:srgbClr val="FF0000"/>
                </a:solidFill>
              </a:rPr>
              <a:t>zukunftsorientierte Interessen</a:t>
            </a:r>
            <a:r>
              <a:rPr lang="de-LU" sz="2000" dirty="0"/>
              <a:t>. Der Patient ist somit </a:t>
            </a:r>
            <a:r>
              <a:rPr lang="de-LU" sz="2000" b="1" dirty="0">
                <a:solidFill>
                  <a:srgbClr val="FF0000"/>
                </a:solidFill>
              </a:rPr>
              <a:t>keine Person (mehr) </a:t>
            </a:r>
            <a:r>
              <a:rPr lang="de-LU" sz="2000" dirty="0"/>
              <a:t>und kann getötet werden.</a:t>
            </a:r>
          </a:p>
        </p:txBody>
      </p:sp>
      <p:pic>
        <p:nvPicPr>
          <p:cNvPr id="4" name="Picture 3">
            <a:extLst>
              <a:ext uri="{FF2B5EF4-FFF2-40B4-BE49-F238E27FC236}">
                <a16:creationId xmlns:a16="http://schemas.microsoft.com/office/drawing/2014/main" id="{703C8813-A424-4633-A7F8-A246598F01F3}"/>
              </a:ext>
            </a:extLst>
          </p:cNvPr>
          <p:cNvPicPr>
            <a:picLocks noChangeAspect="1"/>
          </p:cNvPicPr>
          <p:nvPr/>
        </p:nvPicPr>
        <p:blipFill>
          <a:blip r:embed="rId2"/>
          <a:stretch>
            <a:fillRect/>
          </a:stretch>
        </p:blipFill>
        <p:spPr>
          <a:xfrm>
            <a:off x="1259742" y="1127095"/>
            <a:ext cx="3796341" cy="1925841"/>
          </a:xfrm>
          <a:prstGeom prst="rect">
            <a:avLst/>
          </a:prstGeom>
        </p:spPr>
      </p:pic>
      <p:sp>
        <p:nvSpPr>
          <p:cNvPr id="6" name="TextBox 5">
            <a:extLst>
              <a:ext uri="{FF2B5EF4-FFF2-40B4-BE49-F238E27FC236}">
                <a16:creationId xmlns:a16="http://schemas.microsoft.com/office/drawing/2014/main" id="{EFE14DC4-EC27-4D93-9AE8-368A65FFBC52}"/>
              </a:ext>
            </a:extLst>
          </p:cNvPr>
          <p:cNvSpPr txBox="1"/>
          <p:nvPr/>
        </p:nvSpPr>
        <p:spPr>
          <a:xfrm>
            <a:off x="1259742" y="4152944"/>
            <a:ext cx="10050103" cy="1711366"/>
          </a:xfrm>
          <a:prstGeom prst="rect">
            <a:avLst/>
          </a:prstGeom>
          <a:noFill/>
        </p:spPr>
        <p:txBody>
          <a:bodyPr wrap="square" rtlCol="0">
            <a:spAutoFit/>
          </a:bodyPr>
          <a:lstStyle/>
          <a:p>
            <a:pPr>
              <a:lnSpc>
                <a:spcPct val="150000"/>
              </a:lnSpc>
            </a:pPr>
            <a:r>
              <a:rPr lang="de-DE" dirty="0"/>
              <a:t>Singer behauptet also… </a:t>
            </a:r>
          </a:p>
          <a:p>
            <a:pPr marL="285750" indent="-285750">
              <a:lnSpc>
                <a:spcPct val="150000"/>
              </a:lnSpc>
              <a:buFont typeface="Arial" panose="020B0604020202020204" pitchFamily="34" charset="0"/>
              <a:buChar char="•"/>
            </a:pPr>
            <a:r>
              <a:rPr lang="de-DE" dirty="0"/>
              <a:t>erstens, dass </a:t>
            </a:r>
            <a:r>
              <a:rPr lang="de-DE" b="1" dirty="0">
                <a:solidFill>
                  <a:schemeClr val="accent1">
                    <a:lumMod val="40000"/>
                    <a:lumOff val="60000"/>
                  </a:schemeClr>
                </a:solidFill>
              </a:rPr>
              <a:t>Tiere Personen sein können</a:t>
            </a:r>
            <a:r>
              <a:rPr lang="de-DE" dirty="0"/>
              <a:t>, womit er den Speziesismus (= die Auffassung, dass die Präferenzen der Menschen wichtiger sind) verwirft. </a:t>
            </a:r>
          </a:p>
          <a:p>
            <a:pPr marL="285750" indent="-285750">
              <a:lnSpc>
                <a:spcPct val="150000"/>
              </a:lnSpc>
              <a:buFont typeface="Arial" panose="020B0604020202020204" pitchFamily="34" charset="0"/>
              <a:buChar char="•"/>
            </a:pPr>
            <a:r>
              <a:rPr lang="de-DE" dirty="0"/>
              <a:t>Zweitens stellt er die These auf, dass </a:t>
            </a:r>
            <a:r>
              <a:rPr lang="de-DE" b="1" dirty="0">
                <a:solidFill>
                  <a:schemeClr val="accent1">
                    <a:lumMod val="40000"/>
                    <a:lumOff val="60000"/>
                  </a:schemeClr>
                </a:solidFill>
              </a:rPr>
              <a:t>nicht alle Menschen Personen sind</a:t>
            </a:r>
            <a:r>
              <a:rPr lang="de-DE" dirty="0"/>
              <a:t>.</a:t>
            </a:r>
            <a:endParaRPr lang="en-GB" dirty="0"/>
          </a:p>
        </p:txBody>
      </p:sp>
    </p:spTree>
    <p:extLst>
      <p:ext uri="{BB962C8B-B14F-4D97-AF65-F5344CB8AC3E}">
        <p14:creationId xmlns:p14="http://schemas.microsoft.com/office/powerpoint/2010/main" val="300616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1" y="16839"/>
            <a:ext cx="6019187"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8.2. Person </a:t>
            </a:r>
            <a:r>
              <a:rPr lang="en-GB" sz="3600" dirty="0" err="1">
                <a:solidFill>
                  <a:schemeClr val="bg1"/>
                </a:solidFill>
                <a:latin typeface="+mj-lt"/>
              </a:rPr>
              <a:t>oder</a:t>
            </a:r>
            <a:r>
              <a:rPr lang="en-GB" sz="3600" dirty="0">
                <a:solidFill>
                  <a:schemeClr val="bg1"/>
                </a:solidFill>
                <a:latin typeface="+mj-lt"/>
              </a:rPr>
              <a:t> </a:t>
            </a:r>
            <a:r>
              <a:rPr lang="en-GB" sz="3600" dirty="0" err="1">
                <a:solidFill>
                  <a:schemeClr val="bg1"/>
                </a:solidFill>
                <a:latin typeface="+mj-lt"/>
              </a:rPr>
              <a:t>Nicht</a:t>
            </a:r>
            <a:r>
              <a:rPr lang="en-GB" sz="3600" dirty="0">
                <a:solidFill>
                  <a:schemeClr val="bg1"/>
                </a:solidFill>
                <a:latin typeface="+mj-lt"/>
              </a:rPr>
              <a:t>-Person?</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308B0E5F-9973-4FE3-A8A7-A61CCD25D34E}"/>
              </a:ext>
            </a:extLst>
          </p:cNvPr>
          <p:cNvGraphicFramePr>
            <a:graphicFrameLocks noGrp="1"/>
          </p:cNvGraphicFramePr>
          <p:nvPr>
            <p:extLst>
              <p:ext uri="{D42A27DB-BD31-4B8C-83A1-F6EECF244321}">
                <p14:modId xmlns:p14="http://schemas.microsoft.com/office/powerpoint/2010/main" val="969888419"/>
              </p:ext>
            </p:extLst>
          </p:nvPr>
        </p:nvGraphicFramePr>
        <p:xfrm>
          <a:off x="1523766" y="1391354"/>
          <a:ext cx="8991600" cy="3670056"/>
        </p:xfrm>
        <a:graphic>
          <a:graphicData uri="http://schemas.openxmlformats.org/drawingml/2006/table">
            <a:tbl>
              <a:tblPr firstRow="1" firstCol="1" bandRow="1"/>
              <a:tblGrid>
                <a:gridCol w="4493318">
                  <a:extLst>
                    <a:ext uri="{9D8B030D-6E8A-4147-A177-3AD203B41FA5}">
                      <a16:colId xmlns:a16="http://schemas.microsoft.com/office/drawing/2014/main" val="2507145275"/>
                    </a:ext>
                  </a:extLst>
                </a:gridCol>
                <a:gridCol w="4498282">
                  <a:extLst>
                    <a:ext uri="{9D8B030D-6E8A-4147-A177-3AD203B41FA5}">
                      <a16:colId xmlns:a16="http://schemas.microsoft.com/office/drawing/2014/main" val="4239397298"/>
                    </a:ext>
                  </a:extLst>
                </a:gridCol>
              </a:tblGrid>
              <a:tr h="607138">
                <a:tc>
                  <a:txBody>
                    <a:bodyPr/>
                    <a:lstStyle/>
                    <a:p>
                      <a:pPr marL="6350" indent="-6350" algn="ctr">
                        <a:lnSpc>
                          <a:spcPct val="107000"/>
                        </a:lnSpc>
                        <a:spcAft>
                          <a:spcPts val="0"/>
                        </a:spcAft>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Föten</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indent="-6350" algn="ctr">
                        <a:lnSpc>
                          <a:spcPct val="107000"/>
                        </a:lnSpc>
                        <a:spcAft>
                          <a:spcPts val="0"/>
                        </a:spcAft>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Nicht-Person</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368809"/>
                  </a:ext>
                </a:extLst>
              </a:tr>
              <a:tr h="613945">
                <a:tc>
                  <a:txBody>
                    <a:bodyPr/>
                    <a:lstStyle/>
                    <a:p>
                      <a:pPr marL="6350" indent="-6350" algn="ctr">
                        <a:lnSpc>
                          <a:spcPct val="107000"/>
                        </a:lnSpc>
                        <a:spcAft>
                          <a:spcPts val="0"/>
                        </a:spcAft>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Schimpansen </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indent="-6350" algn="ctr">
                        <a:lnSpc>
                          <a:spcPct val="107000"/>
                        </a:lnSpc>
                        <a:spcAft>
                          <a:spcPts val="0"/>
                        </a:spcAft>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Person</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0592015"/>
                  </a:ext>
                </a:extLst>
              </a:tr>
              <a:tr h="607138">
                <a:tc>
                  <a:txBody>
                    <a:bodyPr/>
                    <a:lstStyle/>
                    <a:p>
                      <a:pPr marL="6350" marR="0" lvl="0" indent="-6350" algn="ctr" defTabSz="914400" rtl="0" eaLnBrk="1" fontAlgn="auto" latinLnBrk="0" hangingPunct="1">
                        <a:lnSpc>
                          <a:spcPct val="107000"/>
                        </a:lnSpc>
                        <a:spcBef>
                          <a:spcPts val="0"/>
                        </a:spcBef>
                        <a:spcAft>
                          <a:spcPts val="0"/>
                        </a:spcAft>
                        <a:buClrTx/>
                        <a:buSzTx/>
                        <a:buFontTx/>
                        <a:buNone/>
                        <a:tabLst/>
                        <a:defRPr/>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Pflanzen</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indent="-6350" algn="ctr">
                        <a:lnSpc>
                          <a:spcPct val="107000"/>
                        </a:lnSpc>
                        <a:spcAft>
                          <a:spcPts val="0"/>
                        </a:spcAft>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Nicht-Person</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1233508"/>
                  </a:ext>
                </a:extLst>
              </a:tr>
              <a:tr h="613945">
                <a:tc>
                  <a:txBody>
                    <a:bodyPr/>
                    <a:lstStyle/>
                    <a:p>
                      <a:pPr marL="6350" indent="-6350" algn="ctr">
                        <a:lnSpc>
                          <a:spcPct val="107000"/>
                        </a:lnSpc>
                        <a:spcAft>
                          <a:spcPts val="0"/>
                        </a:spcAft>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Raben</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indent="-6350" algn="ctr">
                        <a:lnSpc>
                          <a:spcPct val="107000"/>
                        </a:lnSpc>
                        <a:spcAft>
                          <a:spcPts val="0"/>
                        </a:spcAft>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Person</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558358"/>
                  </a:ext>
                </a:extLst>
              </a:tr>
              <a:tr h="613945">
                <a:tc>
                  <a:txBody>
                    <a:bodyPr/>
                    <a:lstStyle/>
                    <a:p>
                      <a:pPr marL="6350" marR="0" lvl="0" indent="-6350" algn="ctr" defTabSz="914400" rtl="0" eaLnBrk="1" fontAlgn="auto" latinLnBrk="0" hangingPunct="1">
                        <a:lnSpc>
                          <a:spcPct val="107000"/>
                        </a:lnSpc>
                        <a:spcBef>
                          <a:spcPts val="0"/>
                        </a:spcBef>
                        <a:spcAft>
                          <a:spcPts val="0"/>
                        </a:spcAft>
                        <a:buClrTx/>
                        <a:buSzTx/>
                        <a:buFontTx/>
                        <a:buNone/>
                        <a:tabLst/>
                        <a:defRPr/>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Stark geistig behinderte Menschen</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indent="-6350" algn="ctr">
                        <a:lnSpc>
                          <a:spcPct val="107000"/>
                        </a:lnSpc>
                        <a:spcAft>
                          <a:spcPts val="0"/>
                        </a:spcAft>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Nicht-Person</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041776"/>
                  </a:ext>
                </a:extLst>
              </a:tr>
              <a:tr h="613945">
                <a:tc>
                  <a:txBody>
                    <a:bodyPr/>
                    <a:lstStyle/>
                    <a:p>
                      <a:pPr marL="6350" marR="0" lvl="0" indent="-6350" algn="ctr" defTabSz="914400" rtl="0" eaLnBrk="1" fontAlgn="auto" latinLnBrk="0" hangingPunct="1">
                        <a:lnSpc>
                          <a:spcPct val="107000"/>
                        </a:lnSpc>
                        <a:spcBef>
                          <a:spcPts val="0"/>
                        </a:spcBef>
                        <a:spcAft>
                          <a:spcPts val="0"/>
                        </a:spcAft>
                        <a:buClrTx/>
                        <a:buSzTx/>
                        <a:buFontTx/>
                        <a:buNone/>
                        <a:tabLst/>
                        <a:defRPr/>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Delfine </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indent="-6350" algn="ctr">
                        <a:lnSpc>
                          <a:spcPct val="107000"/>
                        </a:lnSpc>
                        <a:spcAft>
                          <a:spcPts val="0"/>
                        </a:spcAft>
                      </a:pPr>
                      <a:r>
                        <a:rPr lang="de-LU"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Person</a:t>
                      </a:r>
                    </a:p>
                  </a:txBody>
                  <a:tcPr marL="69850" marR="73025" marT="4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2231213"/>
                  </a:ext>
                </a:extLst>
              </a:tr>
            </a:tbl>
          </a:graphicData>
        </a:graphic>
      </p:graphicFrame>
      <p:sp>
        <p:nvSpPr>
          <p:cNvPr id="8" name="Rectangle 7">
            <a:extLst>
              <a:ext uri="{FF2B5EF4-FFF2-40B4-BE49-F238E27FC236}">
                <a16:creationId xmlns:a16="http://schemas.microsoft.com/office/drawing/2014/main" id="{CAA4519A-4351-48F9-A0DC-556C6FD76922}"/>
              </a:ext>
            </a:extLst>
          </p:cNvPr>
          <p:cNvSpPr/>
          <p:nvPr/>
        </p:nvSpPr>
        <p:spPr>
          <a:xfrm>
            <a:off x="7479957" y="1536357"/>
            <a:ext cx="2022389" cy="370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0AF65A9-DDA7-411A-88BD-0F70F337EA3F}"/>
              </a:ext>
            </a:extLst>
          </p:cNvPr>
          <p:cNvSpPr/>
          <p:nvPr/>
        </p:nvSpPr>
        <p:spPr>
          <a:xfrm>
            <a:off x="7479956" y="2114696"/>
            <a:ext cx="2022389" cy="370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BF31BD7-F35A-48B2-B09D-36626A1E0B88}"/>
              </a:ext>
            </a:extLst>
          </p:cNvPr>
          <p:cNvSpPr/>
          <p:nvPr/>
        </p:nvSpPr>
        <p:spPr>
          <a:xfrm>
            <a:off x="7479955" y="2771730"/>
            <a:ext cx="2022389" cy="370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5BCE56D-5E68-4FC6-97D5-55A65273563B}"/>
              </a:ext>
            </a:extLst>
          </p:cNvPr>
          <p:cNvSpPr/>
          <p:nvPr/>
        </p:nvSpPr>
        <p:spPr>
          <a:xfrm>
            <a:off x="7521144" y="3393674"/>
            <a:ext cx="2022389" cy="370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C0A3F9E-78D5-4338-AEAF-D6F4C1B77961}"/>
              </a:ext>
            </a:extLst>
          </p:cNvPr>
          <p:cNvSpPr/>
          <p:nvPr/>
        </p:nvSpPr>
        <p:spPr>
          <a:xfrm>
            <a:off x="7479955" y="4007103"/>
            <a:ext cx="2022389" cy="370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69F8BF8-35A3-4A73-A9B4-B18346DCFB73}"/>
              </a:ext>
            </a:extLst>
          </p:cNvPr>
          <p:cNvSpPr/>
          <p:nvPr/>
        </p:nvSpPr>
        <p:spPr>
          <a:xfrm>
            <a:off x="7605583" y="4620532"/>
            <a:ext cx="2022389" cy="370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46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1" y="16839"/>
            <a:ext cx="163253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8. </a:t>
            </a:r>
            <a:r>
              <a:rPr lang="en-GB" sz="3600" dirty="0" err="1">
                <a:solidFill>
                  <a:schemeClr val="bg1"/>
                </a:solidFill>
                <a:latin typeface="+mj-lt"/>
              </a:rPr>
              <a:t>Kritik</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CE70C65-EBB4-4842-A747-ACCC5D0C1FFD}"/>
              </a:ext>
            </a:extLst>
          </p:cNvPr>
          <p:cNvPicPr>
            <a:picLocks noChangeAspect="1"/>
          </p:cNvPicPr>
          <p:nvPr/>
        </p:nvPicPr>
        <p:blipFill>
          <a:blip r:embed="rId2"/>
          <a:stretch>
            <a:fillRect/>
          </a:stretch>
        </p:blipFill>
        <p:spPr>
          <a:xfrm>
            <a:off x="1298797" y="1076558"/>
            <a:ext cx="4924948" cy="3603772"/>
          </a:xfrm>
          <a:prstGeom prst="rect">
            <a:avLst/>
          </a:prstGeom>
        </p:spPr>
      </p:pic>
      <p:pic>
        <p:nvPicPr>
          <p:cNvPr id="4" name="Picture 3">
            <a:extLst>
              <a:ext uri="{FF2B5EF4-FFF2-40B4-BE49-F238E27FC236}">
                <a16:creationId xmlns:a16="http://schemas.microsoft.com/office/drawing/2014/main" id="{F24E8800-26E2-4620-931C-4DD156C04C0B}"/>
              </a:ext>
            </a:extLst>
          </p:cNvPr>
          <p:cNvPicPr>
            <a:picLocks noChangeAspect="1"/>
          </p:cNvPicPr>
          <p:nvPr/>
        </p:nvPicPr>
        <p:blipFill>
          <a:blip r:embed="rId3"/>
          <a:stretch>
            <a:fillRect/>
          </a:stretch>
        </p:blipFill>
        <p:spPr>
          <a:xfrm>
            <a:off x="7146552" y="1067391"/>
            <a:ext cx="4562503" cy="2322479"/>
          </a:xfrm>
          <a:prstGeom prst="rect">
            <a:avLst/>
          </a:prstGeom>
        </p:spPr>
      </p:pic>
      <p:pic>
        <p:nvPicPr>
          <p:cNvPr id="5" name="Picture 4">
            <a:extLst>
              <a:ext uri="{FF2B5EF4-FFF2-40B4-BE49-F238E27FC236}">
                <a16:creationId xmlns:a16="http://schemas.microsoft.com/office/drawing/2014/main" id="{37F3F9B8-D2BD-49F3-B314-79497C910E92}"/>
              </a:ext>
            </a:extLst>
          </p:cNvPr>
          <p:cNvPicPr>
            <a:picLocks noChangeAspect="1"/>
          </p:cNvPicPr>
          <p:nvPr/>
        </p:nvPicPr>
        <p:blipFill>
          <a:blip r:embed="rId4"/>
          <a:stretch>
            <a:fillRect/>
          </a:stretch>
        </p:blipFill>
        <p:spPr>
          <a:xfrm>
            <a:off x="6532606" y="3659105"/>
            <a:ext cx="4998308" cy="2683387"/>
          </a:xfrm>
          <a:prstGeom prst="rect">
            <a:avLst/>
          </a:prstGeom>
        </p:spPr>
      </p:pic>
      <p:pic>
        <p:nvPicPr>
          <p:cNvPr id="6" name="Picture 5">
            <a:extLst>
              <a:ext uri="{FF2B5EF4-FFF2-40B4-BE49-F238E27FC236}">
                <a16:creationId xmlns:a16="http://schemas.microsoft.com/office/drawing/2014/main" id="{A9B9D23F-1893-41EF-9325-5A3F5EA85730}"/>
              </a:ext>
            </a:extLst>
          </p:cNvPr>
          <p:cNvPicPr>
            <a:picLocks noChangeAspect="1"/>
          </p:cNvPicPr>
          <p:nvPr/>
        </p:nvPicPr>
        <p:blipFill>
          <a:blip r:embed="rId5"/>
          <a:stretch>
            <a:fillRect/>
          </a:stretch>
        </p:blipFill>
        <p:spPr>
          <a:xfrm>
            <a:off x="1298797" y="4876911"/>
            <a:ext cx="4242213" cy="1407842"/>
          </a:xfrm>
          <a:prstGeom prst="rect">
            <a:avLst/>
          </a:prstGeom>
        </p:spPr>
      </p:pic>
    </p:spTree>
    <p:extLst>
      <p:ext uri="{BB962C8B-B14F-4D97-AF65-F5344CB8AC3E}">
        <p14:creationId xmlns:p14="http://schemas.microsoft.com/office/powerpoint/2010/main" val="3977034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1" y="16839"/>
            <a:ext cx="262107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8.3. Schema</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9609DC56-7662-4234-8EAF-0FFCD0B68A99}"/>
              </a:ext>
            </a:extLst>
          </p:cNvPr>
          <p:cNvPicPr>
            <a:picLocks noChangeAspect="1"/>
          </p:cNvPicPr>
          <p:nvPr/>
        </p:nvPicPr>
        <p:blipFill>
          <a:blip r:embed="rId2"/>
          <a:stretch>
            <a:fillRect/>
          </a:stretch>
        </p:blipFill>
        <p:spPr>
          <a:xfrm>
            <a:off x="3631228" y="928331"/>
            <a:ext cx="6056470" cy="5399745"/>
          </a:xfrm>
          <a:prstGeom prst="rect">
            <a:avLst/>
          </a:prstGeom>
        </p:spPr>
      </p:pic>
      <p:sp>
        <p:nvSpPr>
          <p:cNvPr id="8" name="TextBox 7">
            <a:extLst>
              <a:ext uri="{FF2B5EF4-FFF2-40B4-BE49-F238E27FC236}">
                <a16:creationId xmlns:a16="http://schemas.microsoft.com/office/drawing/2014/main" id="{7EE0FAB4-DC61-4283-A890-AB5495ADEC21}"/>
              </a:ext>
            </a:extLst>
          </p:cNvPr>
          <p:cNvSpPr txBox="1"/>
          <p:nvPr/>
        </p:nvSpPr>
        <p:spPr>
          <a:xfrm>
            <a:off x="5994100" y="1067391"/>
            <a:ext cx="1672281" cy="523220"/>
          </a:xfrm>
          <a:prstGeom prst="rect">
            <a:avLst/>
          </a:prstGeom>
          <a:noFill/>
        </p:spPr>
        <p:txBody>
          <a:bodyPr wrap="square" rtlCol="0">
            <a:spAutoFit/>
          </a:bodyPr>
          <a:lstStyle/>
          <a:p>
            <a:r>
              <a:rPr lang="de-CH" sz="1400" dirty="0"/>
              <a:t>Es gibt Personen und Nicht-Personen. </a:t>
            </a:r>
            <a:endParaRPr lang="en-GB" sz="1400" dirty="0"/>
          </a:p>
        </p:txBody>
      </p:sp>
      <p:sp>
        <p:nvSpPr>
          <p:cNvPr id="12" name="TextBox 11">
            <a:extLst>
              <a:ext uri="{FF2B5EF4-FFF2-40B4-BE49-F238E27FC236}">
                <a16:creationId xmlns:a16="http://schemas.microsoft.com/office/drawing/2014/main" id="{ACC54D0D-E630-4C96-982A-BE92D0267102}"/>
              </a:ext>
            </a:extLst>
          </p:cNvPr>
          <p:cNvSpPr txBox="1"/>
          <p:nvPr/>
        </p:nvSpPr>
        <p:spPr>
          <a:xfrm>
            <a:off x="8118389" y="1976299"/>
            <a:ext cx="1412790" cy="523220"/>
          </a:xfrm>
          <a:prstGeom prst="rect">
            <a:avLst/>
          </a:prstGeom>
          <a:noFill/>
        </p:spPr>
        <p:txBody>
          <a:bodyPr wrap="square" rtlCol="0">
            <a:spAutoFit/>
          </a:bodyPr>
          <a:lstStyle/>
          <a:p>
            <a:r>
              <a:rPr lang="en-GB" sz="1400" dirty="0" err="1"/>
              <a:t>Nicht-Personen</a:t>
            </a:r>
            <a:r>
              <a:rPr lang="en-GB" sz="1400" dirty="0"/>
              <a:t> </a:t>
            </a:r>
            <a:r>
              <a:rPr lang="en-GB" sz="1400" dirty="0" err="1"/>
              <a:t>haben</a:t>
            </a:r>
            <a:r>
              <a:rPr lang="en-GB" sz="1400" dirty="0"/>
              <a:t>… </a:t>
            </a:r>
          </a:p>
        </p:txBody>
      </p:sp>
      <p:sp>
        <p:nvSpPr>
          <p:cNvPr id="13" name="TextBox 12">
            <a:extLst>
              <a:ext uri="{FF2B5EF4-FFF2-40B4-BE49-F238E27FC236}">
                <a16:creationId xmlns:a16="http://schemas.microsoft.com/office/drawing/2014/main" id="{0E8A4A20-2F9D-470D-AAB6-8F04C303AE87}"/>
              </a:ext>
            </a:extLst>
          </p:cNvPr>
          <p:cNvSpPr txBox="1"/>
          <p:nvPr/>
        </p:nvSpPr>
        <p:spPr>
          <a:xfrm>
            <a:off x="7838304" y="3241156"/>
            <a:ext cx="1725826" cy="461665"/>
          </a:xfrm>
          <a:prstGeom prst="rect">
            <a:avLst/>
          </a:prstGeom>
          <a:noFill/>
        </p:spPr>
        <p:txBody>
          <a:bodyPr wrap="square" rtlCol="0">
            <a:spAutoFit/>
          </a:bodyPr>
          <a:lstStyle/>
          <a:p>
            <a:r>
              <a:rPr lang="de-CH" sz="1200" dirty="0"/>
              <a:t>… ein Interesse an einem schmerzfreien Leben </a:t>
            </a:r>
            <a:endParaRPr lang="en-GB" sz="1200" dirty="0"/>
          </a:p>
        </p:txBody>
      </p:sp>
      <p:sp>
        <p:nvSpPr>
          <p:cNvPr id="14" name="TextBox 13">
            <a:extLst>
              <a:ext uri="{FF2B5EF4-FFF2-40B4-BE49-F238E27FC236}">
                <a16:creationId xmlns:a16="http://schemas.microsoft.com/office/drawing/2014/main" id="{AF7C9B72-C9BA-4468-BB82-051415687F8F}"/>
              </a:ext>
            </a:extLst>
          </p:cNvPr>
          <p:cNvSpPr txBox="1"/>
          <p:nvPr/>
        </p:nvSpPr>
        <p:spPr>
          <a:xfrm>
            <a:off x="4028303" y="2051729"/>
            <a:ext cx="1764650" cy="369332"/>
          </a:xfrm>
          <a:prstGeom prst="rect">
            <a:avLst/>
          </a:prstGeom>
          <a:noFill/>
        </p:spPr>
        <p:txBody>
          <a:bodyPr wrap="none" rtlCol="0">
            <a:spAutoFit/>
          </a:bodyPr>
          <a:lstStyle/>
          <a:p>
            <a:r>
              <a:rPr lang="en-GB" dirty="0" err="1"/>
              <a:t>Personen</a:t>
            </a:r>
            <a:r>
              <a:rPr lang="en-GB" dirty="0"/>
              <a:t> </a:t>
            </a:r>
            <a:r>
              <a:rPr lang="en-GB" dirty="0" err="1"/>
              <a:t>sind</a:t>
            </a:r>
            <a:r>
              <a:rPr lang="en-GB" dirty="0"/>
              <a:t>…  </a:t>
            </a:r>
          </a:p>
        </p:txBody>
      </p:sp>
      <p:sp>
        <p:nvSpPr>
          <p:cNvPr id="15" name="TextBox 14">
            <a:extLst>
              <a:ext uri="{FF2B5EF4-FFF2-40B4-BE49-F238E27FC236}">
                <a16:creationId xmlns:a16="http://schemas.microsoft.com/office/drawing/2014/main" id="{C07D8C1C-52D3-49CA-8B4F-78762830C780}"/>
              </a:ext>
            </a:extLst>
          </p:cNvPr>
          <p:cNvSpPr txBox="1"/>
          <p:nvPr/>
        </p:nvSpPr>
        <p:spPr>
          <a:xfrm>
            <a:off x="4028303" y="3164212"/>
            <a:ext cx="1664019" cy="600164"/>
          </a:xfrm>
          <a:prstGeom prst="rect">
            <a:avLst/>
          </a:prstGeom>
          <a:noFill/>
        </p:spPr>
        <p:txBody>
          <a:bodyPr wrap="square" rtlCol="0">
            <a:spAutoFit/>
          </a:bodyPr>
          <a:lstStyle/>
          <a:p>
            <a:r>
              <a:rPr lang="de-CH" sz="1100" dirty="0"/>
              <a:t>… selbstbewusst und haben zukunftsorientierte Interessen. </a:t>
            </a:r>
            <a:endParaRPr lang="en-GB" sz="1100" dirty="0"/>
          </a:p>
        </p:txBody>
      </p:sp>
      <p:sp>
        <p:nvSpPr>
          <p:cNvPr id="16" name="TextBox 15">
            <a:extLst>
              <a:ext uri="{FF2B5EF4-FFF2-40B4-BE49-F238E27FC236}">
                <a16:creationId xmlns:a16="http://schemas.microsoft.com/office/drawing/2014/main" id="{8135F12C-2DE1-4D39-A15E-C18AAF0569B0}"/>
              </a:ext>
            </a:extLst>
          </p:cNvPr>
          <p:cNvSpPr txBox="1"/>
          <p:nvPr/>
        </p:nvSpPr>
        <p:spPr>
          <a:xfrm>
            <a:off x="4126003" y="4369028"/>
            <a:ext cx="1635151" cy="738664"/>
          </a:xfrm>
          <a:prstGeom prst="rect">
            <a:avLst/>
          </a:prstGeom>
          <a:noFill/>
        </p:spPr>
        <p:txBody>
          <a:bodyPr wrap="square" rtlCol="0">
            <a:spAutoFit/>
          </a:bodyPr>
          <a:lstStyle/>
          <a:p>
            <a:r>
              <a:rPr lang="de-CH" sz="1050" dirty="0"/>
              <a:t>Meine Interessen sind somit nicht mehr wert als die von anderen Personen. </a:t>
            </a:r>
            <a:endParaRPr lang="en-GB" sz="1050" dirty="0"/>
          </a:p>
        </p:txBody>
      </p:sp>
      <p:sp>
        <p:nvSpPr>
          <p:cNvPr id="17" name="TextBox 16">
            <a:extLst>
              <a:ext uri="{FF2B5EF4-FFF2-40B4-BE49-F238E27FC236}">
                <a16:creationId xmlns:a16="http://schemas.microsoft.com/office/drawing/2014/main" id="{83079226-ECE4-4A37-976A-69375ED950A2}"/>
              </a:ext>
            </a:extLst>
          </p:cNvPr>
          <p:cNvSpPr txBox="1"/>
          <p:nvPr/>
        </p:nvSpPr>
        <p:spPr>
          <a:xfrm>
            <a:off x="6720615" y="5536011"/>
            <a:ext cx="1707725" cy="738664"/>
          </a:xfrm>
          <a:prstGeom prst="rect">
            <a:avLst/>
          </a:prstGeom>
          <a:noFill/>
        </p:spPr>
        <p:txBody>
          <a:bodyPr wrap="square" rtlCol="0">
            <a:spAutoFit/>
          </a:bodyPr>
          <a:lstStyle/>
          <a:p>
            <a:r>
              <a:rPr lang="de-CH" sz="1050" dirty="0"/>
              <a:t>…die Interessen aller beteiligten Personen am Bestmöglichsten respektiert werden können. </a:t>
            </a:r>
            <a:endParaRPr lang="en-GB" sz="1050" dirty="0"/>
          </a:p>
        </p:txBody>
      </p:sp>
      <p:sp>
        <p:nvSpPr>
          <p:cNvPr id="18" name="TextBox 17">
            <a:extLst>
              <a:ext uri="{FF2B5EF4-FFF2-40B4-BE49-F238E27FC236}">
                <a16:creationId xmlns:a16="http://schemas.microsoft.com/office/drawing/2014/main" id="{73ECA769-C98A-4F43-8307-4CC9C4FE371D}"/>
              </a:ext>
            </a:extLst>
          </p:cNvPr>
          <p:cNvSpPr txBox="1"/>
          <p:nvPr/>
        </p:nvSpPr>
        <p:spPr>
          <a:xfrm>
            <a:off x="4091136" y="5637281"/>
            <a:ext cx="1902940" cy="584775"/>
          </a:xfrm>
          <a:prstGeom prst="rect">
            <a:avLst/>
          </a:prstGeom>
          <a:noFill/>
        </p:spPr>
        <p:txBody>
          <a:bodyPr wrap="square" rtlCol="0">
            <a:spAutoFit/>
          </a:bodyPr>
          <a:lstStyle/>
          <a:p>
            <a:r>
              <a:rPr lang="de-CH" sz="1600" dirty="0"/>
              <a:t>Es gilt das Prinzip der Gleichheit.</a:t>
            </a:r>
            <a:endParaRPr lang="en-GB" sz="1600" dirty="0"/>
          </a:p>
        </p:txBody>
      </p:sp>
    </p:spTree>
    <p:extLst>
      <p:ext uri="{BB962C8B-B14F-4D97-AF65-F5344CB8AC3E}">
        <p14:creationId xmlns:p14="http://schemas.microsoft.com/office/powerpoint/2010/main" val="257762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1" y="16839"/>
            <a:ext cx="3432506"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9. Der </a:t>
            </a:r>
            <a:r>
              <a:rPr lang="en-GB" sz="3600" dirty="0" err="1">
                <a:solidFill>
                  <a:schemeClr val="bg1"/>
                </a:solidFill>
                <a:latin typeface="+mj-lt"/>
              </a:rPr>
              <a:t>Stoizismus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588CDA7-1E04-4869-8415-FB1C70587F0C}"/>
              </a:ext>
            </a:extLst>
          </p:cNvPr>
          <p:cNvSpPr txBox="1"/>
          <p:nvPr/>
        </p:nvSpPr>
        <p:spPr>
          <a:xfrm>
            <a:off x="1821704" y="1180972"/>
            <a:ext cx="1551771" cy="461665"/>
          </a:xfrm>
          <a:prstGeom prst="rect">
            <a:avLst/>
          </a:prstGeom>
          <a:noFill/>
        </p:spPr>
        <p:txBody>
          <a:bodyPr wrap="none" rtlCol="0">
            <a:spAutoFit/>
          </a:bodyPr>
          <a:lstStyle/>
          <a:p>
            <a:r>
              <a:rPr lang="en-GB" sz="2400" b="1" dirty="0">
                <a:solidFill>
                  <a:schemeClr val="accent6">
                    <a:lumMod val="60000"/>
                    <a:lumOff val="40000"/>
                  </a:schemeClr>
                </a:solidFill>
              </a:rPr>
              <a:t>Das </a:t>
            </a:r>
            <a:r>
              <a:rPr lang="en-GB" sz="2400" b="1" dirty="0" err="1">
                <a:solidFill>
                  <a:schemeClr val="accent6">
                    <a:lumMod val="60000"/>
                    <a:lumOff val="40000"/>
                  </a:schemeClr>
                </a:solidFill>
              </a:rPr>
              <a:t>Innere</a:t>
            </a:r>
            <a:endParaRPr lang="en-GB" sz="2400" b="1" dirty="0">
              <a:solidFill>
                <a:schemeClr val="accent6">
                  <a:lumMod val="60000"/>
                  <a:lumOff val="40000"/>
                </a:schemeClr>
              </a:solidFill>
            </a:endParaRPr>
          </a:p>
        </p:txBody>
      </p:sp>
      <p:sp>
        <p:nvSpPr>
          <p:cNvPr id="5" name="TextBox 4">
            <a:extLst>
              <a:ext uri="{FF2B5EF4-FFF2-40B4-BE49-F238E27FC236}">
                <a16:creationId xmlns:a16="http://schemas.microsoft.com/office/drawing/2014/main" id="{0EFA169A-B641-4700-B417-1A06604E07DD}"/>
              </a:ext>
            </a:extLst>
          </p:cNvPr>
          <p:cNvSpPr txBox="1"/>
          <p:nvPr/>
        </p:nvSpPr>
        <p:spPr>
          <a:xfrm>
            <a:off x="1821704" y="1711255"/>
            <a:ext cx="9989145" cy="461665"/>
          </a:xfrm>
          <a:prstGeom prst="rect">
            <a:avLst/>
          </a:prstGeom>
          <a:noFill/>
        </p:spPr>
        <p:txBody>
          <a:bodyPr wrap="none" rtlCol="0">
            <a:spAutoFit/>
          </a:bodyPr>
          <a:lstStyle/>
          <a:p>
            <a:r>
              <a:rPr lang="en-GB" sz="2400" dirty="0" err="1"/>
              <a:t>Epikur</a:t>
            </a:r>
            <a:r>
              <a:rPr lang="en-GB" sz="2400" dirty="0"/>
              <a:t> </a:t>
            </a:r>
            <a:r>
              <a:rPr lang="en-GB" sz="2400" dirty="0" err="1"/>
              <a:t>bezeichnet</a:t>
            </a:r>
            <a:r>
              <a:rPr lang="en-GB" sz="2400" dirty="0"/>
              <a:t> </a:t>
            </a:r>
            <a:r>
              <a:rPr lang="en-GB" sz="2400" dirty="0" err="1"/>
              <a:t>damit</a:t>
            </a:r>
            <a:r>
              <a:rPr lang="en-GB" sz="2400" dirty="0"/>
              <a:t> Dinge des Lebens, die man </a:t>
            </a:r>
            <a:r>
              <a:rPr lang="en-GB" sz="2400" b="1" u="sng" dirty="0" err="1"/>
              <a:t>selbst</a:t>
            </a:r>
            <a:r>
              <a:rPr lang="en-GB" sz="2400" b="1" u="sng" dirty="0"/>
              <a:t> </a:t>
            </a:r>
            <a:r>
              <a:rPr lang="en-GB" sz="2400" b="1" u="sng" dirty="0" err="1"/>
              <a:t>beeinflussen</a:t>
            </a:r>
            <a:r>
              <a:rPr lang="en-GB" sz="2400" b="1" u="sng" dirty="0"/>
              <a:t> </a:t>
            </a:r>
            <a:r>
              <a:rPr lang="en-GB" sz="2400" dirty="0" err="1"/>
              <a:t>kann</a:t>
            </a:r>
            <a:r>
              <a:rPr lang="en-GB" sz="2400" dirty="0"/>
              <a:t>.  </a:t>
            </a:r>
          </a:p>
        </p:txBody>
      </p:sp>
      <p:sp>
        <p:nvSpPr>
          <p:cNvPr id="23" name="TextBox 22">
            <a:extLst>
              <a:ext uri="{FF2B5EF4-FFF2-40B4-BE49-F238E27FC236}">
                <a16:creationId xmlns:a16="http://schemas.microsoft.com/office/drawing/2014/main" id="{DD29170C-3F8E-44A7-A6D9-4A13664F8D29}"/>
              </a:ext>
            </a:extLst>
          </p:cNvPr>
          <p:cNvSpPr txBox="1"/>
          <p:nvPr/>
        </p:nvSpPr>
        <p:spPr>
          <a:xfrm>
            <a:off x="1821705" y="3651106"/>
            <a:ext cx="1662378" cy="461665"/>
          </a:xfrm>
          <a:prstGeom prst="rect">
            <a:avLst/>
          </a:prstGeom>
          <a:noFill/>
        </p:spPr>
        <p:txBody>
          <a:bodyPr wrap="none" rtlCol="0">
            <a:spAutoFit/>
          </a:bodyPr>
          <a:lstStyle/>
          <a:p>
            <a:r>
              <a:rPr lang="de-LU" sz="2400" b="1" dirty="0">
                <a:solidFill>
                  <a:schemeClr val="accent6">
                    <a:lumMod val="60000"/>
                    <a:lumOff val="40000"/>
                  </a:schemeClr>
                </a:solidFill>
              </a:rPr>
              <a:t>Das Äußere</a:t>
            </a:r>
          </a:p>
        </p:txBody>
      </p:sp>
      <p:sp>
        <p:nvSpPr>
          <p:cNvPr id="24" name="TextBox 23">
            <a:extLst>
              <a:ext uri="{FF2B5EF4-FFF2-40B4-BE49-F238E27FC236}">
                <a16:creationId xmlns:a16="http://schemas.microsoft.com/office/drawing/2014/main" id="{8790D700-7CCB-44BC-9039-27E239F1C852}"/>
              </a:ext>
            </a:extLst>
          </p:cNvPr>
          <p:cNvSpPr txBox="1"/>
          <p:nvPr/>
        </p:nvSpPr>
        <p:spPr>
          <a:xfrm>
            <a:off x="1821704" y="4181389"/>
            <a:ext cx="9971333" cy="830997"/>
          </a:xfrm>
          <a:prstGeom prst="rect">
            <a:avLst/>
          </a:prstGeom>
          <a:noFill/>
        </p:spPr>
        <p:txBody>
          <a:bodyPr wrap="square" rtlCol="0">
            <a:spAutoFit/>
          </a:bodyPr>
          <a:lstStyle/>
          <a:p>
            <a:r>
              <a:rPr lang="en-GB" sz="2400" dirty="0" err="1"/>
              <a:t>Gegebenheiten</a:t>
            </a:r>
            <a:r>
              <a:rPr lang="en-GB" sz="2400" dirty="0"/>
              <a:t> des Lebens, die man </a:t>
            </a:r>
            <a:r>
              <a:rPr lang="en-GB" sz="2400" b="1" u="sng" dirty="0" err="1"/>
              <a:t>nicht</a:t>
            </a:r>
            <a:r>
              <a:rPr lang="en-GB" sz="2400" b="1" u="sng" dirty="0"/>
              <a:t> </a:t>
            </a:r>
            <a:r>
              <a:rPr lang="en-GB" sz="2400" b="1" u="sng" dirty="0" err="1"/>
              <a:t>beeinflussen</a:t>
            </a:r>
            <a:r>
              <a:rPr lang="en-GB" sz="2400" b="1" u="sng" dirty="0"/>
              <a:t> </a:t>
            </a:r>
            <a:r>
              <a:rPr lang="en-GB" sz="2400" dirty="0" err="1"/>
              <a:t>kann</a:t>
            </a:r>
            <a:r>
              <a:rPr lang="en-GB" sz="2400" dirty="0"/>
              <a:t> und die </a:t>
            </a:r>
            <a:r>
              <a:rPr lang="en-GB" sz="2400" b="1" u="sng" dirty="0" err="1"/>
              <a:t>außerhalb</a:t>
            </a:r>
            <a:r>
              <a:rPr lang="en-GB" sz="2400" b="1" u="sng" dirty="0"/>
              <a:t> der </a:t>
            </a:r>
            <a:r>
              <a:rPr lang="en-GB" sz="2400" b="1" u="sng" dirty="0" err="1"/>
              <a:t>Macht</a:t>
            </a:r>
            <a:r>
              <a:rPr lang="en-GB" sz="2400" b="1" u="sng" dirty="0"/>
              <a:t> des </a:t>
            </a:r>
            <a:r>
              <a:rPr lang="en-GB" sz="2400" b="1" u="sng" dirty="0" err="1"/>
              <a:t>Einzelnen</a:t>
            </a:r>
            <a:r>
              <a:rPr lang="en-GB" sz="2400" b="1" u="sng" dirty="0"/>
              <a:t> </a:t>
            </a:r>
            <a:r>
              <a:rPr lang="en-GB" sz="2400" dirty="0" err="1"/>
              <a:t>stehen</a:t>
            </a:r>
            <a:r>
              <a:rPr lang="en-GB" sz="2400" dirty="0"/>
              <a:t>.   </a:t>
            </a:r>
          </a:p>
        </p:txBody>
      </p:sp>
      <p:sp>
        <p:nvSpPr>
          <p:cNvPr id="6" name="TextBox 5">
            <a:extLst>
              <a:ext uri="{FF2B5EF4-FFF2-40B4-BE49-F238E27FC236}">
                <a16:creationId xmlns:a16="http://schemas.microsoft.com/office/drawing/2014/main" id="{EF7052DA-C7CA-4033-B2F7-C6CA3D282F75}"/>
              </a:ext>
            </a:extLst>
          </p:cNvPr>
          <p:cNvSpPr txBox="1"/>
          <p:nvPr/>
        </p:nvSpPr>
        <p:spPr>
          <a:xfrm>
            <a:off x="2579778" y="5285472"/>
            <a:ext cx="8554995" cy="923330"/>
          </a:xfrm>
          <a:prstGeom prst="rect">
            <a:avLst/>
          </a:prstGeom>
          <a:noFill/>
        </p:spPr>
        <p:txBody>
          <a:bodyPr wrap="square" rtlCol="0">
            <a:spAutoFit/>
          </a:bodyPr>
          <a:lstStyle/>
          <a:p>
            <a:r>
              <a:rPr lang="en-GB" dirty="0" err="1"/>
              <a:t>z.B</a:t>
            </a:r>
            <a:r>
              <a:rPr lang="en-GB" dirty="0"/>
              <a:t>.: </a:t>
            </a:r>
            <a:r>
              <a:rPr lang="en-GB" dirty="0" err="1"/>
              <a:t>Besitz</a:t>
            </a:r>
            <a:r>
              <a:rPr lang="en-GB" dirty="0"/>
              <a:t> und </a:t>
            </a:r>
            <a:r>
              <a:rPr lang="en-GB" dirty="0" err="1"/>
              <a:t>sozialer</a:t>
            </a:r>
            <a:r>
              <a:rPr lang="en-GB" dirty="0"/>
              <a:t> Status, Gesundheit und der </a:t>
            </a:r>
            <a:r>
              <a:rPr lang="en-GB" dirty="0" err="1"/>
              <a:t>menschliche</a:t>
            </a:r>
            <a:r>
              <a:rPr lang="en-GB" dirty="0"/>
              <a:t> </a:t>
            </a:r>
            <a:r>
              <a:rPr lang="en-GB" dirty="0" err="1"/>
              <a:t>Körper</a:t>
            </a:r>
            <a:r>
              <a:rPr lang="en-GB" dirty="0"/>
              <a:t>, Heimat und </a:t>
            </a:r>
            <a:r>
              <a:rPr lang="en-GB" dirty="0" err="1"/>
              <a:t>Verwandtschaft</a:t>
            </a:r>
            <a:r>
              <a:rPr lang="en-GB" dirty="0"/>
              <a:t> </a:t>
            </a:r>
            <a:r>
              <a:rPr lang="en-GB" dirty="0" err="1"/>
              <a:t>können</a:t>
            </a:r>
            <a:r>
              <a:rPr lang="en-GB" dirty="0"/>
              <a:t> </a:t>
            </a:r>
            <a:r>
              <a:rPr lang="en-GB" dirty="0" err="1"/>
              <a:t>eingebüßt</a:t>
            </a:r>
            <a:r>
              <a:rPr lang="en-GB" dirty="0"/>
              <a:t> </a:t>
            </a:r>
            <a:r>
              <a:rPr lang="en-GB" dirty="0" err="1"/>
              <a:t>werden</a:t>
            </a:r>
            <a:r>
              <a:rPr lang="en-GB" dirty="0"/>
              <a:t> </a:t>
            </a:r>
            <a:r>
              <a:rPr lang="en-GB" dirty="0" err="1"/>
              <a:t>können</a:t>
            </a:r>
            <a:r>
              <a:rPr lang="en-GB" dirty="0"/>
              <a:t>, </a:t>
            </a:r>
            <a:r>
              <a:rPr lang="en-GB" dirty="0" err="1"/>
              <a:t>ohne</a:t>
            </a:r>
            <a:r>
              <a:rPr lang="en-GB" dirty="0"/>
              <a:t> </a:t>
            </a:r>
            <a:r>
              <a:rPr lang="en-GB" dirty="0" err="1"/>
              <a:t>dass</a:t>
            </a:r>
            <a:r>
              <a:rPr lang="en-GB" dirty="0"/>
              <a:t> der </a:t>
            </a:r>
            <a:r>
              <a:rPr lang="en-GB" dirty="0" err="1"/>
              <a:t>Betroffene</a:t>
            </a:r>
            <a:r>
              <a:rPr lang="en-GB" dirty="0"/>
              <a:t> dies </a:t>
            </a:r>
            <a:r>
              <a:rPr lang="en-GB" dirty="0" err="1"/>
              <a:t>beeinflussen</a:t>
            </a:r>
            <a:r>
              <a:rPr lang="en-GB" dirty="0"/>
              <a:t> </a:t>
            </a:r>
            <a:r>
              <a:rPr lang="en-GB" dirty="0" err="1"/>
              <a:t>kann</a:t>
            </a:r>
            <a:r>
              <a:rPr lang="en-GB" dirty="0"/>
              <a:t>. </a:t>
            </a:r>
          </a:p>
        </p:txBody>
      </p:sp>
      <p:sp>
        <p:nvSpPr>
          <p:cNvPr id="19" name="Arrow: Left-Up 18">
            <a:extLst>
              <a:ext uri="{FF2B5EF4-FFF2-40B4-BE49-F238E27FC236}">
                <a16:creationId xmlns:a16="http://schemas.microsoft.com/office/drawing/2014/main" id="{89F57E4B-F40B-4040-BBF0-52A90909CB8C}"/>
              </a:ext>
            </a:extLst>
          </p:cNvPr>
          <p:cNvSpPr/>
          <p:nvPr/>
        </p:nvSpPr>
        <p:spPr>
          <a:xfrm rot="5400000">
            <a:off x="1928836" y="4999037"/>
            <a:ext cx="618141" cy="683740"/>
          </a:xfrm>
          <a:prstGeom prst="leftUpArrow">
            <a:avLst>
              <a:gd name="adj1" fmla="val 15671"/>
              <a:gd name="adj2" fmla="val 2533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534D4446-6174-404D-B636-CEB873320E37}"/>
              </a:ext>
            </a:extLst>
          </p:cNvPr>
          <p:cNvSpPr txBox="1"/>
          <p:nvPr/>
        </p:nvSpPr>
        <p:spPr>
          <a:xfrm>
            <a:off x="2579777" y="2435328"/>
            <a:ext cx="8554995" cy="369332"/>
          </a:xfrm>
          <a:prstGeom prst="rect">
            <a:avLst/>
          </a:prstGeom>
          <a:noFill/>
        </p:spPr>
        <p:txBody>
          <a:bodyPr wrap="square" rtlCol="0">
            <a:spAutoFit/>
          </a:bodyPr>
          <a:lstStyle/>
          <a:p>
            <a:r>
              <a:rPr lang="en-GB" dirty="0" err="1"/>
              <a:t>z.B</a:t>
            </a:r>
            <a:r>
              <a:rPr lang="en-GB" dirty="0"/>
              <a:t>.: </a:t>
            </a:r>
          </a:p>
        </p:txBody>
      </p:sp>
      <p:sp>
        <p:nvSpPr>
          <p:cNvPr id="30" name="Arrow: Left-Up 29">
            <a:extLst>
              <a:ext uri="{FF2B5EF4-FFF2-40B4-BE49-F238E27FC236}">
                <a16:creationId xmlns:a16="http://schemas.microsoft.com/office/drawing/2014/main" id="{043AAF55-F0CE-457D-AF11-7123861B0670}"/>
              </a:ext>
            </a:extLst>
          </p:cNvPr>
          <p:cNvSpPr/>
          <p:nvPr/>
        </p:nvSpPr>
        <p:spPr>
          <a:xfrm rot="5400000">
            <a:off x="1928835" y="2148893"/>
            <a:ext cx="618141" cy="683740"/>
          </a:xfrm>
          <a:prstGeom prst="leftUpArrow">
            <a:avLst>
              <a:gd name="adj1" fmla="val 15671"/>
              <a:gd name="adj2" fmla="val 2533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557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6" grpId="0"/>
      <p:bldP spid="19" grpId="0" animBg="1"/>
      <p:bldP spid="27" grpId="0"/>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1" y="16839"/>
            <a:ext cx="3432506"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9. Der </a:t>
            </a:r>
            <a:r>
              <a:rPr lang="en-GB" sz="3600" dirty="0" err="1">
                <a:solidFill>
                  <a:schemeClr val="bg1"/>
                </a:solidFill>
                <a:latin typeface="+mj-lt"/>
              </a:rPr>
              <a:t>Stoizismus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588CDA7-1E04-4869-8415-FB1C70587F0C}"/>
              </a:ext>
            </a:extLst>
          </p:cNvPr>
          <p:cNvSpPr txBox="1"/>
          <p:nvPr/>
        </p:nvSpPr>
        <p:spPr>
          <a:xfrm>
            <a:off x="1784635" y="1400432"/>
            <a:ext cx="7835094" cy="369332"/>
          </a:xfrm>
          <a:prstGeom prst="rect">
            <a:avLst/>
          </a:prstGeom>
          <a:noFill/>
        </p:spPr>
        <p:txBody>
          <a:bodyPr wrap="none" rtlCol="0">
            <a:spAutoFit/>
          </a:bodyPr>
          <a:lstStyle/>
          <a:p>
            <a:r>
              <a:rPr lang="de-LU" b="1" dirty="0"/>
              <a:t>Warum soll man laut Epiktet sein Glück nicht vom “Äußeren” anhängig machen?</a:t>
            </a:r>
            <a:endParaRPr lang="en-GB" dirty="0"/>
          </a:p>
        </p:txBody>
      </p:sp>
      <p:sp>
        <p:nvSpPr>
          <p:cNvPr id="4" name="TextBox 3">
            <a:extLst>
              <a:ext uri="{FF2B5EF4-FFF2-40B4-BE49-F238E27FC236}">
                <a16:creationId xmlns:a16="http://schemas.microsoft.com/office/drawing/2014/main" id="{52FBA792-4C84-47EC-ABF7-53B1855A6EFE}"/>
              </a:ext>
            </a:extLst>
          </p:cNvPr>
          <p:cNvSpPr txBox="1"/>
          <p:nvPr/>
        </p:nvSpPr>
        <p:spPr>
          <a:xfrm>
            <a:off x="1784635" y="1916118"/>
            <a:ext cx="9354065" cy="2031325"/>
          </a:xfrm>
          <a:prstGeom prst="rect">
            <a:avLst/>
          </a:prstGeom>
          <a:noFill/>
        </p:spPr>
        <p:txBody>
          <a:bodyPr wrap="square" rtlCol="0">
            <a:spAutoFit/>
          </a:bodyPr>
          <a:lstStyle/>
          <a:p>
            <a:pPr marL="285750" indent="-285750" algn="just">
              <a:buFont typeface="Arial" panose="020B0604020202020204" pitchFamily="34" charset="0"/>
              <a:buChar char="•"/>
            </a:pPr>
            <a:r>
              <a:rPr lang="lb-LU" dirty="0"/>
              <a:t>Wer etwas außerhalb seiner Macht Liegendes begehrt, </a:t>
            </a:r>
            <a:r>
              <a:rPr lang="lb-LU" b="1" u="sng" dirty="0"/>
              <a:t>verliert seine innere Freiheit</a:t>
            </a:r>
            <a:r>
              <a:rPr lang="lb-LU" dirty="0"/>
              <a:t>. </a:t>
            </a:r>
          </a:p>
          <a:p>
            <a:pPr algn="just"/>
            <a:endParaRPr lang="lb-LU" dirty="0"/>
          </a:p>
          <a:p>
            <a:pPr marL="285750" indent="-285750" algn="just">
              <a:buFont typeface="Arial" panose="020B0604020202020204" pitchFamily="34" charset="0"/>
              <a:buChar char="•"/>
            </a:pPr>
            <a:r>
              <a:rPr lang="lb-LU" dirty="0"/>
              <a:t>Glücklich wird, wer sein Wollen und Handeln auf </a:t>
            </a:r>
            <a:r>
              <a:rPr lang="lb-LU" b="1" u="sng" dirty="0"/>
              <a:t>diejenigen Bereiche beschränkt, die allein seinem Einfluss unterliegen</a:t>
            </a:r>
            <a:r>
              <a:rPr lang="lb-LU" dirty="0"/>
              <a:t>. </a:t>
            </a:r>
            <a:endParaRPr lang="en-GB" dirty="0"/>
          </a:p>
          <a:p>
            <a:pPr algn="just"/>
            <a:endParaRPr lang="en-GB" dirty="0"/>
          </a:p>
          <a:p>
            <a:pPr marL="285750" indent="-285750" algn="just">
              <a:buFont typeface="Arial" panose="020B0604020202020204" pitchFamily="34" charset="0"/>
              <a:buChar char="•"/>
            </a:pPr>
            <a:r>
              <a:rPr lang="lb-LU" dirty="0"/>
              <a:t>Ereignisse, die man nicht beeinflussen kann, sollte man in </a:t>
            </a:r>
            <a:r>
              <a:rPr lang="lb-LU" b="1" u="sng" dirty="0"/>
              <a:t>Gelassenheit und Zurückhaltung </a:t>
            </a:r>
            <a:r>
              <a:rPr lang="lb-LU" dirty="0"/>
              <a:t>über sich ergehen lassen und sie </a:t>
            </a:r>
            <a:r>
              <a:rPr lang="lb-LU" b="1" u="sng" dirty="0"/>
              <a:t>als Gegebenheiten akzeptieren</a:t>
            </a:r>
            <a:r>
              <a:rPr lang="lb-LU" dirty="0"/>
              <a:t>. </a:t>
            </a:r>
          </a:p>
        </p:txBody>
      </p:sp>
      <p:sp>
        <p:nvSpPr>
          <p:cNvPr id="5" name="TextBox 4">
            <a:extLst>
              <a:ext uri="{FF2B5EF4-FFF2-40B4-BE49-F238E27FC236}">
                <a16:creationId xmlns:a16="http://schemas.microsoft.com/office/drawing/2014/main" id="{3C1C7378-1B06-42B9-96E6-03AEBF350B4B}"/>
              </a:ext>
            </a:extLst>
          </p:cNvPr>
          <p:cNvSpPr txBox="1"/>
          <p:nvPr/>
        </p:nvSpPr>
        <p:spPr>
          <a:xfrm>
            <a:off x="1784635" y="4364809"/>
            <a:ext cx="9278252" cy="1200329"/>
          </a:xfrm>
          <a:prstGeom prst="rect">
            <a:avLst/>
          </a:prstGeom>
          <a:noFill/>
        </p:spPr>
        <p:txBody>
          <a:bodyPr wrap="square" rtlCol="0">
            <a:spAutoFit/>
          </a:bodyPr>
          <a:lstStyle/>
          <a:p>
            <a:pPr algn="just"/>
            <a:r>
              <a:rPr lang="lb-LU" sz="2400" dirty="0"/>
              <a:t>Ein Mensch, der diesen Grundsatz verinnerlicht hat, wird </a:t>
            </a:r>
            <a:r>
              <a:rPr lang="lb-LU" sz="2400" b="1" dirty="0">
                <a:solidFill>
                  <a:srgbClr val="FF0000"/>
                </a:solidFill>
              </a:rPr>
              <a:t>nicht verlangen, dass alles so geschieht, wie er es will</a:t>
            </a:r>
            <a:r>
              <a:rPr lang="lb-LU" sz="2400" dirty="0"/>
              <a:t>, sondern sich wünschen, </a:t>
            </a:r>
            <a:r>
              <a:rPr lang="lb-LU" sz="2400" b="1" dirty="0">
                <a:solidFill>
                  <a:srgbClr val="92D050"/>
                </a:solidFill>
              </a:rPr>
              <a:t>dass alles so geschieht, wie es geschieht</a:t>
            </a:r>
            <a:r>
              <a:rPr lang="lb-LU" sz="2400" dirty="0"/>
              <a:t>. </a:t>
            </a:r>
            <a:endParaRPr lang="en-GB" sz="2400" dirty="0"/>
          </a:p>
        </p:txBody>
      </p:sp>
    </p:spTree>
    <p:extLst>
      <p:ext uri="{BB962C8B-B14F-4D97-AF65-F5344CB8AC3E}">
        <p14:creationId xmlns:p14="http://schemas.microsoft.com/office/powerpoint/2010/main" val="16844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1" y="16839"/>
            <a:ext cx="3432506"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9. Der </a:t>
            </a:r>
            <a:r>
              <a:rPr lang="en-GB" sz="3600" dirty="0" err="1">
                <a:solidFill>
                  <a:schemeClr val="bg1"/>
                </a:solidFill>
                <a:latin typeface="+mj-lt"/>
              </a:rPr>
              <a:t>Stoizismus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629AE8B-AA49-418E-937F-942DC83215D6}"/>
              </a:ext>
            </a:extLst>
          </p:cNvPr>
          <p:cNvPicPr>
            <a:picLocks noChangeAspect="1"/>
          </p:cNvPicPr>
          <p:nvPr/>
        </p:nvPicPr>
        <p:blipFill>
          <a:blip r:embed="rId2"/>
          <a:stretch>
            <a:fillRect/>
          </a:stretch>
        </p:blipFill>
        <p:spPr>
          <a:xfrm>
            <a:off x="486033" y="1046952"/>
            <a:ext cx="4442294" cy="326261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5896EFFC-CE3E-4D24-A281-B8FDFC818A24}"/>
              </a:ext>
            </a:extLst>
          </p:cNvPr>
          <p:cNvSpPr txBox="1"/>
          <p:nvPr/>
        </p:nvSpPr>
        <p:spPr>
          <a:xfrm>
            <a:off x="5696465" y="1280083"/>
            <a:ext cx="5404022" cy="3693319"/>
          </a:xfrm>
          <a:prstGeom prst="rect">
            <a:avLst/>
          </a:prstGeom>
          <a:noFill/>
        </p:spPr>
        <p:txBody>
          <a:bodyPr wrap="square" rtlCol="0">
            <a:spAutoFit/>
          </a:bodyPr>
          <a:lstStyle/>
          <a:p>
            <a:r>
              <a:rPr lang="en-GB" b="1" dirty="0"/>
              <a:t>Diogenes von Sinope, der “</a:t>
            </a:r>
            <a:r>
              <a:rPr lang="en-GB" b="1" dirty="0" err="1"/>
              <a:t>Philosoph</a:t>
            </a:r>
            <a:r>
              <a:rPr lang="en-GB" b="1" dirty="0"/>
              <a:t> in der Tonne”</a:t>
            </a:r>
          </a:p>
          <a:p>
            <a:endParaRPr lang="en-GB" b="1" dirty="0"/>
          </a:p>
          <a:p>
            <a:pPr marL="285750" indent="-285750" algn="just">
              <a:buFont typeface="Arial" panose="020B0604020202020204" pitchFamily="34" charset="0"/>
              <a:buChar char="•"/>
            </a:pPr>
            <a:r>
              <a:rPr lang="de-DE" dirty="0"/>
              <a:t>führte freiwillig ein Leben der Armen und lebte in einem Fass</a:t>
            </a:r>
          </a:p>
          <a:p>
            <a:pPr algn="just"/>
            <a:endParaRPr lang="de-DE" dirty="0"/>
          </a:p>
          <a:p>
            <a:pPr marL="285750" indent="-285750" algn="just">
              <a:buFont typeface="Arial" panose="020B0604020202020204" pitchFamily="34" charset="0"/>
              <a:buChar char="•"/>
            </a:pPr>
            <a:r>
              <a:rPr lang="de-DE" dirty="0"/>
              <a:t>Seinen Trinkbecher und seine Essschüssel warf er weg, als er sah, wie Kinder aus den Händen tranken und Linsenbrei in einem ausgehöhlten Brot aufbewahrten</a:t>
            </a:r>
          </a:p>
          <a:p>
            <a:pPr marL="285750" indent="-285750" algn="just">
              <a:buFont typeface="Arial" panose="020B0604020202020204" pitchFamily="34" charset="0"/>
              <a:buChar char="•"/>
            </a:pPr>
            <a:endParaRPr lang="de-DE" dirty="0"/>
          </a:p>
          <a:p>
            <a:pPr marL="285750" indent="-285750" algn="just">
              <a:buFont typeface="Arial" panose="020B0604020202020204" pitchFamily="34" charset="0"/>
              <a:buChar char="•"/>
            </a:pPr>
            <a:r>
              <a:rPr lang="de-DE" dirty="0"/>
              <a:t>Als </a:t>
            </a:r>
            <a:r>
              <a:rPr lang="de-DE" b="1" u="sng" dirty="0"/>
              <a:t>äußeren Zwang </a:t>
            </a:r>
            <a:r>
              <a:rPr lang="de-DE" dirty="0"/>
              <a:t>erachtete Diogenes </a:t>
            </a:r>
            <a:r>
              <a:rPr lang="de-DE" b="1" u="sng" dirty="0"/>
              <a:t>gesellschaftliche Konventionen</a:t>
            </a:r>
            <a:r>
              <a:rPr lang="de-DE" dirty="0"/>
              <a:t>, die er teils auf radikale Art und Weise ablehnte</a:t>
            </a:r>
            <a:endParaRPr lang="en-GB" dirty="0"/>
          </a:p>
        </p:txBody>
      </p:sp>
      <p:sp>
        <p:nvSpPr>
          <p:cNvPr id="5" name="TextBox 4">
            <a:extLst>
              <a:ext uri="{FF2B5EF4-FFF2-40B4-BE49-F238E27FC236}">
                <a16:creationId xmlns:a16="http://schemas.microsoft.com/office/drawing/2014/main" id="{C2B7FB3D-64F8-4BAE-B191-7A94538863EE}"/>
              </a:ext>
            </a:extLst>
          </p:cNvPr>
          <p:cNvSpPr txBox="1"/>
          <p:nvPr/>
        </p:nvSpPr>
        <p:spPr>
          <a:xfrm rot="21239730">
            <a:off x="683740" y="4415761"/>
            <a:ext cx="4555524" cy="1015663"/>
          </a:xfrm>
          <a:prstGeom prst="rect">
            <a:avLst/>
          </a:prstGeom>
          <a:noFill/>
        </p:spPr>
        <p:txBody>
          <a:bodyPr wrap="square" rtlCol="0">
            <a:spAutoFit/>
          </a:bodyPr>
          <a:lstStyle/>
          <a:p>
            <a:r>
              <a:rPr lang="en-GB" sz="1200" dirty="0" err="1"/>
              <a:t>Kyniker</a:t>
            </a:r>
            <a:r>
              <a:rPr lang="en-GB" sz="1200" dirty="0"/>
              <a:t> (Philosophie der </a:t>
            </a:r>
            <a:r>
              <a:rPr lang="en-GB" sz="1200" dirty="0" err="1"/>
              <a:t>Verachtung</a:t>
            </a:r>
            <a:r>
              <a:rPr lang="en-GB" sz="1200" dirty="0"/>
              <a:t>)</a:t>
            </a:r>
          </a:p>
          <a:p>
            <a:r>
              <a:rPr lang="de-DE" sz="1200" dirty="0"/>
              <a:t>Diogenes lief am helllichten Tag mit einer Laterne in der Hand über den Markt von Athen. Er hat dabei jedem ins Gesicht geleuchtet, den Kopf geschüttelt und ist weitergegangen. Bis einer ihn gefragt hat, was er denn wolle. „Ich suche einen Menschen“, erwiderte Diogenes.</a:t>
            </a:r>
            <a:endParaRPr lang="en-GB" sz="1200" dirty="0"/>
          </a:p>
        </p:txBody>
      </p:sp>
      <p:sp>
        <p:nvSpPr>
          <p:cNvPr id="8" name="TextBox 7">
            <a:extLst>
              <a:ext uri="{FF2B5EF4-FFF2-40B4-BE49-F238E27FC236}">
                <a16:creationId xmlns:a16="http://schemas.microsoft.com/office/drawing/2014/main" id="{E9E001F8-FB59-4B0F-8DEF-8F58F3218873}"/>
              </a:ext>
            </a:extLst>
          </p:cNvPr>
          <p:cNvSpPr txBox="1"/>
          <p:nvPr/>
        </p:nvSpPr>
        <p:spPr>
          <a:xfrm>
            <a:off x="6620237" y="5089971"/>
            <a:ext cx="4480250" cy="1077218"/>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t>Urinierte</a:t>
            </a:r>
            <a:r>
              <a:rPr lang="en-GB" sz="1600" dirty="0"/>
              <a:t> und </a:t>
            </a:r>
            <a:r>
              <a:rPr lang="en-GB" sz="1600" dirty="0" err="1"/>
              <a:t>masturbierte</a:t>
            </a:r>
            <a:r>
              <a:rPr lang="en-GB" sz="1600" dirty="0"/>
              <a:t> </a:t>
            </a:r>
            <a:r>
              <a:rPr lang="en-GB" sz="1600" dirty="0" err="1"/>
              <a:t>öffentlich</a:t>
            </a:r>
            <a:endParaRPr lang="en-GB" sz="1600" dirty="0"/>
          </a:p>
          <a:p>
            <a:pPr marL="285750" indent="-285750">
              <a:buFont typeface="Wingdings" panose="05000000000000000000" pitchFamily="2" charset="2"/>
              <a:buChar char="Ø"/>
            </a:pPr>
            <a:endParaRPr lang="en-GB" sz="1600" dirty="0"/>
          </a:p>
          <a:p>
            <a:pPr marL="285750" indent="-285750">
              <a:buFont typeface="Wingdings" panose="05000000000000000000" pitchFamily="2" charset="2"/>
              <a:buChar char="Ø"/>
            </a:pPr>
            <a:r>
              <a:rPr lang="en-GB" sz="1600" dirty="0" err="1"/>
              <a:t>Schmähte</a:t>
            </a:r>
            <a:r>
              <a:rPr lang="en-GB" sz="1600" dirty="0"/>
              <a:t> Alexander den </a:t>
            </a:r>
            <a:r>
              <a:rPr lang="en-GB" sz="1600" dirty="0" err="1"/>
              <a:t>Grossen</a:t>
            </a:r>
            <a:r>
              <a:rPr lang="en-GB" sz="1600" dirty="0"/>
              <a:t> </a:t>
            </a:r>
            <a:r>
              <a:rPr lang="en-GB" sz="1600" dirty="0" err="1"/>
              <a:t>mit</a:t>
            </a:r>
            <a:r>
              <a:rPr lang="en-GB" sz="1600" dirty="0"/>
              <a:t> den </a:t>
            </a:r>
            <a:r>
              <a:rPr lang="en-GB" sz="1600" dirty="0" err="1"/>
              <a:t>Woorten</a:t>
            </a:r>
            <a:r>
              <a:rPr lang="en-GB" sz="1600" dirty="0"/>
              <a:t> “</a:t>
            </a:r>
            <a:r>
              <a:rPr lang="en-GB" sz="1600" dirty="0" err="1"/>
              <a:t>geh</a:t>
            </a:r>
            <a:r>
              <a:rPr lang="en-GB" sz="1600" dirty="0"/>
              <a:t>’ </a:t>
            </a:r>
            <a:r>
              <a:rPr lang="en-GB" sz="1600" dirty="0" err="1"/>
              <a:t>mir</a:t>
            </a:r>
            <a:r>
              <a:rPr lang="en-GB" sz="1600" dirty="0"/>
              <a:t> </a:t>
            </a:r>
            <a:r>
              <a:rPr lang="en-GB" sz="1600" dirty="0" err="1"/>
              <a:t>aus</a:t>
            </a:r>
            <a:r>
              <a:rPr lang="en-GB" sz="1600" dirty="0"/>
              <a:t> der </a:t>
            </a:r>
            <a:r>
              <a:rPr lang="en-GB" sz="1600" dirty="0" err="1"/>
              <a:t>Sonne</a:t>
            </a:r>
            <a:r>
              <a:rPr lang="en-GB" sz="1600" dirty="0"/>
              <a:t>”</a:t>
            </a:r>
          </a:p>
        </p:txBody>
      </p:sp>
      <p:sp>
        <p:nvSpPr>
          <p:cNvPr id="12" name="Arrow: Left-Up 11">
            <a:extLst>
              <a:ext uri="{FF2B5EF4-FFF2-40B4-BE49-F238E27FC236}">
                <a16:creationId xmlns:a16="http://schemas.microsoft.com/office/drawing/2014/main" id="{25DD8819-9EDE-40BC-BF85-729A7FB217A4}"/>
              </a:ext>
            </a:extLst>
          </p:cNvPr>
          <p:cNvSpPr/>
          <p:nvPr/>
        </p:nvSpPr>
        <p:spPr>
          <a:xfrm rot="5400000">
            <a:off x="6133477" y="4887612"/>
            <a:ext cx="444616" cy="530653"/>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211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1" y="16839"/>
            <a:ext cx="3432506"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9. Der </a:t>
            </a:r>
            <a:r>
              <a:rPr lang="en-GB" sz="3600" dirty="0" err="1">
                <a:solidFill>
                  <a:schemeClr val="bg1"/>
                </a:solidFill>
                <a:latin typeface="+mj-lt"/>
              </a:rPr>
              <a:t>Stoizismus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E34E11F-24A7-4541-A83B-F0B297FAC53D}"/>
              </a:ext>
            </a:extLst>
          </p:cNvPr>
          <p:cNvPicPr>
            <a:picLocks noChangeAspect="1"/>
          </p:cNvPicPr>
          <p:nvPr/>
        </p:nvPicPr>
        <p:blipFill>
          <a:blip r:embed="rId2"/>
          <a:stretch>
            <a:fillRect/>
          </a:stretch>
        </p:blipFill>
        <p:spPr>
          <a:xfrm>
            <a:off x="650210" y="1302822"/>
            <a:ext cx="3222131" cy="4833197"/>
          </a:xfrm>
          <a:prstGeom prst="rect">
            <a:avLst/>
          </a:prstGeom>
        </p:spPr>
      </p:pic>
      <p:pic>
        <p:nvPicPr>
          <p:cNvPr id="7" name="Picture 6">
            <a:extLst>
              <a:ext uri="{FF2B5EF4-FFF2-40B4-BE49-F238E27FC236}">
                <a16:creationId xmlns:a16="http://schemas.microsoft.com/office/drawing/2014/main" id="{81675BC1-D280-48D0-A5FC-36B2A6E7780A}"/>
              </a:ext>
            </a:extLst>
          </p:cNvPr>
          <p:cNvPicPr>
            <a:picLocks noChangeAspect="1"/>
          </p:cNvPicPr>
          <p:nvPr/>
        </p:nvPicPr>
        <p:blipFill rotWithShape="1">
          <a:blip r:embed="rId3"/>
          <a:srcRect b="23469"/>
          <a:stretch/>
        </p:blipFill>
        <p:spPr>
          <a:xfrm>
            <a:off x="4112514" y="1302823"/>
            <a:ext cx="5039293" cy="2203780"/>
          </a:xfrm>
          <a:prstGeom prst="rect">
            <a:avLst/>
          </a:prstGeom>
        </p:spPr>
      </p:pic>
      <p:pic>
        <p:nvPicPr>
          <p:cNvPr id="8" name="Picture 7">
            <a:extLst>
              <a:ext uri="{FF2B5EF4-FFF2-40B4-BE49-F238E27FC236}">
                <a16:creationId xmlns:a16="http://schemas.microsoft.com/office/drawing/2014/main" id="{67A2355E-FC28-46D0-B698-36780BEE38F4}"/>
              </a:ext>
            </a:extLst>
          </p:cNvPr>
          <p:cNvPicPr>
            <a:picLocks noChangeAspect="1"/>
          </p:cNvPicPr>
          <p:nvPr/>
        </p:nvPicPr>
        <p:blipFill>
          <a:blip r:embed="rId4"/>
          <a:stretch>
            <a:fillRect/>
          </a:stretch>
        </p:blipFill>
        <p:spPr>
          <a:xfrm>
            <a:off x="4112514" y="3650935"/>
            <a:ext cx="3313446" cy="2485084"/>
          </a:xfrm>
          <a:prstGeom prst="rect">
            <a:avLst/>
          </a:prstGeom>
        </p:spPr>
      </p:pic>
      <p:pic>
        <p:nvPicPr>
          <p:cNvPr id="12" name="Picture 11">
            <a:extLst>
              <a:ext uri="{FF2B5EF4-FFF2-40B4-BE49-F238E27FC236}">
                <a16:creationId xmlns:a16="http://schemas.microsoft.com/office/drawing/2014/main" id="{41DA7315-E8D3-4D71-A7A9-5C758F2D893F}"/>
              </a:ext>
            </a:extLst>
          </p:cNvPr>
          <p:cNvPicPr>
            <a:picLocks noChangeAspect="1"/>
          </p:cNvPicPr>
          <p:nvPr/>
        </p:nvPicPr>
        <p:blipFill>
          <a:blip r:embed="rId5"/>
          <a:stretch>
            <a:fillRect/>
          </a:stretch>
        </p:blipFill>
        <p:spPr>
          <a:xfrm>
            <a:off x="8298291" y="3650935"/>
            <a:ext cx="2512897" cy="1313886"/>
          </a:xfrm>
          <a:prstGeom prst="rect">
            <a:avLst/>
          </a:prstGeom>
        </p:spPr>
      </p:pic>
      <p:pic>
        <p:nvPicPr>
          <p:cNvPr id="13" name="Picture 12">
            <a:extLst>
              <a:ext uri="{FF2B5EF4-FFF2-40B4-BE49-F238E27FC236}">
                <a16:creationId xmlns:a16="http://schemas.microsoft.com/office/drawing/2014/main" id="{90012A0F-B1F5-4E71-A10F-409059330EBB}"/>
              </a:ext>
            </a:extLst>
          </p:cNvPr>
          <p:cNvPicPr>
            <a:picLocks noChangeAspect="1"/>
          </p:cNvPicPr>
          <p:nvPr/>
        </p:nvPicPr>
        <p:blipFill>
          <a:blip r:embed="rId6"/>
          <a:stretch>
            <a:fillRect/>
          </a:stretch>
        </p:blipFill>
        <p:spPr>
          <a:xfrm>
            <a:off x="9338349" y="2369369"/>
            <a:ext cx="2274466" cy="1137233"/>
          </a:xfrm>
          <a:prstGeom prst="rect">
            <a:avLst/>
          </a:prstGeom>
        </p:spPr>
      </p:pic>
      <p:pic>
        <p:nvPicPr>
          <p:cNvPr id="14" name="Picture 13">
            <a:extLst>
              <a:ext uri="{FF2B5EF4-FFF2-40B4-BE49-F238E27FC236}">
                <a16:creationId xmlns:a16="http://schemas.microsoft.com/office/drawing/2014/main" id="{2A87444F-4F29-4F99-B971-6C3AC439D3F1}"/>
              </a:ext>
            </a:extLst>
          </p:cNvPr>
          <p:cNvPicPr>
            <a:picLocks noChangeAspect="1"/>
          </p:cNvPicPr>
          <p:nvPr/>
        </p:nvPicPr>
        <p:blipFill>
          <a:blip r:embed="rId7"/>
          <a:stretch>
            <a:fillRect/>
          </a:stretch>
        </p:blipFill>
        <p:spPr>
          <a:xfrm>
            <a:off x="7688125" y="5109154"/>
            <a:ext cx="2512897" cy="1026865"/>
          </a:xfrm>
          <a:prstGeom prst="rect">
            <a:avLst/>
          </a:prstGeom>
        </p:spPr>
      </p:pic>
      <p:sp>
        <p:nvSpPr>
          <p:cNvPr id="15" name="TextBox 14">
            <a:extLst>
              <a:ext uri="{FF2B5EF4-FFF2-40B4-BE49-F238E27FC236}">
                <a16:creationId xmlns:a16="http://schemas.microsoft.com/office/drawing/2014/main" id="{7CFD1AFE-013E-41D4-B0A9-FFFF4B868534}"/>
              </a:ext>
            </a:extLst>
          </p:cNvPr>
          <p:cNvSpPr txBox="1"/>
          <p:nvPr/>
        </p:nvSpPr>
        <p:spPr>
          <a:xfrm>
            <a:off x="8418352" y="5789463"/>
            <a:ext cx="1282723" cy="369332"/>
          </a:xfrm>
          <a:prstGeom prst="rect">
            <a:avLst/>
          </a:prstGeom>
          <a:noFill/>
        </p:spPr>
        <p:txBody>
          <a:bodyPr wrap="none" rtlCol="0">
            <a:spAutoFit/>
          </a:bodyPr>
          <a:lstStyle/>
          <a:p>
            <a:r>
              <a:rPr lang="en-GB" dirty="0">
                <a:solidFill>
                  <a:schemeClr val="bg1"/>
                </a:solidFill>
                <a:latin typeface="Impact" panose="020B0806030902050204" pitchFamily="34" charset="0"/>
              </a:rPr>
              <a:t>EVERYTHING</a:t>
            </a:r>
          </a:p>
        </p:txBody>
      </p:sp>
    </p:spTree>
    <p:extLst>
      <p:ext uri="{BB962C8B-B14F-4D97-AF65-F5344CB8AC3E}">
        <p14:creationId xmlns:p14="http://schemas.microsoft.com/office/powerpoint/2010/main" val="406431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0" y="16839"/>
            <a:ext cx="405487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10. Der </a:t>
            </a:r>
            <a:r>
              <a:rPr lang="en-GB" sz="3600" dirty="0" err="1">
                <a:solidFill>
                  <a:schemeClr val="bg1"/>
                </a:solidFill>
                <a:latin typeface="+mj-lt"/>
              </a:rPr>
              <a:t>Epikureismus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CFD1AFE-013E-41D4-B0A9-FFFF4B868534}"/>
              </a:ext>
            </a:extLst>
          </p:cNvPr>
          <p:cNvSpPr txBox="1"/>
          <p:nvPr/>
        </p:nvSpPr>
        <p:spPr>
          <a:xfrm>
            <a:off x="8418352" y="5789463"/>
            <a:ext cx="1282723" cy="369332"/>
          </a:xfrm>
          <a:prstGeom prst="rect">
            <a:avLst/>
          </a:prstGeom>
          <a:noFill/>
        </p:spPr>
        <p:txBody>
          <a:bodyPr wrap="none" rtlCol="0">
            <a:spAutoFit/>
          </a:bodyPr>
          <a:lstStyle/>
          <a:p>
            <a:r>
              <a:rPr lang="en-GB" dirty="0">
                <a:solidFill>
                  <a:schemeClr val="bg1"/>
                </a:solidFill>
                <a:latin typeface="Impact" panose="020B0806030902050204" pitchFamily="34" charset="0"/>
              </a:rPr>
              <a:t>EVERYTHING</a:t>
            </a:r>
          </a:p>
        </p:txBody>
      </p:sp>
      <p:sp>
        <p:nvSpPr>
          <p:cNvPr id="3" name="Rectangle 2">
            <a:extLst>
              <a:ext uri="{FF2B5EF4-FFF2-40B4-BE49-F238E27FC236}">
                <a16:creationId xmlns:a16="http://schemas.microsoft.com/office/drawing/2014/main" id="{AF853408-F7AD-457E-9A06-43C787AA999F}"/>
              </a:ext>
            </a:extLst>
          </p:cNvPr>
          <p:cNvSpPr/>
          <p:nvPr/>
        </p:nvSpPr>
        <p:spPr>
          <a:xfrm>
            <a:off x="5808002" y="967640"/>
            <a:ext cx="5536734" cy="503535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de-LU" dirty="0">
                <a:solidFill>
                  <a:srgbClr val="444444"/>
                </a:solidFill>
                <a:latin typeface="Calibri" panose="020F0502020204030204" pitchFamily="34" charset="0"/>
                <a:ea typeface="Calibri" panose="020F0502020204030204" pitchFamily="34" charset="0"/>
              </a:rPr>
              <a:t>Epikur setzt seine Philosophie mit einer </a:t>
            </a:r>
            <a:r>
              <a:rPr lang="de-LU" b="1" u="sng" dirty="0">
                <a:solidFill>
                  <a:srgbClr val="444444"/>
                </a:solidFill>
                <a:latin typeface="Calibri" panose="020F0502020204030204" pitchFamily="34" charset="0"/>
                <a:ea typeface="Calibri" panose="020F0502020204030204" pitchFamily="34" charset="0"/>
              </a:rPr>
              <a:t>Medizin</a:t>
            </a:r>
            <a:r>
              <a:rPr lang="de-LU" dirty="0">
                <a:solidFill>
                  <a:srgbClr val="444444"/>
                </a:solidFill>
                <a:latin typeface="Calibri" panose="020F0502020204030204" pitchFamily="34" charset="0"/>
                <a:ea typeface="Calibri" panose="020F0502020204030204" pitchFamily="34" charset="0"/>
              </a:rPr>
              <a:t> gleich, die den Menschen von seinen Ängsten befreien und ihnen Hinweise auf ein erfolgversprechendes Leben geben soll.</a:t>
            </a:r>
          </a:p>
          <a:p>
            <a:pPr algn="just">
              <a:lnSpc>
                <a:spcPct val="150000"/>
              </a:lnSpc>
            </a:pPr>
            <a:endParaRPr lang="de-LU" dirty="0">
              <a:solidFill>
                <a:srgbClr val="444444"/>
              </a:solidFill>
              <a:latin typeface="Calibri" panose="020F0502020204030204" pitchFamily="34" charset="0"/>
              <a:ea typeface="Calibri" panose="020F0502020204030204" pitchFamily="34" charset="0"/>
            </a:endParaRPr>
          </a:p>
          <a:p>
            <a:pPr marL="285750" indent="-285750" algn="just">
              <a:lnSpc>
                <a:spcPct val="150000"/>
              </a:lnSpc>
              <a:buFont typeface="Arial" panose="020B0604020202020204" pitchFamily="34" charset="0"/>
              <a:buChar char="•"/>
            </a:pPr>
            <a:r>
              <a:rPr lang="de-LU" dirty="0">
                <a:solidFill>
                  <a:srgbClr val="444444"/>
                </a:solidFill>
                <a:latin typeface="Calibri" panose="020F0502020204030204" pitchFamily="34" charset="0"/>
                <a:ea typeface="Calibri" panose="020F0502020204030204" pitchFamily="34" charset="0"/>
              </a:rPr>
              <a:t>Er ist fest davon überzeugt, dass </a:t>
            </a:r>
            <a:r>
              <a:rPr lang="de-LU" b="1" u="sng" dirty="0">
                <a:solidFill>
                  <a:srgbClr val="444444"/>
                </a:solidFill>
                <a:latin typeface="Calibri" panose="020F0502020204030204" pitchFamily="34" charset="0"/>
                <a:ea typeface="Calibri" panose="020F0502020204030204" pitchFamily="34" charset="0"/>
              </a:rPr>
              <a:t>jeder Mensch glücklich werden kann</a:t>
            </a:r>
            <a:r>
              <a:rPr lang="de-LU" dirty="0">
                <a:solidFill>
                  <a:srgbClr val="444444"/>
                </a:solidFill>
                <a:latin typeface="Calibri" panose="020F0502020204030204" pitchFamily="34" charset="0"/>
                <a:ea typeface="Calibri" panose="020F0502020204030204" pitchFamily="34" charset="0"/>
              </a:rPr>
              <a:t>. </a:t>
            </a:r>
          </a:p>
          <a:p>
            <a:pPr algn="just">
              <a:lnSpc>
                <a:spcPct val="150000"/>
              </a:lnSpc>
            </a:pPr>
            <a:endParaRPr lang="de-LU" dirty="0">
              <a:solidFill>
                <a:srgbClr val="444444"/>
              </a:solidFill>
              <a:latin typeface="Calibri" panose="020F0502020204030204" pitchFamily="34" charset="0"/>
            </a:endParaRPr>
          </a:p>
          <a:p>
            <a:pPr marL="285750" indent="-285750" algn="just">
              <a:lnSpc>
                <a:spcPct val="150000"/>
              </a:lnSpc>
              <a:buFont typeface="Arial" panose="020B0604020202020204" pitchFamily="34" charset="0"/>
              <a:buChar char="•"/>
            </a:pPr>
            <a:r>
              <a:rPr lang="de-LU" b="1" u="sng" dirty="0">
                <a:solidFill>
                  <a:srgbClr val="444444"/>
                </a:solidFill>
                <a:latin typeface="Calibri" panose="020F0502020204030204" pitchFamily="34" charset="0"/>
                <a:ea typeface="Calibri" panose="020F0502020204030204" pitchFamily="34" charset="0"/>
              </a:rPr>
              <a:t>Seelenruhe</a:t>
            </a:r>
            <a:r>
              <a:rPr lang="de-LU" dirty="0">
                <a:solidFill>
                  <a:srgbClr val="444444"/>
                </a:solidFill>
                <a:latin typeface="Calibri" panose="020F0502020204030204" pitchFamily="34" charset="0"/>
                <a:ea typeface="Calibri" panose="020F0502020204030204" pitchFamily="34" charset="0"/>
              </a:rPr>
              <a:t> ist für Epikur erreicht, wenn ein Mensch frei </a:t>
            </a:r>
            <a:r>
              <a:rPr lang="de-LU" b="1" dirty="0">
                <a:solidFill>
                  <a:srgbClr val="444444"/>
                </a:solidFill>
                <a:latin typeface="Calibri" panose="020F0502020204030204" pitchFamily="34" charset="0"/>
                <a:ea typeface="Calibri" panose="020F0502020204030204" pitchFamily="34" charset="0"/>
              </a:rPr>
              <a:t>ohne körperlichen Schmerz</a:t>
            </a:r>
            <a:r>
              <a:rPr lang="de-LU" dirty="0">
                <a:solidFill>
                  <a:srgbClr val="444444"/>
                </a:solidFill>
                <a:latin typeface="Calibri" panose="020F0502020204030204" pitchFamily="34" charset="0"/>
                <a:ea typeface="Calibri" panose="020F0502020204030204" pitchFamily="34" charset="0"/>
              </a:rPr>
              <a:t> und </a:t>
            </a:r>
            <a:r>
              <a:rPr lang="de-LU" b="1" dirty="0">
                <a:solidFill>
                  <a:srgbClr val="444444"/>
                </a:solidFill>
                <a:latin typeface="Calibri" panose="020F0502020204030204" pitchFamily="34" charset="0"/>
                <a:ea typeface="Calibri" panose="020F0502020204030204" pitchFamily="34" charset="0"/>
              </a:rPr>
              <a:t>ohne Verwirrung des Geistes</a:t>
            </a:r>
            <a:r>
              <a:rPr lang="de-LU" dirty="0">
                <a:solidFill>
                  <a:srgbClr val="444444"/>
                </a:solidFill>
                <a:latin typeface="Calibri" panose="020F0502020204030204" pitchFamily="34" charset="0"/>
                <a:ea typeface="Calibri" panose="020F0502020204030204" pitchFamily="34" charset="0"/>
              </a:rPr>
              <a:t> leben kann.</a:t>
            </a:r>
          </a:p>
        </p:txBody>
      </p:sp>
      <p:pic>
        <p:nvPicPr>
          <p:cNvPr id="4" name="Picture 3">
            <a:extLst>
              <a:ext uri="{FF2B5EF4-FFF2-40B4-BE49-F238E27FC236}">
                <a16:creationId xmlns:a16="http://schemas.microsoft.com/office/drawing/2014/main" id="{51ECBCA3-4B3C-4118-8688-FFB3084D127C}"/>
              </a:ext>
            </a:extLst>
          </p:cNvPr>
          <p:cNvPicPr>
            <a:picLocks noChangeAspect="1"/>
          </p:cNvPicPr>
          <p:nvPr/>
        </p:nvPicPr>
        <p:blipFill>
          <a:blip r:embed="rId2"/>
          <a:stretch>
            <a:fillRect/>
          </a:stretch>
        </p:blipFill>
        <p:spPr>
          <a:xfrm>
            <a:off x="732840" y="1093396"/>
            <a:ext cx="4566407" cy="342480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4DBFBBBA-C33C-4495-836B-2983EFF3F449}"/>
              </a:ext>
            </a:extLst>
          </p:cNvPr>
          <p:cNvPicPr>
            <a:picLocks noChangeAspect="1"/>
          </p:cNvPicPr>
          <p:nvPr/>
        </p:nvPicPr>
        <p:blipFill>
          <a:blip r:embed="rId3"/>
          <a:stretch>
            <a:fillRect/>
          </a:stretch>
        </p:blipFill>
        <p:spPr>
          <a:xfrm rot="20389090">
            <a:off x="393294" y="1156756"/>
            <a:ext cx="2006159" cy="100308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a:extLst>
              <a:ext uri="{FF2B5EF4-FFF2-40B4-BE49-F238E27FC236}">
                <a16:creationId xmlns:a16="http://schemas.microsoft.com/office/drawing/2014/main" id="{06D11342-0EF8-45CE-B3C8-6EDF64169DF3}"/>
              </a:ext>
            </a:extLst>
          </p:cNvPr>
          <p:cNvSpPr txBox="1"/>
          <p:nvPr/>
        </p:nvSpPr>
        <p:spPr>
          <a:xfrm rot="21232330">
            <a:off x="993573" y="4598439"/>
            <a:ext cx="3890574" cy="1200329"/>
          </a:xfrm>
          <a:prstGeom prst="rect">
            <a:avLst/>
          </a:prstGeom>
          <a:noFill/>
        </p:spPr>
        <p:txBody>
          <a:bodyPr wrap="square" rtlCol="0">
            <a:spAutoFit/>
          </a:bodyPr>
          <a:lstStyle/>
          <a:p>
            <a:r>
              <a:rPr lang="de-DE" sz="1200" dirty="0"/>
              <a:t>Epikur unterrichtete in einem Garten (der </a:t>
            </a:r>
            <a:r>
              <a:rPr lang="de-DE" sz="1200" dirty="0" err="1"/>
              <a:t>Kepos</a:t>
            </a:r>
            <a:r>
              <a:rPr lang="de-DE" sz="1200" dirty="0"/>
              <a:t>) an dessen Eingang folgende Innschrift stand: </a:t>
            </a:r>
          </a:p>
          <a:p>
            <a:endParaRPr lang="de-DE" sz="1200" dirty="0"/>
          </a:p>
          <a:p>
            <a:pPr algn="ctr"/>
            <a:r>
              <a:rPr lang="de-DE" sz="1200" dirty="0"/>
              <a:t>„Tritt ein, Fremder! Ein freundlicher Gastgeber wartet dir auf mit Brot und mit Wasser im Überfluss, denn hier werden deine Begierden nicht gereizt, sondern gestillt.“ </a:t>
            </a:r>
            <a:endParaRPr lang="en-GB" sz="1200" dirty="0"/>
          </a:p>
        </p:txBody>
      </p:sp>
    </p:spTree>
    <p:extLst>
      <p:ext uri="{BB962C8B-B14F-4D97-AF65-F5344CB8AC3E}">
        <p14:creationId xmlns:p14="http://schemas.microsoft.com/office/powerpoint/2010/main" val="662636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5038882"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2. </a:t>
            </a:r>
            <a:r>
              <a:rPr lang="en-GB" sz="3600" dirty="0" err="1">
                <a:solidFill>
                  <a:schemeClr val="bg1"/>
                </a:solidFill>
                <a:latin typeface="+mj-lt"/>
              </a:rPr>
              <a:t>Ethique</a:t>
            </a:r>
            <a:r>
              <a:rPr lang="en-GB" sz="3600" dirty="0">
                <a:solidFill>
                  <a:schemeClr val="bg1"/>
                </a:solidFill>
                <a:latin typeface="+mj-lt"/>
              </a:rPr>
              <a:t> et Morale</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A851955-C660-4C48-AA57-CD6C0664164E}"/>
              </a:ext>
            </a:extLst>
          </p:cNvPr>
          <p:cNvSpPr/>
          <p:nvPr/>
        </p:nvSpPr>
        <p:spPr>
          <a:xfrm>
            <a:off x="2479589" y="1254078"/>
            <a:ext cx="8320216" cy="4801314"/>
          </a:xfrm>
          <a:prstGeom prst="rect">
            <a:avLst/>
          </a:prstGeom>
        </p:spPr>
        <p:txBody>
          <a:bodyPr wrap="square">
            <a:spAutoFit/>
          </a:bodyPr>
          <a:lstStyle/>
          <a:p>
            <a:r>
              <a:rPr lang="fr-FR" b="1" dirty="0"/>
              <a:t>Définitions</a:t>
            </a:r>
          </a:p>
          <a:p>
            <a:endParaRPr lang="fr-FR" dirty="0"/>
          </a:p>
          <a:p>
            <a:r>
              <a:rPr lang="fr-FR" dirty="0"/>
              <a:t>Morale: Du latin mores, « mœurs ». Ensemble des règles de conduite (obligations, devoirs et interdictions) et de valeurs au sein d’une société ou d’un groupe.</a:t>
            </a:r>
          </a:p>
          <a:p>
            <a:endParaRPr lang="fr-FR" dirty="0"/>
          </a:p>
          <a:p>
            <a:endParaRPr lang="fr-FR" dirty="0"/>
          </a:p>
          <a:p>
            <a:r>
              <a:rPr lang="fr-FR" dirty="0"/>
              <a:t>La morale pose la question : </a:t>
            </a:r>
          </a:p>
          <a:p>
            <a:endParaRPr lang="fr-FR" dirty="0"/>
          </a:p>
          <a:p>
            <a:r>
              <a:rPr lang="fr-FR" dirty="0"/>
              <a:t>______________________________________________________________</a:t>
            </a:r>
          </a:p>
          <a:p>
            <a:endParaRPr lang="fr-FR" dirty="0"/>
          </a:p>
          <a:p>
            <a:r>
              <a:rPr lang="fr-FR" dirty="0"/>
              <a:t>Ethique: Du grec ethos, « mœurs ». Réflexion et travail théorique portant sur des questions de morale.</a:t>
            </a:r>
          </a:p>
          <a:p>
            <a:endParaRPr lang="fr-FR" dirty="0"/>
          </a:p>
          <a:p>
            <a:endParaRPr lang="fr-FR" dirty="0"/>
          </a:p>
          <a:p>
            <a:r>
              <a:rPr lang="fr-FR" dirty="0"/>
              <a:t>L’éthique pose la question : </a:t>
            </a:r>
          </a:p>
          <a:p>
            <a:endParaRPr lang="fr-FR" dirty="0"/>
          </a:p>
          <a:p>
            <a:r>
              <a:rPr lang="fr-FR" dirty="0"/>
              <a:t>______________________________________________________________</a:t>
            </a:r>
          </a:p>
        </p:txBody>
      </p:sp>
      <p:sp>
        <p:nvSpPr>
          <p:cNvPr id="5" name="TextBox 4">
            <a:extLst>
              <a:ext uri="{FF2B5EF4-FFF2-40B4-BE49-F238E27FC236}">
                <a16:creationId xmlns:a16="http://schemas.microsoft.com/office/drawing/2014/main" id="{2E70BEC4-EDB7-442C-9732-2151DDBC0F9E}"/>
              </a:ext>
            </a:extLst>
          </p:cNvPr>
          <p:cNvSpPr txBox="1"/>
          <p:nvPr/>
        </p:nvSpPr>
        <p:spPr>
          <a:xfrm>
            <a:off x="2479589" y="3241156"/>
            <a:ext cx="2813399" cy="523220"/>
          </a:xfrm>
          <a:prstGeom prst="rect">
            <a:avLst/>
          </a:prstGeom>
          <a:noFill/>
        </p:spPr>
        <p:txBody>
          <a:bodyPr wrap="none" rtlCol="0">
            <a:spAutoFit/>
          </a:bodyPr>
          <a:lstStyle/>
          <a:p>
            <a:r>
              <a:rPr lang="fr-BE" sz="2800" b="1" dirty="0">
                <a:solidFill>
                  <a:srgbClr val="FF0000"/>
                </a:solidFill>
              </a:rPr>
              <a:t>Que</a:t>
            </a:r>
            <a:r>
              <a:rPr lang="fr-BE" sz="2800" b="1" dirty="0"/>
              <a:t> dois-je faire?</a:t>
            </a:r>
          </a:p>
        </p:txBody>
      </p:sp>
      <p:sp>
        <p:nvSpPr>
          <p:cNvPr id="23" name="TextBox 22">
            <a:extLst>
              <a:ext uri="{FF2B5EF4-FFF2-40B4-BE49-F238E27FC236}">
                <a16:creationId xmlns:a16="http://schemas.microsoft.com/office/drawing/2014/main" id="{2B270268-F149-4C7B-BBB6-545EBD2C82F7}"/>
              </a:ext>
            </a:extLst>
          </p:cNvPr>
          <p:cNvSpPr txBox="1"/>
          <p:nvPr/>
        </p:nvSpPr>
        <p:spPr>
          <a:xfrm>
            <a:off x="2479589" y="5448165"/>
            <a:ext cx="5794471" cy="523220"/>
          </a:xfrm>
          <a:prstGeom prst="rect">
            <a:avLst/>
          </a:prstGeom>
          <a:noFill/>
        </p:spPr>
        <p:txBody>
          <a:bodyPr wrap="none" rtlCol="0">
            <a:spAutoFit/>
          </a:bodyPr>
          <a:lstStyle/>
          <a:p>
            <a:r>
              <a:rPr lang="fr-BE" sz="2800" b="1" dirty="0">
                <a:solidFill>
                  <a:srgbClr val="FF0000"/>
                </a:solidFill>
              </a:rPr>
              <a:t>Pourquoi</a:t>
            </a:r>
            <a:r>
              <a:rPr lang="fr-BE" sz="2800" b="1" dirty="0"/>
              <a:t> dois-je faire quelque chose?</a:t>
            </a:r>
          </a:p>
        </p:txBody>
      </p:sp>
    </p:spTree>
    <p:extLst>
      <p:ext uri="{BB962C8B-B14F-4D97-AF65-F5344CB8AC3E}">
        <p14:creationId xmlns:p14="http://schemas.microsoft.com/office/powerpoint/2010/main" val="36106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0" y="16839"/>
            <a:ext cx="405487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10. Der </a:t>
            </a:r>
            <a:r>
              <a:rPr lang="en-GB" sz="3600" dirty="0" err="1">
                <a:solidFill>
                  <a:schemeClr val="bg1"/>
                </a:solidFill>
                <a:latin typeface="+mj-lt"/>
              </a:rPr>
              <a:t>Epikureismus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F853408-F7AD-457E-9A06-43C787AA999F}"/>
              </a:ext>
            </a:extLst>
          </p:cNvPr>
          <p:cNvSpPr/>
          <p:nvPr/>
        </p:nvSpPr>
        <p:spPr>
          <a:xfrm>
            <a:off x="1606379" y="1328250"/>
            <a:ext cx="9655842" cy="646331"/>
          </a:xfrm>
          <a:prstGeom prst="rect">
            <a:avLst/>
          </a:prstGeom>
        </p:spPr>
        <p:txBody>
          <a:bodyPr wrap="square">
            <a:spAutoFit/>
          </a:bodyPr>
          <a:lstStyle/>
          <a:p>
            <a:r>
              <a:rPr lang="de-LU" b="1" dirty="0"/>
              <a:t>Erläutere in der Gruppe warum laut Epikur „nicht jede Lust zu wählen ist“ und formuliere dazu ein konkretes Beispiel!</a:t>
            </a:r>
            <a:endParaRPr lang="en-GB" dirty="0"/>
          </a:p>
        </p:txBody>
      </p:sp>
      <p:sp>
        <p:nvSpPr>
          <p:cNvPr id="6" name="TextBox 5">
            <a:extLst>
              <a:ext uri="{FF2B5EF4-FFF2-40B4-BE49-F238E27FC236}">
                <a16:creationId xmlns:a16="http://schemas.microsoft.com/office/drawing/2014/main" id="{E82D60C4-6395-4351-AFC3-6DE55377E01D}"/>
              </a:ext>
            </a:extLst>
          </p:cNvPr>
          <p:cNvSpPr txBox="1"/>
          <p:nvPr/>
        </p:nvSpPr>
        <p:spPr>
          <a:xfrm>
            <a:off x="4554427" y="2125383"/>
            <a:ext cx="6494898" cy="707886"/>
          </a:xfrm>
          <a:prstGeom prst="rect">
            <a:avLst/>
          </a:prstGeom>
          <a:noFill/>
        </p:spPr>
        <p:txBody>
          <a:bodyPr wrap="square" rtlCol="0">
            <a:spAutoFit/>
          </a:bodyPr>
          <a:lstStyle/>
          <a:p>
            <a:r>
              <a:rPr lang="de-LU" sz="2000" dirty="0"/>
              <a:t>Manchmal ist es notwendig ein </a:t>
            </a:r>
            <a:r>
              <a:rPr lang="de-LU" sz="2000" b="1" u="sng" dirty="0">
                <a:solidFill>
                  <a:srgbClr val="FF0000"/>
                </a:solidFill>
              </a:rPr>
              <a:t>kleines Übel in Kauf zu nehmen</a:t>
            </a:r>
            <a:r>
              <a:rPr lang="de-LU" sz="2000" dirty="0"/>
              <a:t>, um ein </a:t>
            </a:r>
            <a:r>
              <a:rPr lang="de-LU" sz="2000" b="1" u="sng" dirty="0">
                <a:solidFill>
                  <a:schemeClr val="accent6">
                    <a:lumMod val="60000"/>
                    <a:lumOff val="40000"/>
                  </a:schemeClr>
                </a:solidFill>
              </a:rPr>
              <a:t>größeres Glück zu gewinnen</a:t>
            </a:r>
            <a:r>
              <a:rPr lang="de-LU" sz="2000" dirty="0"/>
              <a:t>.</a:t>
            </a:r>
          </a:p>
        </p:txBody>
      </p:sp>
      <p:sp>
        <p:nvSpPr>
          <p:cNvPr id="21" name="Rectangle 20">
            <a:extLst>
              <a:ext uri="{FF2B5EF4-FFF2-40B4-BE49-F238E27FC236}">
                <a16:creationId xmlns:a16="http://schemas.microsoft.com/office/drawing/2014/main" id="{696015E2-C0DA-4B1E-9549-53EFFF2A24F2}"/>
              </a:ext>
            </a:extLst>
          </p:cNvPr>
          <p:cNvSpPr/>
          <p:nvPr/>
        </p:nvSpPr>
        <p:spPr>
          <a:xfrm>
            <a:off x="2498011" y="5486399"/>
            <a:ext cx="2652400" cy="3330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9EDE8ED-FD1E-4834-8E23-A6A55A12FD3E}"/>
              </a:ext>
            </a:extLst>
          </p:cNvPr>
          <p:cNvSpPr/>
          <p:nvPr/>
        </p:nvSpPr>
        <p:spPr>
          <a:xfrm>
            <a:off x="2672661" y="5926564"/>
            <a:ext cx="2477750" cy="3625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8491C41E-AE49-4DFD-962D-8CE96285FEBE}"/>
              </a:ext>
            </a:extLst>
          </p:cNvPr>
          <p:cNvSpPr txBox="1"/>
          <p:nvPr/>
        </p:nvSpPr>
        <p:spPr>
          <a:xfrm>
            <a:off x="5273544" y="2930520"/>
            <a:ext cx="6494898" cy="1323439"/>
          </a:xfrm>
          <a:prstGeom prst="rect">
            <a:avLst/>
          </a:prstGeom>
          <a:noFill/>
        </p:spPr>
        <p:txBody>
          <a:bodyPr wrap="square" rtlCol="0">
            <a:spAutoFit/>
          </a:bodyPr>
          <a:lstStyle/>
          <a:p>
            <a:r>
              <a:rPr lang="de-LU" sz="2000" dirty="0"/>
              <a:t>Beispiele:</a:t>
            </a:r>
          </a:p>
          <a:p>
            <a:endParaRPr lang="de-LU" sz="2000" dirty="0"/>
          </a:p>
          <a:p>
            <a:pPr marL="342900" indent="-342900">
              <a:buFont typeface="Arial" panose="020B0604020202020204" pitchFamily="34" charset="0"/>
              <a:buChar char="•"/>
            </a:pPr>
            <a:r>
              <a:rPr lang="de-LU" sz="2000" dirty="0"/>
              <a:t>Hart trainieren ist anstrengend, doch der Turniersieg ist ein größeres Glück</a:t>
            </a:r>
          </a:p>
        </p:txBody>
      </p:sp>
      <p:pic>
        <p:nvPicPr>
          <p:cNvPr id="12" name="Picture 11">
            <a:extLst>
              <a:ext uri="{FF2B5EF4-FFF2-40B4-BE49-F238E27FC236}">
                <a16:creationId xmlns:a16="http://schemas.microsoft.com/office/drawing/2014/main" id="{E4D8211B-70E0-445F-9EBB-727298AF8AE3}"/>
              </a:ext>
            </a:extLst>
          </p:cNvPr>
          <p:cNvPicPr>
            <a:picLocks noChangeAspect="1"/>
          </p:cNvPicPr>
          <p:nvPr/>
        </p:nvPicPr>
        <p:blipFill>
          <a:blip r:embed="rId2"/>
          <a:stretch>
            <a:fillRect/>
          </a:stretch>
        </p:blipFill>
        <p:spPr>
          <a:xfrm>
            <a:off x="1003833" y="2173611"/>
            <a:ext cx="3446546" cy="1549983"/>
          </a:xfrm>
          <a:prstGeom prst="rect">
            <a:avLst/>
          </a:prstGeom>
        </p:spPr>
      </p:pic>
      <p:pic>
        <p:nvPicPr>
          <p:cNvPr id="15" name="Picture 14">
            <a:extLst>
              <a:ext uri="{FF2B5EF4-FFF2-40B4-BE49-F238E27FC236}">
                <a16:creationId xmlns:a16="http://schemas.microsoft.com/office/drawing/2014/main" id="{877085B4-F57A-4621-8CA2-6FE26627CEA3}"/>
              </a:ext>
            </a:extLst>
          </p:cNvPr>
          <p:cNvPicPr>
            <a:picLocks noChangeAspect="1"/>
          </p:cNvPicPr>
          <p:nvPr/>
        </p:nvPicPr>
        <p:blipFill>
          <a:blip r:embed="rId3"/>
          <a:stretch>
            <a:fillRect/>
          </a:stretch>
        </p:blipFill>
        <p:spPr>
          <a:xfrm>
            <a:off x="524156" y="3434734"/>
            <a:ext cx="3472645" cy="1922977"/>
          </a:xfrm>
          <a:prstGeom prst="rect">
            <a:avLst/>
          </a:prstGeom>
        </p:spPr>
      </p:pic>
      <p:pic>
        <p:nvPicPr>
          <p:cNvPr id="1026" name="Picture 2" descr="Pauken statt Feierabend! - axanta">
            <a:extLst>
              <a:ext uri="{FF2B5EF4-FFF2-40B4-BE49-F238E27FC236}">
                <a16:creationId xmlns:a16="http://schemas.microsoft.com/office/drawing/2014/main" id="{DD7DCF8F-4226-4408-8527-F1774223F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756" y="4640558"/>
            <a:ext cx="2532909" cy="180849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65FE1FB-FFCD-4E3D-A176-4A702B7C66EB}"/>
              </a:ext>
            </a:extLst>
          </p:cNvPr>
          <p:cNvSpPr txBox="1"/>
          <p:nvPr/>
        </p:nvSpPr>
        <p:spPr>
          <a:xfrm>
            <a:off x="5273544" y="4448881"/>
            <a:ext cx="6098004" cy="707886"/>
          </a:xfrm>
          <a:prstGeom prst="rect">
            <a:avLst/>
          </a:prstGeom>
          <a:noFill/>
        </p:spPr>
        <p:txBody>
          <a:bodyPr wrap="square">
            <a:spAutoFit/>
          </a:bodyPr>
          <a:lstStyle/>
          <a:p>
            <a:pPr marL="342900" indent="-342900">
              <a:buFont typeface="Arial" panose="020B0604020202020204" pitchFamily="34" charset="0"/>
              <a:buChar char="•"/>
            </a:pPr>
            <a:r>
              <a:rPr lang="de-LU" sz="2000" dirty="0"/>
              <a:t>Diät machen bedeutet auf vieles verzichten, doch fit und schlank sein bedeutet sich besser zu fühle</a:t>
            </a:r>
          </a:p>
        </p:txBody>
      </p:sp>
      <p:sp>
        <p:nvSpPr>
          <p:cNvPr id="23" name="TextBox 22">
            <a:extLst>
              <a:ext uri="{FF2B5EF4-FFF2-40B4-BE49-F238E27FC236}">
                <a16:creationId xmlns:a16="http://schemas.microsoft.com/office/drawing/2014/main" id="{BDB72F84-CABF-4F01-BAE4-4A37D47CDCE4}"/>
              </a:ext>
            </a:extLst>
          </p:cNvPr>
          <p:cNvSpPr txBox="1"/>
          <p:nvPr/>
        </p:nvSpPr>
        <p:spPr>
          <a:xfrm>
            <a:off x="5337712" y="5283398"/>
            <a:ext cx="6098004" cy="923330"/>
          </a:xfrm>
          <a:prstGeom prst="rect">
            <a:avLst/>
          </a:prstGeom>
          <a:noFill/>
        </p:spPr>
        <p:txBody>
          <a:bodyPr wrap="square">
            <a:spAutoFit/>
          </a:bodyPr>
          <a:lstStyle/>
          <a:p>
            <a:pPr marL="342900" indent="-342900">
              <a:buFont typeface="Arial" panose="020B0604020202020204" pitchFamily="34" charset="0"/>
              <a:buChar char="•"/>
            </a:pPr>
            <a:endParaRPr lang="de-LU" sz="1800" dirty="0"/>
          </a:p>
          <a:p>
            <a:pPr marL="342900" indent="-342900">
              <a:buFont typeface="Arial" panose="020B0604020202020204" pitchFamily="34" charset="0"/>
              <a:buChar char="•"/>
            </a:pPr>
            <a:r>
              <a:rPr lang="de-LU" sz="2000" dirty="0"/>
              <a:t>Für die Prüfung lernen ist lästig, doch das Diplom verspricht eine bessere Lebensgrundlage</a:t>
            </a:r>
          </a:p>
        </p:txBody>
      </p:sp>
    </p:spTree>
    <p:extLst>
      <p:ext uri="{BB962C8B-B14F-4D97-AF65-F5344CB8AC3E}">
        <p14:creationId xmlns:p14="http://schemas.microsoft.com/office/powerpoint/2010/main" val="300418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19"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0" y="16839"/>
            <a:ext cx="405487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10. Der </a:t>
            </a:r>
            <a:r>
              <a:rPr lang="en-GB" sz="3600" dirty="0" err="1">
                <a:solidFill>
                  <a:schemeClr val="bg1"/>
                </a:solidFill>
                <a:latin typeface="+mj-lt"/>
              </a:rPr>
              <a:t>Epikureismus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2614E88-643C-4455-80B7-D13374C9E41C}"/>
              </a:ext>
            </a:extLst>
          </p:cNvPr>
          <p:cNvSpPr txBox="1"/>
          <p:nvPr/>
        </p:nvSpPr>
        <p:spPr>
          <a:xfrm>
            <a:off x="1235072" y="1422884"/>
            <a:ext cx="10408847" cy="369332"/>
          </a:xfrm>
          <a:prstGeom prst="rect">
            <a:avLst/>
          </a:prstGeom>
          <a:noFill/>
        </p:spPr>
        <p:txBody>
          <a:bodyPr wrap="square" rtlCol="0">
            <a:spAutoFit/>
          </a:bodyPr>
          <a:lstStyle/>
          <a:p>
            <a:r>
              <a:rPr lang="de-LU" b="1" dirty="0"/>
              <a:t>Epikur unterscheiden zwischen zwei Arten von Lust:</a:t>
            </a:r>
          </a:p>
        </p:txBody>
      </p:sp>
      <p:sp>
        <p:nvSpPr>
          <p:cNvPr id="5" name="TextBox 4">
            <a:extLst>
              <a:ext uri="{FF2B5EF4-FFF2-40B4-BE49-F238E27FC236}">
                <a16:creationId xmlns:a16="http://schemas.microsoft.com/office/drawing/2014/main" id="{43B18A38-8644-48C1-AB2F-C4F50013EB47}"/>
              </a:ext>
            </a:extLst>
          </p:cNvPr>
          <p:cNvSpPr txBox="1"/>
          <p:nvPr/>
        </p:nvSpPr>
        <p:spPr>
          <a:xfrm>
            <a:off x="1235072" y="5378218"/>
            <a:ext cx="10408847" cy="646331"/>
          </a:xfrm>
          <a:prstGeom prst="rect">
            <a:avLst/>
          </a:prstGeom>
          <a:noFill/>
        </p:spPr>
        <p:txBody>
          <a:bodyPr wrap="square" rtlCol="0">
            <a:spAutoFit/>
          </a:bodyPr>
          <a:lstStyle/>
          <a:p>
            <a:pPr lvl="0"/>
            <a:r>
              <a:rPr lang="de-LU" dirty="0">
                <a:sym typeface="Wingdings" panose="05000000000000000000" pitchFamily="2" charset="2"/>
              </a:rPr>
              <a:t> </a:t>
            </a:r>
            <a:r>
              <a:rPr lang="de-LU" dirty="0"/>
              <a:t>Die </a:t>
            </a:r>
            <a:r>
              <a:rPr lang="de-LU" b="1" dirty="0"/>
              <a:t>Vernunft</a:t>
            </a:r>
            <a:r>
              <a:rPr lang="de-LU" dirty="0"/>
              <a:t> zeigt dem Menschen, welche Formen der Lust ihn dauerhaft glücklich machen und welche nicht. </a:t>
            </a:r>
            <a:endParaRPr lang="en-GB" dirty="0"/>
          </a:p>
        </p:txBody>
      </p:sp>
      <p:sp>
        <p:nvSpPr>
          <p:cNvPr id="7" name="TextBox 6">
            <a:extLst>
              <a:ext uri="{FF2B5EF4-FFF2-40B4-BE49-F238E27FC236}">
                <a16:creationId xmlns:a16="http://schemas.microsoft.com/office/drawing/2014/main" id="{ECD758BA-8E30-4E9D-9EED-3956CAB19AA4}"/>
              </a:ext>
            </a:extLst>
          </p:cNvPr>
          <p:cNvSpPr txBox="1"/>
          <p:nvPr/>
        </p:nvSpPr>
        <p:spPr>
          <a:xfrm>
            <a:off x="3982730" y="2435892"/>
            <a:ext cx="6347254" cy="646331"/>
          </a:xfrm>
          <a:prstGeom prst="rect">
            <a:avLst/>
          </a:prstGeom>
          <a:solidFill>
            <a:schemeClr val="accent2">
              <a:lumMod val="40000"/>
              <a:lumOff val="60000"/>
            </a:schemeClr>
          </a:solidFill>
        </p:spPr>
        <p:txBody>
          <a:bodyPr wrap="square" rtlCol="0">
            <a:spAutoFit/>
          </a:bodyPr>
          <a:lstStyle/>
          <a:p>
            <a:pPr lvl="0"/>
            <a:r>
              <a:rPr lang="de-LU" dirty="0"/>
              <a:t>Die physische Lust: Sie umfasst alle </a:t>
            </a:r>
            <a:r>
              <a:rPr lang="de-LU" b="1" dirty="0"/>
              <a:t>körperlichen und sinnlichen</a:t>
            </a:r>
            <a:r>
              <a:rPr lang="de-LU" dirty="0"/>
              <a:t> Begierden und sind zurückzuführen auf den </a:t>
            </a:r>
            <a:r>
              <a:rPr lang="de-LU" b="1" dirty="0"/>
              <a:t>Hedonismus</a:t>
            </a:r>
            <a:r>
              <a:rPr lang="de-LU" dirty="0"/>
              <a:t>.</a:t>
            </a:r>
            <a:endParaRPr lang="en-GB" dirty="0"/>
          </a:p>
        </p:txBody>
      </p:sp>
      <p:sp>
        <p:nvSpPr>
          <p:cNvPr id="12" name="TextBox 11">
            <a:extLst>
              <a:ext uri="{FF2B5EF4-FFF2-40B4-BE49-F238E27FC236}">
                <a16:creationId xmlns:a16="http://schemas.microsoft.com/office/drawing/2014/main" id="{E25006F8-1E12-4241-99B8-233114CF37EE}"/>
              </a:ext>
            </a:extLst>
          </p:cNvPr>
          <p:cNvSpPr txBox="1"/>
          <p:nvPr/>
        </p:nvSpPr>
        <p:spPr>
          <a:xfrm>
            <a:off x="3982730" y="3829778"/>
            <a:ext cx="6347254" cy="646331"/>
          </a:xfrm>
          <a:prstGeom prst="rect">
            <a:avLst/>
          </a:prstGeom>
          <a:solidFill>
            <a:schemeClr val="accent6">
              <a:lumMod val="40000"/>
              <a:lumOff val="60000"/>
            </a:schemeClr>
          </a:solidFill>
        </p:spPr>
        <p:txBody>
          <a:bodyPr wrap="square" rtlCol="0">
            <a:spAutoFit/>
          </a:bodyPr>
          <a:lstStyle/>
          <a:p>
            <a:pPr lvl="0"/>
            <a:r>
              <a:rPr lang="de-LU" dirty="0"/>
              <a:t>Die psychische Lust: Sie umfasst alle </a:t>
            </a:r>
            <a:r>
              <a:rPr lang="de-LU" b="1" dirty="0"/>
              <a:t>seelischen und geistigen</a:t>
            </a:r>
            <a:r>
              <a:rPr lang="de-LU" dirty="0"/>
              <a:t> Begierden. </a:t>
            </a:r>
          </a:p>
        </p:txBody>
      </p:sp>
      <p:pic>
        <p:nvPicPr>
          <p:cNvPr id="14" name="Picture 13">
            <a:extLst>
              <a:ext uri="{FF2B5EF4-FFF2-40B4-BE49-F238E27FC236}">
                <a16:creationId xmlns:a16="http://schemas.microsoft.com/office/drawing/2014/main" id="{F8D7A92E-FA3A-4243-90D6-2168C543969F}"/>
              </a:ext>
            </a:extLst>
          </p:cNvPr>
          <p:cNvPicPr>
            <a:picLocks noChangeAspect="1"/>
          </p:cNvPicPr>
          <p:nvPr/>
        </p:nvPicPr>
        <p:blipFill>
          <a:blip r:embed="rId2"/>
          <a:stretch>
            <a:fillRect/>
          </a:stretch>
        </p:blipFill>
        <p:spPr>
          <a:xfrm>
            <a:off x="1972962" y="3670918"/>
            <a:ext cx="2046691" cy="148638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ED1CE392-E431-4790-8F23-ADBAB634F30D}"/>
              </a:ext>
            </a:extLst>
          </p:cNvPr>
          <p:cNvPicPr>
            <a:picLocks noChangeAspect="1"/>
          </p:cNvPicPr>
          <p:nvPr/>
        </p:nvPicPr>
        <p:blipFill>
          <a:blip r:embed="rId3"/>
          <a:stretch>
            <a:fillRect/>
          </a:stretch>
        </p:blipFill>
        <p:spPr>
          <a:xfrm>
            <a:off x="1828800" y="2196645"/>
            <a:ext cx="2190853" cy="1232355"/>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B658BAF2-B812-4FF4-B45E-4C1C3165DC77}"/>
              </a:ext>
            </a:extLst>
          </p:cNvPr>
          <p:cNvSpPr txBox="1"/>
          <p:nvPr/>
        </p:nvSpPr>
        <p:spPr>
          <a:xfrm>
            <a:off x="8632630" y="3018630"/>
            <a:ext cx="1782732" cy="369332"/>
          </a:xfrm>
          <a:prstGeom prst="rect">
            <a:avLst/>
          </a:prstGeom>
          <a:noFill/>
        </p:spPr>
        <p:txBody>
          <a:bodyPr wrap="none" rtlCol="0">
            <a:spAutoFit/>
          </a:bodyPr>
          <a:lstStyle/>
          <a:p>
            <a:r>
              <a:rPr lang="en-GB" dirty="0">
                <a:solidFill>
                  <a:schemeClr val="accent1">
                    <a:lumMod val="60000"/>
                    <a:lumOff val="40000"/>
                  </a:schemeClr>
                </a:solidFill>
              </a:rPr>
              <a:t>Physical pleasure</a:t>
            </a:r>
          </a:p>
        </p:txBody>
      </p:sp>
      <p:sp>
        <p:nvSpPr>
          <p:cNvPr id="17" name="TextBox 16">
            <a:extLst>
              <a:ext uri="{FF2B5EF4-FFF2-40B4-BE49-F238E27FC236}">
                <a16:creationId xmlns:a16="http://schemas.microsoft.com/office/drawing/2014/main" id="{E41C554F-F4DC-453E-A2B8-24A7021DF514}"/>
              </a:ext>
            </a:extLst>
          </p:cNvPr>
          <p:cNvSpPr txBox="1"/>
          <p:nvPr/>
        </p:nvSpPr>
        <p:spPr>
          <a:xfrm>
            <a:off x="8355276" y="4452571"/>
            <a:ext cx="2091022" cy="369332"/>
          </a:xfrm>
          <a:prstGeom prst="rect">
            <a:avLst/>
          </a:prstGeom>
          <a:noFill/>
        </p:spPr>
        <p:txBody>
          <a:bodyPr wrap="none" rtlCol="0">
            <a:spAutoFit/>
          </a:bodyPr>
          <a:lstStyle/>
          <a:p>
            <a:r>
              <a:rPr lang="en-GB" dirty="0">
                <a:solidFill>
                  <a:schemeClr val="accent1">
                    <a:lumMod val="60000"/>
                    <a:lumOff val="40000"/>
                  </a:schemeClr>
                </a:solidFill>
              </a:rPr>
              <a:t>Intellectual pleasure</a:t>
            </a:r>
          </a:p>
        </p:txBody>
      </p:sp>
    </p:spTree>
    <p:extLst>
      <p:ext uri="{BB962C8B-B14F-4D97-AF65-F5344CB8AC3E}">
        <p14:creationId xmlns:p14="http://schemas.microsoft.com/office/powerpoint/2010/main" val="282883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animBg="1"/>
      <p:bldP spid="3"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0" y="16839"/>
            <a:ext cx="405487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10. Der </a:t>
            </a:r>
            <a:r>
              <a:rPr lang="en-GB" sz="3600" dirty="0" err="1">
                <a:solidFill>
                  <a:schemeClr val="bg1"/>
                </a:solidFill>
                <a:latin typeface="+mj-lt"/>
              </a:rPr>
              <a:t>Epikureismus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2614E88-643C-4455-80B7-D13374C9E41C}"/>
              </a:ext>
            </a:extLst>
          </p:cNvPr>
          <p:cNvSpPr txBox="1"/>
          <p:nvPr/>
        </p:nvSpPr>
        <p:spPr>
          <a:xfrm>
            <a:off x="1235072" y="1422884"/>
            <a:ext cx="10408847" cy="369332"/>
          </a:xfrm>
          <a:prstGeom prst="rect">
            <a:avLst/>
          </a:prstGeom>
          <a:noFill/>
        </p:spPr>
        <p:txBody>
          <a:bodyPr wrap="square" rtlCol="0">
            <a:spAutoFit/>
          </a:bodyPr>
          <a:lstStyle/>
          <a:p>
            <a:r>
              <a:rPr lang="de-LU" b="1" dirty="0"/>
              <a:t>Drei Arten der Begierden:</a:t>
            </a:r>
          </a:p>
        </p:txBody>
      </p:sp>
      <p:sp>
        <p:nvSpPr>
          <p:cNvPr id="3" name="Rectangle 2">
            <a:extLst>
              <a:ext uri="{FF2B5EF4-FFF2-40B4-BE49-F238E27FC236}">
                <a16:creationId xmlns:a16="http://schemas.microsoft.com/office/drawing/2014/main" id="{8EE48EBB-911C-414B-BEEC-23BD5C5312F0}"/>
              </a:ext>
            </a:extLst>
          </p:cNvPr>
          <p:cNvSpPr/>
          <p:nvPr/>
        </p:nvSpPr>
        <p:spPr>
          <a:xfrm>
            <a:off x="1235071" y="1422884"/>
            <a:ext cx="10190206" cy="4344138"/>
          </a:xfrm>
          <a:prstGeom prst="rect">
            <a:avLst/>
          </a:prstGeom>
        </p:spPr>
        <p:txBody>
          <a:bodyPr wrap="square">
            <a:spAutoFit/>
          </a:bodyPr>
          <a:lstStyle/>
          <a:p>
            <a:pPr marL="6350" indent="-6350" algn="just">
              <a:lnSpc>
                <a:spcPct val="150000"/>
              </a:lnSpc>
              <a:spcAft>
                <a:spcPts val="615"/>
              </a:spcAft>
            </a:pPr>
            <a:r>
              <a:rPr lang="de-LU" dirty="0">
                <a:solidFill>
                  <a:srgbClr val="252525"/>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000000"/>
              </a:solidFill>
              <a:latin typeface="Calibri" panose="020F0502020204030204" pitchFamily="34" charset="0"/>
              <a:ea typeface="Calibri" panose="020F0502020204030204" pitchFamily="34" charset="0"/>
            </a:endParaRPr>
          </a:p>
          <a:p>
            <a:pPr lvl="0" algn="just">
              <a:lnSpc>
                <a:spcPct val="200000"/>
              </a:lnSpc>
              <a:spcAft>
                <a:spcPts val="800"/>
              </a:spcAft>
              <a:buClr>
                <a:srgbClr val="252525"/>
              </a:buClr>
              <a:buSzPts val="1050"/>
            </a:pPr>
            <a:r>
              <a:rPr lang="de-LU" dirty="0">
                <a:solidFill>
                  <a:srgbClr val="000000"/>
                </a:solidFill>
                <a:latin typeface="Calibri" panose="020F0502020204030204" pitchFamily="34" charset="0"/>
                <a:ea typeface="Calibri" panose="020F0502020204030204" pitchFamily="34" charset="0"/>
                <a:cs typeface="Calibri" panose="020F0502020204030204" pitchFamily="34" charset="0"/>
              </a:rPr>
              <a:t>Die </a:t>
            </a:r>
            <a:r>
              <a:rPr lang="de-LU" b="1" dirty="0">
                <a:solidFill>
                  <a:srgbClr val="000000"/>
                </a:solidFill>
                <a:latin typeface="Calibri" panose="020F0502020204030204" pitchFamily="34" charset="0"/>
                <a:ea typeface="Calibri" panose="020F0502020204030204" pitchFamily="34" charset="0"/>
                <a:cs typeface="Calibri" panose="020F0502020204030204" pitchFamily="34" charset="0"/>
              </a:rPr>
              <a:t>natürlich-notwendigen Begierden</a:t>
            </a:r>
            <a:endParaRPr lang="en-GB" dirty="0">
              <a:solidFill>
                <a:srgbClr val="000000"/>
              </a:solidFill>
              <a:latin typeface="Calibri" panose="020F0502020204030204" pitchFamily="34" charset="0"/>
              <a:ea typeface="Calibri" panose="020F0502020204030204" pitchFamily="34" charset="0"/>
            </a:endParaRPr>
          </a:p>
          <a:p>
            <a:pPr marL="457200" indent="-6350" algn="just">
              <a:lnSpc>
                <a:spcPct val="200000"/>
              </a:lnSpc>
              <a:spcAft>
                <a:spcPts val="800"/>
              </a:spcAft>
            </a:pPr>
            <a:r>
              <a:rPr lang="de-LU" dirty="0">
                <a:solidFill>
                  <a:srgbClr val="000000"/>
                </a:solidFill>
                <a:latin typeface="Calibri" panose="020F0502020204030204" pitchFamily="34" charset="0"/>
                <a:ea typeface="Calibri" panose="020F0502020204030204" pitchFamily="34" charset="0"/>
                <a:cs typeface="Calibri" panose="020F0502020204030204" pitchFamily="34" charset="0"/>
              </a:rPr>
              <a:t>Z.B.  </a:t>
            </a:r>
            <a:endParaRPr lang="en-GB" dirty="0">
              <a:solidFill>
                <a:srgbClr val="000000"/>
              </a:solidFill>
              <a:latin typeface="Calibri" panose="020F0502020204030204" pitchFamily="34" charset="0"/>
              <a:ea typeface="Calibri" panose="020F0502020204030204" pitchFamily="34" charset="0"/>
            </a:endParaRPr>
          </a:p>
          <a:p>
            <a:pPr lvl="0" algn="just">
              <a:lnSpc>
                <a:spcPct val="200000"/>
              </a:lnSpc>
              <a:spcAft>
                <a:spcPts val="800"/>
              </a:spcAft>
              <a:buClr>
                <a:srgbClr val="252525"/>
              </a:buClr>
              <a:buSzPts val="1050"/>
            </a:pPr>
            <a:r>
              <a:rPr lang="de-LU" dirty="0">
                <a:solidFill>
                  <a:srgbClr val="000000"/>
                </a:solidFill>
                <a:latin typeface="Calibri" panose="020F0502020204030204" pitchFamily="34" charset="0"/>
                <a:ea typeface="Calibri" panose="020F0502020204030204" pitchFamily="34" charset="0"/>
                <a:cs typeface="Calibri" panose="020F0502020204030204" pitchFamily="34" charset="0"/>
              </a:rPr>
              <a:t>Die </a:t>
            </a:r>
            <a:r>
              <a:rPr lang="de-LU" b="1" dirty="0">
                <a:solidFill>
                  <a:srgbClr val="000000"/>
                </a:solidFill>
                <a:latin typeface="Calibri" panose="020F0502020204030204" pitchFamily="34" charset="0"/>
                <a:ea typeface="Calibri" panose="020F0502020204030204" pitchFamily="34" charset="0"/>
                <a:cs typeface="Calibri" panose="020F0502020204030204" pitchFamily="34" charset="0"/>
              </a:rPr>
              <a:t>natürlich-unwesentliche Begierden</a:t>
            </a:r>
            <a:endParaRPr lang="en-GB" dirty="0">
              <a:solidFill>
                <a:srgbClr val="000000"/>
              </a:solidFill>
              <a:latin typeface="Calibri" panose="020F0502020204030204" pitchFamily="34" charset="0"/>
              <a:ea typeface="Calibri" panose="020F0502020204030204" pitchFamily="34" charset="0"/>
            </a:endParaRPr>
          </a:p>
          <a:p>
            <a:pPr marL="457200" indent="-6350" algn="just">
              <a:lnSpc>
                <a:spcPct val="200000"/>
              </a:lnSpc>
              <a:spcAft>
                <a:spcPts val="800"/>
              </a:spcAft>
            </a:pPr>
            <a:r>
              <a:rPr lang="de-LU" dirty="0">
                <a:solidFill>
                  <a:srgbClr val="252525"/>
                </a:solidFill>
                <a:latin typeface="Calibri" panose="020F0502020204030204" pitchFamily="34" charset="0"/>
                <a:ea typeface="Calibri" panose="020F0502020204030204" pitchFamily="34" charset="0"/>
                <a:cs typeface="Calibri" panose="020F0502020204030204" pitchFamily="34" charset="0"/>
              </a:rPr>
              <a:t>Z.B. </a:t>
            </a:r>
            <a:r>
              <a:rPr lang="de-LU"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000000"/>
              </a:solidFill>
              <a:latin typeface="Calibri" panose="020F0502020204030204" pitchFamily="34" charset="0"/>
              <a:ea typeface="Calibri" panose="020F0502020204030204" pitchFamily="34" charset="0"/>
            </a:endParaRPr>
          </a:p>
          <a:p>
            <a:pPr lvl="0">
              <a:lnSpc>
                <a:spcPct val="200000"/>
              </a:lnSpc>
              <a:spcAft>
                <a:spcPts val="800"/>
              </a:spcAft>
              <a:buClr>
                <a:srgbClr val="252525"/>
              </a:buClr>
              <a:buSzPts val="1050"/>
            </a:pPr>
            <a:r>
              <a:rPr lang="de-LU" dirty="0">
                <a:solidFill>
                  <a:srgbClr val="000000"/>
                </a:solidFill>
                <a:latin typeface="Calibri" panose="020F0502020204030204" pitchFamily="34" charset="0"/>
                <a:ea typeface="Calibri" panose="020F0502020204030204" pitchFamily="34" charset="0"/>
                <a:cs typeface="Calibri" panose="020F0502020204030204" pitchFamily="34" charset="0"/>
              </a:rPr>
              <a:t>Die </a:t>
            </a:r>
            <a:r>
              <a:rPr lang="de-LU" b="1" dirty="0">
                <a:solidFill>
                  <a:srgbClr val="000000"/>
                </a:solidFill>
                <a:latin typeface="Calibri" panose="020F0502020204030204" pitchFamily="34" charset="0"/>
                <a:ea typeface="Calibri" panose="020F0502020204030204" pitchFamily="34" charset="0"/>
                <a:cs typeface="Calibri" panose="020F0502020204030204" pitchFamily="34" charset="0"/>
              </a:rPr>
              <a:t>unnatürlichen Begierden</a:t>
            </a:r>
            <a:endParaRPr lang="de-LU" dirty="0">
              <a:solidFill>
                <a:srgbClr val="252525"/>
              </a:solidFill>
              <a:latin typeface="Calibri" panose="020F0502020204030204" pitchFamily="34" charset="0"/>
              <a:ea typeface="Calibri" panose="020F0502020204030204" pitchFamily="34" charset="0"/>
              <a:cs typeface="Calibri" panose="020F0502020204030204" pitchFamily="34" charset="0"/>
            </a:endParaRPr>
          </a:p>
          <a:p>
            <a:pPr lvl="0">
              <a:lnSpc>
                <a:spcPct val="200000"/>
              </a:lnSpc>
              <a:spcAft>
                <a:spcPts val="800"/>
              </a:spcAft>
              <a:buClr>
                <a:srgbClr val="252525"/>
              </a:buClr>
              <a:buSzPts val="1050"/>
            </a:pPr>
            <a:r>
              <a:rPr lang="de-LU" dirty="0">
                <a:solidFill>
                  <a:srgbClr val="252525"/>
                </a:solidFill>
                <a:latin typeface="Calibri" panose="020F0502020204030204" pitchFamily="34" charset="0"/>
                <a:ea typeface="Calibri" panose="020F0502020204030204" pitchFamily="34" charset="0"/>
                <a:cs typeface="Calibri" panose="020F0502020204030204" pitchFamily="34" charset="0"/>
              </a:rPr>
              <a:t>         Z.B. </a:t>
            </a:r>
            <a:endParaRPr lang="en-GB" dirty="0">
              <a:solidFill>
                <a:srgbClr val="000000"/>
              </a:solidFill>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9D984DF4-FD0A-416C-9348-9E0584BD4E23}"/>
              </a:ext>
            </a:extLst>
          </p:cNvPr>
          <p:cNvSpPr txBox="1"/>
          <p:nvPr/>
        </p:nvSpPr>
        <p:spPr>
          <a:xfrm>
            <a:off x="2220098" y="2622694"/>
            <a:ext cx="3695333" cy="646331"/>
          </a:xfrm>
          <a:prstGeom prst="rect">
            <a:avLst/>
          </a:prstGeom>
          <a:noFill/>
        </p:spPr>
        <p:txBody>
          <a:bodyPr wrap="square" rtlCol="0">
            <a:spAutoFit/>
          </a:bodyPr>
          <a:lstStyle/>
          <a:p>
            <a:r>
              <a:rPr lang="en-GB" dirty="0">
                <a:solidFill>
                  <a:schemeClr val="accent6">
                    <a:lumMod val="60000"/>
                    <a:lumOff val="40000"/>
                  </a:schemeClr>
                </a:solidFill>
              </a:rPr>
              <a:t>Essen (food), </a:t>
            </a:r>
            <a:r>
              <a:rPr lang="en-GB" dirty="0" err="1">
                <a:solidFill>
                  <a:schemeClr val="accent6">
                    <a:lumMod val="60000"/>
                    <a:lumOff val="40000"/>
                  </a:schemeClr>
                </a:solidFill>
              </a:rPr>
              <a:t>trinken</a:t>
            </a:r>
            <a:r>
              <a:rPr lang="en-GB" dirty="0">
                <a:solidFill>
                  <a:schemeClr val="accent6">
                    <a:lumMod val="60000"/>
                    <a:lumOff val="40000"/>
                  </a:schemeClr>
                </a:solidFill>
              </a:rPr>
              <a:t> (water), </a:t>
            </a:r>
            <a:r>
              <a:rPr lang="en-GB" dirty="0" err="1">
                <a:solidFill>
                  <a:schemeClr val="accent6">
                    <a:lumMod val="60000"/>
                    <a:lumOff val="40000"/>
                  </a:schemeClr>
                </a:solidFill>
              </a:rPr>
              <a:t>schlafen</a:t>
            </a:r>
            <a:r>
              <a:rPr lang="en-GB" dirty="0">
                <a:solidFill>
                  <a:schemeClr val="accent6">
                    <a:lumMod val="60000"/>
                    <a:lumOff val="40000"/>
                  </a:schemeClr>
                </a:solidFill>
              </a:rPr>
              <a:t> (sleep), </a:t>
            </a:r>
            <a:r>
              <a:rPr lang="en-GB" dirty="0" err="1">
                <a:solidFill>
                  <a:schemeClr val="accent6">
                    <a:lumMod val="60000"/>
                    <a:lumOff val="40000"/>
                  </a:schemeClr>
                </a:solidFill>
              </a:rPr>
              <a:t>Unterkunft</a:t>
            </a:r>
            <a:r>
              <a:rPr lang="en-GB" dirty="0">
                <a:solidFill>
                  <a:schemeClr val="accent6">
                    <a:lumMod val="60000"/>
                    <a:lumOff val="40000"/>
                  </a:schemeClr>
                </a:solidFill>
              </a:rPr>
              <a:t> (shelter)</a:t>
            </a:r>
          </a:p>
        </p:txBody>
      </p:sp>
      <p:sp>
        <p:nvSpPr>
          <p:cNvPr id="8" name="TextBox 7">
            <a:extLst>
              <a:ext uri="{FF2B5EF4-FFF2-40B4-BE49-F238E27FC236}">
                <a16:creationId xmlns:a16="http://schemas.microsoft.com/office/drawing/2014/main" id="{0935BC39-146B-4434-A770-7B66F9F4DD7E}"/>
              </a:ext>
            </a:extLst>
          </p:cNvPr>
          <p:cNvSpPr txBox="1"/>
          <p:nvPr/>
        </p:nvSpPr>
        <p:spPr>
          <a:xfrm>
            <a:off x="2220098" y="3921944"/>
            <a:ext cx="3651997" cy="646331"/>
          </a:xfrm>
          <a:prstGeom prst="rect">
            <a:avLst/>
          </a:prstGeom>
          <a:noFill/>
        </p:spPr>
        <p:txBody>
          <a:bodyPr wrap="square" rtlCol="0">
            <a:spAutoFit/>
          </a:bodyPr>
          <a:lstStyle/>
          <a:p>
            <a:r>
              <a:rPr lang="en-GB" dirty="0" err="1">
                <a:solidFill>
                  <a:schemeClr val="accent4">
                    <a:lumMod val="75000"/>
                  </a:schemeClr>
                </a:solidFill>
              </a:rPr>
              <a:t>Sexuelle</a:t>
            </a:r>
            <a:r>
              <a:rPr lang="en-GB" dirty="0">
                <a:solidFill>
                  <a:schemeClr val="accent4">
                    <a:lumMod val="75000"/>
                  </a:schemeClr>
                </a:solidFill>
              </a:rPr>
              <a:t> </a:t>
            </a:r>
            <a:r>
              <a:rPr lang="en-GB" dirty="0" err="1">
                <a:solidFill>
                  <a:schemeClr val="accent4">
                    <a:lumMod val="75000"/>
                  </a:schemeClr>
                </a:solidFill>
              </a:rPr>
              <a:t>Befriedigung</a:t>
            </a:r>
            <a:r>
              <a:rPr lang="en-GB" dirty="0">
                <a:solidFill>
                  <a:schemeClr val="accent4">
                    <a:lumMod val="75000"/>
                  </a:schemeClr>
                </a:solidFill>
              </a:rPr>
              <a:t> (sexual desire), </a:t>
            </a:r>
            <a:r>
              <a:rPr lang="en-GB" dirty="0" err="1">
                <a:solidFill>
                  <a:schemeClr val="accent4">
                    <a:lumMod val="75000"/>
                  </a:schemeClr>
                </a:solidFill>
              </a:rPr>
              <a:t>üppiges</a:t>
            </a:r>
            <a:r>
              <a:rPr lang="en-GB" dirty="0">
                <a:solidFill>
                  <a:schemeClr val="accent4">
                    <a:lumMod val="75000"/>
                  </a:schemeClr>
                </a:solidFill>
              </a:rPr>
              <a:t> </a:t>
            </a:r>
            <a:r>
              <a:rPr lang="en-GB" dirty="0" err="1">
                <a:solidFill>
                  <a:schemeClr val="accent4">
                    <a:lumMod val="75000"/>
                  </a:schemeClr>
                </a:solidFill>
              </a:rPr>
              <a:t>Mahl</a:t>
            </a:r>
            <a:r>
              <a:rPr lang="en-GB" dirty="0">
                <a:solidFill>
                  <a:schemeClr val="accent4">
                    <a:lumMod val="75000"/>
                  </a:schemeClr>
                </a:solidFill>
              </a:rPr>
              <a:t> (lavish meal)</a:t>
            </a:r>
          </a:p>
        </p:txBody>
      </p:sp>
      <p:sp>
        <p:nvSpPr>
          <p:cNvPr id="19" name="TextBox 18">
            <a:extLst>
              <a:ext uri="{FF2B5EF4-FFF2-40B4-BE49-F238E27FC236}">
                <a16:creationId xmlns:a16="http://schemas.microsoft.com/office/drawing/2014/main" id="{1CF0424F-E95C-4F34-AA28-42D83FAFD701}"/>
              </a:ext>
            </a:extLst>
          </p:cNvPr>
          <p:cNvSpPr txBox="1"/>
          <p:nvPr/>
        </p:nvSpPr>
        <p:spPr>
          <a:xfrm>
            <a:off x="2220099" y="5170152"/>
            <a:ext cx="3695332" cy="923330"/>
          </a:xfrm>
          <a:prstGeom prst="rect">
            <a:avLst/>
          </a:prstGeom>
          <a:noFill/>
        </p:spPr>
        <p:txBody>
          <a:bodyPr wrap="square" rtlCol="0">
            <a:spAutoFit/>
          </a:bodyPr>
          <a:lstStyle/>
          <a:p>
            <a:r>
              <a:rPr lang="en-GB" dirty="0">
                <a:solidFill>
                  <a:srgbClr val="FF0000"/>
                </a:solidFill>
              </a:rPr>
              <a:t>Schmuck (</a:t>
            </a:r>
            <a:r>
              <a:rPr lang="en-GB" dirty="0" err="1">
                <a:solidFill>
                  <a:srgbClr val="FF0000"/>
                </a:solidFill>
              </a:rPr>
              <a:t>jewelry</a:t>
            </a:r>
            <a:r>
              <a:rPr lang="en-GB" dirty="0">
                <a:solidFill>
                  <a:srgbClr val="FF0000"/>
                </a:solidFill>
              </a:rPr>
              <a:t>), Mode (fashion), </a:t>
            </a:r>
            <a:r>
              <a:rPr lang="en-GB" dirty="0" err="1">
                <a:solidFill>
                  <a:srgbClr val="FF0000"/>
                </a:solidFill>
              </a:rPr>
              <a:t>Sportwagen</a:t>
            </a:r>
            <a:r>
              <a:rPr lang="en-GB" dirty="0">
                <a:solidFill>
                  <a:srgbClr val="FF0000"/>
                </a:solidFill>
              </a:rPr>
              <a:t> (sportscar), Villa, </a:t>
            </a:r>
            <a:r>
              <a:rPr lang="en-GB" dirty="0" err="1">
                <a:solidFill>
                  <a:srgbClr val="FF0000"/>
                </a:solidFill>
              </a:rPr>
              <a:t>Macht</a:t>
            </a:r>
            <a:r>
              <a:rPr lang="en-GB" dirty="0">
                <a:solidFill>
                  <a:srgbClr val="FF0000"/>
                </a:solidFill>
              </a:rPr>
              <a:t> (power), </a:t>
            </a:r>
            <a:r>
              <a:rPr lang="en-GB" dirty="0" err="1">
                <a:solidFill>
                  <a:srgbClr val="FF0000"/>
                </a:solidFill>
              </a:rPr>
              <a:t>Popularität</a:t>
            </a:r>
            <a:r>
              <a:rPr lang="en-GB" dirty="0">
                <a:solidFill>
                  <a:srgbClr val="FF0000"/>
                </a:solidFill>
              </a:rPr>
              <a:t> (fame) </a:t>
            </a:r>
          </a:p>
        </p:txBody>
      </p:sp>
      <p:sp>
        <p:nvSpPr>
          <p:cNvPr id="5" name="Right Brace 4">
            <a:extLst>
              <a:ext uri="{FF2B5EF4-FFF2-40B4-BE49-F238E27FC236}">
                <a16:creationId xmlns:a16="http://schemas.microsoft.com/office/drawing/2014/main" id="{E5A64328-3C90-40CC-BAA6-DE870F008ED5}"/>
              </a:ext>
            </a:extLst>
          </p:cNvPr>
          <p:cNvSpPr/>
          <p:nvPr/>
        </p:nvSpPr>
        <p:spPr>
          <a:xfrm>
            <a:off x="6046397" y="2150753"/>
            <a:ext cx="460347" cy="1278247"/>
          </a:xfrm>
          <a:prstGeom prst="rightBrace">
            <a:avLst>
              <a:gd name="adj1" fmla="val 51637"/>
              <a:gd name="adj2" fmla="val 4966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a:extLst>
              <a:ext uri="{FF2B5EF4-FFF2-40B4-BE49-F238E27FC236}">
                <a16:creationId xmlns:a16="http://schemas.microsoft.com/office/drawing/2014/main" id="{B49A5C41-7132-4571-885E-78A6F47C015A}"/>
              </a:ext>
            </a:extLst>
          </p:cNvPr>
          <p:cNvSpPr txBox="1"/>
          <p:nvPr/>
        </p:nvSpPr>
        <p:spPr>
          <a:xfrm>
            <a:off x="6739156" y="2476592"/>
            <a:ext cx="4504299" cy="923330"/>
          </a:xfrm>
          <a:prstGeom prst="rect">
            <a:avLst/>
          </a:prstGeom>
          <a:noFill/>
        </p:spPr>
        <p:txBody>
          <a:bodyPr wrap="square" rtlCol="0">
            <a:spAutoFit/>
          </a:bodyPr>
          <a:lstStyle/>
          <a:p>
            <a:r>
              <a:rPr lang="de-LU" dirty="0"/>
              <a:t>Natürlich begrenzt</a:t>
            </a:r>
          </a:p>
          <a:p>
            <a:r>
              <a:rPr lang="de-LU" dirty="0"/>
              <a:t>z.B. man isst, bis man satt ist</a:t>
            </a:r>
          </a:p>
          <a:p>
            <a:endParaRPr lang="de-LU" dirty="0"/>
          </a:p>
        </p:txBody>
      </p:sp>
      <p:sp>
        <p:nvSpPr>
          <p:cNvPr id="17" name="Right Brace 16">
            <a:extLst>
              <a:ext uri="{FF2B5EF4-FFF2-40B4-BE49-F238E27FC236}">
                <a16:creationId xmlns:a16="http://schemas.microsoft.com/office/drawing/2014/main" id="{F3A55FEC-B14E-4F6A-9759-2D3E7C8678C0}"/>
              </a:ext>
            </a:extLst>
          </p:cNvPr>
          <p:cNvSpPr/>
          <p:nvPr/>
        </p:nvSpPr>
        <p:spPr>
          <a:xfrm>
            <a:off x="6089733" y="3787538"/>
            <a:ext cx="460347" cy="2392246"/>
          </a:xfrm>
          <a:prstGeom prst="rightBrace">
            <a:avLst>
              <a:gd name="adj1" fmla="val 51637"/>
              <a:gd name="adj2" fmla="val 4966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62E8D0D2-DCAA-4E90-91E1-5F84CDE8BAE8}"/>
              </a:ext>
            </a:extLst>
          </p:cNvPr>
          <p:cNvSpPr txBox="1"/>
          <p:nvPr/>
        </p:nvSpPr>
        <p:spPr>
          <a:xfrm>
            <a:off x="6720615" y="4660495"/>
            <a:ext cx="4704662" cy="646331"/>
          </a:xfrm>
          <a:prstGeom prst="rect">
            <a:avLst/>
          </a:prstGeom>
          <a:noFill/>
        </p:spPr>
        <p:txBody>
          <a:bodyPr wrap="square" rtlCol="0">
            <a:spAutoFit/>
          </a:bodyPr>
          <a:lstStyle/>
          <a:p>
            <a:r>
              <a:rPr lang="de-LU" dirty="0"/>
              <a:t>Unbegrenzt</a:t>
            </a:r>
          </a:p>
          <a:p>
            <a:r>
              <a:rPr lang="de-LU" dirty="0"/>
              <a:t>z.B. man will immer mehr, egal wie viel man hat</a:t>
            </a:r>
          </a:p>
        </p:txBody>
      </p:sp>
    </p:spTree>
    <p:extLst>
      <p:ext uri="{BB962C8B-B14F-4D97-AF65-F5344CB8AC3E}">
        <p14:creationId xmlns:p14="http://schemas.microsoft.com/office/powerpoint/2010/main" val="324228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9" grpId="0"/>
      <p:bldP spid="5" grpId="0" animBg="1"/>
      <p:bldP spid="7" grpId="0"/>
      <p:bldP spid="17" grpId="0" animBg="1"/>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0" y="16839"/>
            <a:ext cx="6200421"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11. </a:t>
            </a:r>
            <a:r>
              <a:rPr lang="en-GB" sz="3600" dirty="0" err="1">
                <a:solidFill>
                  <a:schemeClr val="bg1"/>
                </a:solidFill>
                <a:latin typeface="+mj-lt"/>
              </a:rPr>
              <a:t>Epikureismus</a:t>
            </a:r>
            <a:r>
              <a:rPr lang="en-GB" sz="3600" dirty="0">
                <a:solidFill>
                  <a:schemeClr val="bg1"/>
                </a:solidFill>
                <a:latin typeface="+mj-lt"/>
              </a:rPr>
              <a:t> und </a:t>
            </a:r>
            <a:r>
              <a:rPr lang="en-GB" sz="3600" dirty="0" err="1">
                <a:solidFill>
                  <a:schemeClr val="bg1"/>
                </a:solidFill>
                <a:latin typeface="+mj-lt"/>
              </a:rPr>
              <a:t>Stoizismus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19663D9-ED81-4362-85FD-F0076FBBEE54}"/>
              </a:ext>
            </a:extLst>
          </p:cNvPr>
          <p:cNvSpPr txBox="1"/>
          <p:nvPr/>
        </p:nvSpPr>
        <p:spPr>
          <a:xfrm>
            <a:off x="6195049" y="4453681"/>
            <a:ext cx="1906163"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teleologische</a:t>
            </a:r>
            <a:r>
              <a:rPr lang="en-GB" sz="2400" dirty="0">
                <a:ln>
                  <a:solidFill>
                    <a:srgbClr val="FFFFFF"/>
                  </a:solidFill>
                </a:ln>
                <a:solidFill>
                  <a:schemeClr val="tx1">
                    <a:lumMod val="95000"/>
                    <a:lumOff val="5000"/>
                  </a:schemeClr>
                </a:solidFill>
              </a:rPr>
              <a:t> </a:t>
            </a:r>
          </a:p>
        </p:txBody>
      </p:sp>
      <p:sp>
        <p:nvSpPr>
          <p:cNvPr id="17" name="TextBox 16">
            <a:extLst>
              <a:ext uri="{FF2B5EF4-FFF2-40B4-BE49-F238E27FC236}">
                <a16:creationId xmlns:a16="http://schemas.microsoft.com/office/drawing/2014/main" id="{46B552F7-7DB3-420A-A997-C97C33F9F1B3}"/>
              </a:ext>
            </a:extLst>
          </p:cNvPr>
          <p:cNvSpPr txBox="1"/>
          <p:nvPr/>
        </p:nvSpPr>
        <p:spPr>
          <a:xfrm>
            <a:off x="4196846" y="2308775"/>
            <a:ext cx="623889"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Ziel</a:t>
            </a:r>
            <a:endParaRPr lang="en-GB" sz="2400" dirty="0">
              <a:ln>
                <a:solidFill>
                  <a:srgbClr val="FFFFFF"/>
                </a:solidFill>
              </a:ln>
              <a:solidFill>
                <a:schemeClr val="tx1">
                  <a:lumMod val="95000"/>
                  <a:lumOff val="5000"/>
                </a:schemeClr>
              </a:solidFill>
            </a:endParaRPr>
          </a:p>
        </p:txBody>
      </p:sp>
      <p:sp>
        <p:nvSpPr>
          <p:cNvPr id="18" name="TextBox 17">
            <a:extLst>
              <a:ext uri="{FF2B5EF4-FFF2-40B4-BE49-F238E27FC236}">
                <a16:creationId xmlns:a16="http://schemas.microsoft.com/office/drawing/2014/main" id="{AFE1B08E-8786-45E9-8D48-1AB24AA4FF55}"/>
              </a:ext>
            </a:extLst>
          </p:cNvPr>
          <p:cNvSpPr txBox="1"/>
          <p:nvPr/>
        </p:nvSpPr>
        <p:spPr>
          <a:xfrm>
            <a:off x="3161635" y="4028545"/>
            <a:ext cx="1604927"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Seelenruhe</a:t>
            </a:r>
            <a:endParaRPr lang="en-GB" sz="2400" dirty="0">
              <a:ln>
                <a:solidFill>
                  <a:srgbClr val="FFFFFF"/>
                </a:solidFill>
              </a:ln>
              <a:solidFill>
                <a:schemeClr val="tx1">
                  <a:lumMod val="95000"/>
                  <a:lumOff val="5000"/>
                </a:schemeClr>
              </a:solidFill>
            </a:endParaRPr>
          </a:p>
        </p:txBody>
      </p:sp>
      <p:sp>
        <p:nvSpPr>
          <p:cNvPr id="20" name="TextBox 19">
            <a:extLst>
              <a:ext uri="{FF2B5EF4-FFF2-40B4-BE49-F238E27FC236}">
                <a16:creationId xmlns:a16="http://schemas.microsoft.com/office/drawing/2014/main" id="{C5F8F30A-86E3-4143-9F0A-44FE6C91754D}"/>
              </a:ext>
            </a:extLst>
          </p:cNvPr>
          <p:cNvSpPr txBox="1"/>
          <p:nvPr/>
        </p:nvSpPr>
        <p:spPr>
          <a:xfrm>
            <a:off x="5491237" y="3640426"/>
            <a:ext cx="1245854"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Schmerz</a:t>
            </a:r>
            <a:endParaRPr lang="en-GB" sz="2400" dirty="0">
              <a:ln>
                <a:solidFill>
                  <a:srgbClr val="FFFFFF"/>
                </a:solidFill>
              </a:ln>
              <a:solidFill>
                <a:schemeClr val="tx1">
                  <a:lumMod val="95000"/>
                  <a:lumOff val="5000"/>
                </a:schemeClr>
              </a:solidFill>
            </a:endParaRPr>
          </a:p>
        </p:txBody>
      </p:sp>
      <p:sp>
        <p:nvSpPr>
          <p:cNvPr id="21" name="TextBox 20">
            <a:extLst>
              <a:ext uri="{FF2B5EF4-FFF2-40B4-BE49-F238E27FC236}">
                <a16:creationId xmlns:a16="http://schemas.microsoft.com/office/drawing/2014/main" id="{66028E0F-D4ED-499D-8267-C92F4B29DDC4}"/>
              </a:ext>
            </a:extLst>
          </p:cNvPr>
          <p:cNvSpPr txBox="1"/>
          <p:nvPr/>
        </p:nvSpPr>
        <p:spPr>
          <a:xfrm>
            <a:off x="8404978" y="5074325"/>
            <a:ext cx="1580048"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Verwirrung</a:t>
            </a:r>
            <a:endParaRPr lang="en-GB" sz="2400" dirty="0">
              <a:ln>
                <a:solidFill>
                  <a:srgbClr val="FFFFFF"/>
                </a:solidFill>
              </a:ln>
              <a:solidFill>
                <a:schemeClr val="tx1">
                  <a:lumMod val="95000"/>
                  <a:lumOff val="5000"/>
                </a:schemeClr>
              </a:solidFill>
            </a:endParaRPr>
          </a:p>
        </p:txBody>
      </p:sp>
      <p:sp>
        <p:nvSpPr>
          <p:cNvPr id="23" name="TextBox 22">
            <a:extLst>
              <a:ext uri="{FF2B5EF4-FFF2-40B4-BE49-F238E27FC236}">
                <a16:creationId xmlns:a16="http://schemas.microsoft.com/office/drawing/2014/main" id="{C4D02BF9-09F8-4541-BBE2-59CA6DF018F0}"/>
              </a:ext>
            </a:extLst>
          </p:cNvPr>
          <p:cNvSpPr txBox="1"/>
          <p:nvPr/>
        </p:nvSpPr>
        <p:spPr>
          <a:xfrm>
            <a:off x="7621208" y="2479386"/>
            <a:ext cx="1189172"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Verzicht</a:t>
            </a:r>
            <a:endParaRPr lang="en-GB" sz="2400" dirty="0">
              <a:ln>
                <a:solidFill>
                  <a:srgbClr val="FFFFFF"/>
                </a:solidFill>
              </a:ln>
              <a:solidFill>
                <a:schemeClr val="tx1">
                  <a:lumMod val="95000"/>
                  <a:lumOff val="5000"/>
                </a:schemeClr>
              </a:solidFill>
            </a:endParaRPr>
          </a:p>
        </p:txBody>
      </p:sp>
      <p:sp>
        <p:nvSpPr>
          <p:cNvPr id="24" name="TextBox 23">
            <a:extLst>
              <a:ext uri="{FF2B5EF4-FFF2-40B4-BE49-F238E27FC236}">
                <a16:creationId xmlns:a16="http://schemas.microsoft.com/office/drawing/2014/main" id="{C4834230-148A-40BA-AFA9-7373CDF55859}"/>
              </a:ext>
            </a:extLst>
          </p:cNvPr>
          <p:cNvSpPr txBox="1"/>
          <p:nvPr/>
        </p:nvSpPr>
        <p:spPr>
          <a:xfrm>
            <a:off x="2839613" y="5178074"/>
            <a:ext cx="3274551"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unnatürlichen</a:t>
            </a:r>
            <a:r>
              <a:rPr lang="en-GB" sz="2400" dirty="0">
                <a:ln>
                  <a:solidFill>
                    <a:srgbClr val="FFFFFF"/>
                  </a:solidFill>
                </a:ln>
                <a:solidFill>
                  <a:schemeClr val="tx1">
                    <a:lumMod val="95000"/>
                    <a:lumOff val="5000"/>
                  </a:schemeClr>
                </a:solidFill>
              </a:rPr>
              <a:t> </a:t>
            </a:r>
            <a:r>
              <a:rPr lang="en-GB" sz="2400" dirty="0" err="1">
                <a:ln>
                  <a:solidFill>
                    <a:srgbClr val="FFFFFF"/>
                  </a:solidFill>
                </a:ln>
                <a:solidFill>
                  <a:schemeClr val="tx1">
                    <a:lumMod val="95000"/>
                    <a:lumOff val="5000"/>
                  </a:schemeClr>
                </a:solidFill>
              </a:rPr>
              <a:t>Begierden</a:t>
            </a:r>
            <a:endParaRPr lang="en-GB" sz="2400" dirty="0">
              <a:ln>
                <a:solidFill>
                  <a:srgbClr val="FFFFFF"/>
                </a:solidFill>
              </a:ln>
              <a:solidFill>
                <a:schemeClr val="tx1">
                  <a:lumMod val="95000"/>
                  <a:lumOff val="5000"/>
                </a:schemeClr>
              </a:solidFill>
            </a:endParaRPr>
          </a:p>
        </p:txBody>
      </p:sp>
      <p:sp>
        <p:nvSpPr>
          <p:cNvPr id="19" name="TextBox 18">
            <a:extLst>
              <a:ext uri="{FF2B5EF4-FFF2-40B4-BE49-F238E27FC236}">
                <a16:creationId xmlns:a16="http://schemas.microsoft.com/office/drawing/2014/main" id="{EA64D088-0655-46B0-A580-CA1205CED1EE}"/>
              </a:ext>
            </a:extLst>
          </p:cNvPr>
          <p:cNvSpPr txBox="1"/>
          <p:nvPr/>
        </p:nvSpPr>
        <p:spPr>
          <a:xfrm>
            <a:off x="5231168" y="1647872"/>
            <a:ext cx="2095958"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deontologische</a:t>
            </a:r>
            <a:endParaRPr lang="en-GB" sz="2400" dirty="0">
              <a:ln>
                <a:solidFill>
                  <a:srgbClr val="FFFFFF"/>
                </a:solidFill>
              </a:ln>
              <a:solidFill>
                <a:schemeClr val="tx1">
                  <a:lumMod val="95000"/>
                  <a:lumOff val="5000"/>
                </a:schemeClr>
              </a:solidFill>
            </a:endParaRPr>
          </a:p>
        </p:txBody>
      </p:sp>
      <p:sp>
        <p:nvSpPr>
          <p:cNvPr id="25" name="TextBox 24">
            <a:extLst>
              <a:ext uri="{FF2B5EF4-FFF2-40B4-BE49-F238E27FC236}">
                <a16:creationId xmlns:a16="http://schemas.microsoft.com/office/drawing/2014/main" id="{4E1A049C-4C6E-4E44-A9E7-FE4F97123339}"/>
              </a:ext>
            </a:extLst>
          </p:cNvPr>
          <p:cNvSpPr txBox="1"/>
          <p:nvPr/>
        </p:nvSpPr>
        <p:spPr>
          <a:xfrm>
            <a:off x="5531442" y="2941051"/>
            <a:ext cx="1795684"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Gelassenheit</a:t>
            </a:r>
            <a:endParaRPr lang="en-GB" sz="2400" dirty="0">
              <a:ln>
                <a:solidFill>
                  <a:srgbClr val="FFFFFF"/>
                </a:solidFill>
              </a:ln>
              <a:solidFill>
                <a:schemeClr val="tx1">
                  <a:lumMod val="95000"/>
                  <a:lumOff val="5000"/>
                </a:schemeClr>
              </a:solidFill>
            </a:endParaRPr>
          </a:p>
        </p:txBody>
      </p:sp>
      <p:sp>
        <p:nvSpPr>
          <p:cNvPr id="27" name="TextBox 26">
            <a:extLst>
              <a:ext uri="{FF2B5EF4-FFF2-40B4-BE49-F238E27FC236}">
                <a16:creationId xmlns:a16="http://schemas.microsoft.com/office/drawing/2014/main" id="{FAFDEF0D-CAAD-4BBD-8AF8-855E508BD1A9}"/>
              </a:ext>
            </a:extLst>
          </p:cNvPr>
          <p:cNvSpPr txBox="1"/>
          <p:nvPr/>
        </p:nvSpPr>
        <p:spPr>
          <a:xfrm>
            <a:off x="8957909" y="4290529"/>
            <a:ext cx="1768241"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beeinflussen</a:t>
            </a:r>
            <a:endParaRPr lang="en-GB" sz="2400" dirty="0">
              <a:ln>
                <a:solidFill>
                  <a:srgbClr val="FFFFFF"/>
                </a:solidFill>
              </a:ln>
              <a:solidFill>
                <a:schemeClr val="tx1">
                  <a:lumMod val="95000"/>
                  <a:lumOff val="5000"/>
                </a:schemeClr>
              </a:solidFill>
            </a:endParaRPr>
          </a:p>
        </p:txBody>
      </p:sp>
      <p:sp>
        <p:nvSpPr>
          <p:cNvPr id="30" name="TextBox 29">
            <a:extLst>
              <a:ext uri="{FF2B5EF4-FFF2-40B4-BE49-F238E27FC236}">
                <a16:creationId xmlns:a16="http://schemas.microsoft.com/office/drawing/2014/main" id="{D9489E8F-596F-4677-99A7-D7C9DCB30F08}"/>
              </a:ext>
            </a:extLst>
          </p:cNvPr>
          <p:cNvSpPr txBox="1"/>
          <p:nvPr/>
        </p:nvSpPr>
        <p:spPr>
          <a:xfrm>
            <a:off x="2329266" y="3155796"/>
            <a:ext cx="1771447"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determiniert</a:t>
            </a:r>
            <a:endParaRPr lang="en-GB" sz="2400" dirty="0">
              <a:ln>
                <a:solidFill>
                  <a:srgbClr val="FFFFFF"/>
                </a:solidFill>
              </a:ln>
              <a:solidFill>
                <a:schemeClr val="tx1">
                  <a:lumMod val="95000"/>
                  <a:lumOff val="5000"/>
                </a:schemeClr>
              </a:solidFill>
            </a:endParaRPr>
          </a:p>
        </p:txBody>
      </p:sp>
      <p:sp>
        <p:nvSpPr>
          <p:cNvPr id="31" name="TextBox 30">
            <a:extLst>
              <a:ext uri="{FF2B5EF4-FFF2-40B4-BE49-F238E27FC236}">
                <a16:creationId xmlns:a16="http://schemas.microsoft.com/office/drawing/2014/main" id="{7B75C35E-0B37-4FE2-8612-44FD35214F28}"/>
              </a:ext>
            </a:extLst>
          </p:cNvPr>
          <p:cNvSpPr txBox="1"/>
          <p:nvPr/>
        </p:nvSpPr>
        <p:spPr>
          <a:xfrm>
            <a:off x="8404978" y="3386494"/>
            <a:ext cx="1587294" cy="461665"/>
          </a:xfrm>
          <a:prstGeom prst="rect">
            <a:avLst/>
          </a:prstGeom>
          <a:noFill/>
          <a:ln>
            <a:solidFill>
              <a:schemeClr val="bg1">
                <a:lumMod val="50000"/>
              </a:schemeClr>
            </a:solidFill>
          </a:ln>
        </p:spPr>
        <p:txBody>
          <a:bodyPr wrap="none" rtlCol="0">
            <a:spAutoFit/>
          </a:bodyPr>
          <a:lstStyle/>
          <a:p>
            <a:r>
              <a:rPr lang="en-GB" sz="2400" dirty="0" err="1">
                <a:ln>
                  <a:solidFill>
                    <a:srgbClr val="FFFFFF"/>
                  </a:solidFill>
                </a:ln>
                <a:solidFill>
                  <a:schemeClr val="tx1">
                    <a:lumMod val="95000"/>
                    <a:lumOff val="5000"/>
                  </a:schemeClr>
                </a:solidFill>
              </a:rPr>
              <a:t>unglücklich</a:t>
            </a:r>
            <a:endParaRPr lang="en-GB" sz="2400" dirty="0">
              <a:ln>
                <a:solidFill>
                  <a:srgbClr val="FFFFFF"/>
                </a:solidFill>
              </a:ln>
              <a:solidFill>
                <a:schemeClr val="tx1">
                  <a:lumMod val="95000"/>
                  <a:lumOff val="5000"/>
                </a:schemeClr>
              </a:solidFill>
            </a:endParaRPr>
          </a:p>
        </p:txBody>
      </p:sp>
    </p:spTree>
    <p:extLst>
      <p:ext uri="{BB962C8B-B14F-4D97-AF65-F5344CB8AC3E}">
        <p14:creationId xmlns:p14="http://schemas.microsoft.com/office/powerpoint/2010/main" val="1071286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0" y="16839"/>
            <a:ext cx="6200421"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11. </a:t>
            </a:r>
            <a:r>
              <a:rPr lang="en-GB" sz="3600" dirty="0" err="1">
                <a:solidFill>
                  <a:schemeClr val="bg1"/>
                </a:solidFill>
                <a:latin typeface="+mj-lt"/>
              </a:rPr>
              <a:t>Epikureismus</a:t>
            </a:r>
            <a:r>
              <a:rPr lang="en-GB" sz="3600" dirty="0">
                <a:solidFill>
                  <a:schemeClr val="bg1"/>
                </a:solidFill>
                <a:latin typeface="+mj-lt"/>
              </a:rPr>
              <a:t> und </a:t>
            </a:r>
            <a:r>
              <a:rPr lang="en-GB" sz="3600" dirty="0" err="1">
                <a:solidFill>
                  <a:schemeClr val="bg1"/>
                </a:solidFill>
                <a:latin typeface="+mj-lt"/>
              </a:rPr>
              <a:t>Stoizismus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9A8D9C4-6D97-4578-92D6-59C2819A48B6}"/>
              </a:ext>
            </a:extLst>
          </p:cNvPr>
          <p:cNvSpPr txBox="1"/>
          <p:nvPr/>
        </p:nvSpPr>
        <p:spPr>
          <a:xfrm>
            <a:off x="1470454" y="1675772"/>
            <a:ext cx="9885406" cy="3699474"/>
          </a:xfrm>
          <a:prstGeom prst="rect">
            <a:avLst/>
          </a:prstGeom>
          <a:noFill/>
        </p:spPr>
        <p:txBody>
          <a:bodyPr wrap="square" rtlCol="0">
            <a:spAutoFit/>
          </a:bodyPr>
          <a:lstStyle/>
          <a:p>
            <a:pPr algn="just">
              <a:lnSpc>
                <a:spcPct val="200000"/>
              </a:lnSpc>
            </a:pPr>
            <a:r>
              <a:rPr lang="de-LU" sz="2000" dirty="0"/>
              <a:t>Epikurs Philosophie des guten Lebens ist eine ___________________________ Ethik, die davon ausgeht, dass </a:t>
            </a:r>
            <a:r>
              <a:rPr lang="de-LU" sz="2000" b="1" dirty="0"/>
              <a:t>alle menschliche Handlungen ein höchstes und endgültiges _________________ verfolgen</a:t>
            </a:r>
            <a:r>
              <a:rPr lang="de-LU" sz="2000" dirty="0"/>
              <a:t>. Für den Epikureer ist dies die ________________________, d.h. ein Leben ohne körperlichen _________________ und ohne geistige ________________. Dies erreicht der Epikureer indem er ____________________ übt und sich von seinen ________________________________ löst.</a:t>
            </a:r>
            <a:endParaRPr lang="en-GB" sz="2000" dirty="0"/>
          </a:p>
        </p:txBody>
      </p:sp>
      <p:sp>
        <p:nvSpPr>
          <p:cNvPr id="7" name="TextBox 6">
            <a:extLst>
              <a:ext uri="{FF2B5EF4-FFF2-40B4-BE49-F238E27FC236}">
                <a16:creationId xmlns:a16="http://schemas.microsoft.com/office/drawing/2014/main" id="{819663D9-ED81-4362-85FD-F0076FBBEE54}"/>
              </a:ext>
            </a:extLst>
          </p:cNvPr>
          <p:cNvSpPr txBox="1"/>
          <p:nvPr/>
        </p:nvSpPr>
        <p:spPr>
          <a:xfrm>
            <a:off x="7521146" y="1728563"/>
            <a:ext cx="1930208" cy="461665"/>
          </a:xfrm>
          <a:prstGeom prst="rect">
            <a:avLst/>
          </a:prstGeom>
          <a:noFill/>
        </p:spPr>
        <p:txBody>
          <a:bodyPr wrap="none" rtlCol="0">
            <a:spAutoFit/>
          </a:bodyPr>
          <a:lstStyle/>
          <a:p>
            <a:r>
              <a:rPr lang="en-GB" sz="2400" dirty="0" err="1">
                <a:solidFill>
                  <a:srgbClr val="FF0000"/>
                </a:solidFill>
              </a:rPr>
              <a:t>Teleologische</a:t>
            </a:r>
            <a:r>
              <a:rPr lang="en-GB" sz="2400" dirty="0">
                <a:solidFill>
                  <a:srgbClr val="FF0000"/>
                </a:solidFill>
              </a:rPr>
              <a:t> </a:t>
            </a:r>
          </a:p>
        </p:txBody>
      </p:sp>
      <p:sp>
        <p:nvSpPr>
          <p:cNvPr id="17" name="TextBox 16">
            <a:extLst>
              <a:ext uri="{FF2B5EF4-FFF2-40B4-BE49-F238E27FC236}">
                <a16:creationId xmlns:a16="http://schemas.microsoft.com/office/drawing/2014/main" id="{46B552F7-7DB3-420A-A997-C97C33F9F1B3}"/>
              </a:ext>
            </a:extLst>
          </p:cNvPr>
          <p:cNvSpPr txBox="1"/>
          <p:nvPr/>
        </p:nvSpPr>
        <p:spPr>
          <a:xfrm>
            <a:off x="2285645" y="3009546"/>
            <a:ext cx="623889" cy="461665"/>
          </a:xfrm>
          <a:prstGeom prst="rect">
            <a:avLst/>
          </a:prstGeom>
          <a:noFill/>
        </p:spPr>
        <p:txBody>
          <a:bodyPr wrap="none" rtlCol="0">
            <a:spAutoFit/>
          </a:bodyPr>
          <a:lstStyle/>
          <a:p>
            <a:r>
              <a:rPr lang="en-GB" sz="2400" dirty="0" err="1">
                <a:solidFill>
                  <a:srgbClr val="FF0000"/>
                </a:solidFill>
              </a:rPr>
              <a:t>Ziel</a:t>
            </a:r>
            <a:endParaRPr lang="en-GB" sz="2400" dirty="0">
              <a:solidFill>
                <a:srgbClr val="FF0000"/>
              </a:solidFill>
            </a:endParaRPr>
          </a:p>
        </p:txBody>
      </p:sp>
      <p:sp>
        <p:nvSpPr>
          <p:cNvPr id="18" name="TextBox 17">
            <a:extLst>
              <a:ext uri="{FF2B5EF4-FFF2-40B4-BE49-F238E27FC236}">
                <a16:creationId xmlns:a16="http://schemas.microsoft.com/office/drawing/2014/main" id="{AFE1B08E-8786-45E9-8D48-1AB24AA4FF55}"/>
              </a:ext>
            </a:extLst>
          </p:cNvPr>
          <p:cNvSpPr txBox="1"/>
          <p:nvPr/>
        </p:nvSpPr>
        <p:spPr>
          <a:xfrm>
            <a:off x="8925343" y="3009546"/>
            <a:ext cx="1604927" cy="461665"/>
          </a:xfrm>
          <a:prstGeom prst="rect">
            <a:avLst/>
          </a:prstGeom>
          <a:noFill/>
        </p:spPr>
        <p:txBody>
          <a:bodyPr wrap="none" rtlCol="0">
            <a:spAutoFit/>
          </a:bodyPr>
          <a:lstStyle/>
          <a:p>
            <a:r>
              <a:rPr lang="en-GB" sz="2400" dirty="0" err="1">
                <a:solidFill>
                  <a:srgbClr val="FF0000"/>
                </a:solidFill>
              </a:rPr>
              <a:t>Seelenruhe</a:t>
            </a:r>
            <a:endParaRPr lang="en-GB" sz="2400" dirty="0">
              <a:solidFill>
                <a:srgbClr val="FF0000"/>
              </a:solidFill>
            </a:endParaRPr>
          </a:p>
        </p:txBody>
      </p:sp>
      <p:sp>
        <p:nvSpPr>
          <p:cNvPr id="20" name="TextBox 19">
            <a:extLst>
              <a:ext uri="{FF2B5EF4-FFF2-40B4-BE49-F238E27FC236}">
                <a16:creationId xmlns:a16="http://schemas.microsoft.com/office/drawing/2014/main" id="{C5F8F30A-86E3-4143-9F0A-44FE6C91754D}"/>
              </a:ext>
            </a:extLst>
          </p:cNvPr>
          <p:cNvSpPr txBox="1"/>
          <p:nvPr/>
        </p:nvSpPr>
        <p:spPr>
          <a:xfrm>
            <a:off x="5491237" y="3640426"/>
            <a:ext cx="1245854" cy="461665"/>
          </a:xfrm>
          <a:prstGeom prst="rect">
            <a:avLst/>
          </a:prstGeom>
          <a:noFill/>
        </p:spPr>
        <p:txBody>
          <a:bodyPr wrap="none" rtlCol="0">
            <a:spAutoFit/>
          </a:bodyPr>
          <a:lstStyle/>
          <a:p>
            <a:r>
              <a:rPr lang="en-GB" sz="2400" dirty="0" err="1">
                <a:solidFill>
                  <a:srgbClr val="FF0000"/>
                </a:solidFill>
              </a:rPr>
              <a:t>Schmerz</a:t>
            </a:r>
            <a:endParaRPr lang="en-GB" sz="2400" dirty="0">
              <a:solidFill>
                <a:srgbClr val="FF0000"/>
              </a:solidFill>
            </a:endParaRPr>
          </a:p>
        </p:txBody>
      </p:sp>
      <p:sp>
        <p:nvSpPr>
          <p:cNvPr id="21" name="TextBox 20">
            <a:extLst>
              <a:ext uri="{FF2B5EF4-FFF2-40B4-BE49-F238E27FC236}">
                <a16:creationId xmlns:a16="http://schemas.microsoft.com/office/drawing/2014/main" id="{66028E0F-D4ED-499D-8267-C92F4B29DDC4}"/>
              </a:ext>
            </a:extLst>
          </p:cNvPr>
          <p:cNvSpPr txBox="1"/>
          <p:nvPr/>
        </p:nvSpPr>
        <p:spPr>
          <a:xfrm>
            <a:off x="9358380" y="3640426"/>
            <a:ext cx="1580048" cy="461665"/>
          </a:xfrm>
          <a:prstGeom prst="rect">
            <a:avLst/>
          </a:prstGeom>
          <a:noFill/>
        </p:spPr>
        <p:txBody>
          <a:bodyPr wrap="none" rtlCol="0">
            <a:spAutoFit/>
          </a:bodyPr>
          <a:lstStyle/>
          <a:p>
            <a:r>
              <a:rPr lang="en-GB" sz="2400" dirty="0" err="1">
                <a:solidFill>
                  <a:srgbClr val="FF0000"/>
                </a:solidFill>
              </a:rPr>
              <a:t>Verwirrung</a:t>
            </a:r>
            <a:endParaRPr lang="en-GB" sz="2400" dirty="0">
              <a:solidFill>
                <a:srgbClr val="FF0000"/>
              </a:solidFill>
            </a:endParaRPr>
          </a:p>
        </p:txBody>
      </p:sp>
      <p:sp>
        <p:nvSpPr>
          <p:cNvPr id="23" name="TextBox 22">
            <a:extLst>
              <a:ext uri="{FF2B5EF4-FFF2-40B4-BE49-F238E27FC236}">
                <a16:creationId xmlns:a16="http://schemas.microsoft.com/office/drawing/2014/main" id="{C4D02BF9-09F8-4541-BBE2-59CA6DF018F0}"/>
              </a:ext>
            </a:extLst>
          </p:cNvPr>
          <p:cNvSpPr txBox="1"/>
          <p:nvPr/>
        </p:nvSpPr>
        <p:spPr>
          <a:xfrm>
            <a:off x="6545158" y="4244984"/>
            <a:ext cx="1189172" cy="461665"/>
          </a:xfrm>
          <a:prstGeom prst="rect">
            <a:avLst/>
          </a:prstGeom>
          <a:noFill/>
        </p:spPr>
        <p:txBody>
          <a:bodyPr wrap="none" rtlCol="0">
            <a:spAutoFit/>
          </a:bodyPr>
          <a:lstStyle/>
          <a:p>
            <a:r>
              <a:rPr lang="en-GB" sz="2400" dirty="0" err="1">
                <a:solidFill>
                  <a:srgbClr val="FF0000"/>
                </a:solidFill>
              </a:rPr>
              <a:t>Verzicht</a:t>
            </a:r>
            <a:endParaRPr lang="en-GB" sz="2400" dirty="0">
              <a:solidFill>
                <a:srgbClr val="FF0000"/>
              </a:solidFill>
            </a:endParaRPr>
          </a:p>
        </p:txBody>
      </p:sp>
      <p:sp>
        <p:nvSpPr>
          <p:cNvPr id="24" name="TextBox 23">
            <a:extLst>
              <a:ext uri="{FF2B5EF4-FFF2-40B4-BE49-F238E27FC236}">
                <a16:creationId xmlns:a16="http://schemas.microsoft.com/office/drawing/2014/main" id="{C4834230-148A-40BA-AFA9-7373CDF55859}"/>
              </a:ext>
            </a:extLst>
          </p:cNvPr>
          <p:cNvSpPr txBox="1"/>
          <p:nvPr/>
        </p:nvSpPr>
        <p:spPr>
          <a:xfrm>
            <a:off x="1948444" y="4841034"/>
            <a:ext cx="3274551" cy="461665"/>
          </a:xfrm>
          <a:prstGeom prst="rect">
            <a:avLst/>
          </a:prstGeom>
          <a:noFill/>
        </p:spPr>
        <p:txBody>
          <a:bodyPr wrap="none" rtlCol="0">
            <a:spAutoFit/>
          </a:bodyPr>
          <a:lstStyle/>
          <a:p>
            <a:r>
              <a:rPr lang="en-GB" sz="2400" dirty="0" err="1">
                <a:solidFill>
                  <a:srgbClr val="FF0000"/>
                </a:solidFill>
              </a:rPr>
              <a:t>unnatürlichen</a:t>
            </a:r>
            <a:r>
              <a:rPr lang="en-GB" sz="2400" dirty="0">
                <a:solidFill>
                  <a:srgbClr val="FF0000"/>
                </a:solidFill>
              </a:rPr>
              <a:t> </a:t>
            </a:r>
            <a:r>
              <a:rPr lang="en-GB" sz="2400" dirty="0" err="1">
                <a:solidFill>
                  <a:srgbClr val="FF0000"/>
                </a:solidFill>
              </a:rPr>
              <a:t>Begierden</a:t>
            </a:r>
            <a:endParaRPr lang="en-GB" sz="2400" dirty="0">
              <a:solidFill>
                <a:srgbClr val="FF0000"/>
              </a:solidFill>
            </a:endParaRPr>
          </a:p>
        </p:txBody>
      </p:sp>
    </p:spTree>
    <p:extLst>
      <p:ext uri="{BB962C8B-B14F-4D97-AF65-F5344CB8AC3E}">
        <p14:creationId xmlns:p14="http://schemas.microsoft.com/office/powerpoint/2010/main" val="12034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20" grpId="0"/>
      <p:bldP spid="21"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0" y="16839"/>
            <a:ext cx="6200421"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11. </a:t>
            </a:r>
            <a:r>
              <a:rPr lang="en-GB" sz="3600" dirty="0" err="1">
                <a:solidFill>
                  <a:schemeClr val="bg1"/>
                </a:solidFill>
                <a:latin typeface="+mj-lt"/>
              </a:rPr>
              <a:t>Epikureismus</a:t>
            </a:r>
            <a:r>
              <a:rPr lang="en-GB" sz="3600" dirty="0">
                <a:solidFill>
                  <a:schemeClr val="bg1"/>
                </a:solidFill>
                <a:latin typeface="+mj-lt"/>
              </a:rPr>
              <a:t> und </a:t>
            </a:r>
            <a:r>
              <a:rPr lang="en-GB" sz="3600" dirty="0" err="1">
                <a:solidFill>
                  <a:schemeClr val="bg1"/>
                </a:solidFill>
                <a:latin typeface="+mj-lt"/>
              </a:rPr>
              <a:t>Stoizismus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9A8D9C4-6D97-4578-92D6-59C2819A48B6}"/>
              </a:ext>
            </a:extLst>
          </p:cNvPr>
          <p:cNvSpPr txBox="1"/>
          <p:nvPr/>
        </p:nvSpPr>
        <p:spPr>
          <a:xfrm>
            <a:off x="1470454" y="1675772"/>
            <a:ext cx="9885406" cy="3699474"/>
          </a:xfrm>
          <a:prstGeom prst="rect">
            <a:avLst/>
          </a:prstGeom>
          <a:noFill/>
        </p:spPr>
        <p:txBody>
          <a:bodyPr wrap="square" rtlCol="0">
            <a:spAutoFit/>
          </a:bodyPr>
          <a:lstStyle/>
          <a:p>
            <a:pPr algn="just">
              <a:lnSpc>
                <a:spcPct val="200000"/>
              </a:lnSpc>
            </a:pPr>
            <a:r>
              <a:rPr lang="lb-LU" sz="2000" dirty="0"/>
              <a:t>Der Stoizismus ist eine ______________________________ Ethik. Ihr </a:t>
            </a:r>
            <a:r>
              <a:rPr lang="lb-LU" sz="2000" b="1" dirty="0"/>
              <a:t>oberstes Handlungsprinzip</a:t>
            </a:r>
            <a:r>
              <a:rPr lang="lb-LU" sz="2000" dirty="0"/>
              <a:t> ist die ________________________ . Dies bedeutet, dass man sich </a:t>
            </a:r>
            <a:r>
              <a:rPr lang="lb-LU" sz="2000" b="1" dirty="0"/>
              <a:t>nicht von äusseren Dingen</a:t>
            </a:r>
            <a:r>
              <a:rPr lang="lb-LU" sz="2000" dirty="0"/>
              <a:t>, die man nicht ___________________________ kann, abhängig macht. Für den Stoiker folgt die Welt einer </a:t>
            </a:r>
            <a:r>
              <a:rPr lang="lb-LU" sz="2000" b="1" dirty="0"/>
              <a:t>natürlichen Ordnung</a:t>
            </a:r>
            <a:r>
              <a:rPr lang="lb-LU" sz="2000" dirty="0"/>
              <a:t>, d.h. sie ist _____________________. Wer vergeblich versucht gegen diese Ordnung anzukämpfen macht sich __________________.  </a:t>
            </a:r>
            <a:endParaRPr lang="en-GB" sz="2000" dirty="0"/>
          </a:p>
        </p:txBody>
      </p:sp>
      <p:sp>
        <p:nvSpPr>
          <p:cNvPr id="12" name="TextBox 11">
            <a:extLst>
              <a:ext uri="{FF2B5EF4-FFF2-40B4-BE49-F238E27FC236}">
                <a16:creationId xmlns:a16="http://schemas.microsoft.com/office/drawing/2014/main" id="{2D9EF05F-55CD-48E5-BB4B-0449DBC925D8}"/>
              </a:ext>
            </a:extLst>
          </p:cNvPr>
          <p:cNvSpPr txBox="1"/>
          <p:nvPr/>
        </p:nvSpPr>
        <p:spPr>
          <a:xfrm>
            <a:off x="5770801" y="1809159"/>
            <a:ext cx="2095958" cy="461665"/>
          </a:xfrm>
          <a:prstGeom prst="rect">
            <a:avLst/>
          </a:prstGeom>
          <a:noFill/>
        </p:spPr>
        <p:txBody>
          <a:bodyPr wrap="none" rtlCol="0">
            <a:spAutoFit/>
          </a:bodyPr>
          <a:lstStyle/>
          <a:p>
            <a:r>
              <a:rPr lang="en-GB" sz="2400" dirty="0" err="1">
                <a:solidFill>
                  <a:srgbClr val="FF0000"/>
                </a:solidFill>
              </a:rPr>
              <a:t>deontologische</a:t>
            </a:r>
            <a:endParaRPr lang="en-GB" sz="2400" dirty="0">
              <a:solidFill>
                <a:srgbClr val="FF0000"/>
              </a:solidFill>
            </a:endParaRPr>
          </a:p>
        </p:txBody>
      </p:sp>
      <p:sp>
        <p:nvSpPr>
          <p:cNvPr id="13" name="TextBox 12">
            <a:extLst>
              <a:ext uri="{FF2B5EF4-FFF2-40B4-BE49-F238E27FC236}">
                <a16:creationId xmlns:a16="http://schemas.microsoft.com/office/drawing/2014/main" id="{125326D4-F2CA-4255-80B1-F9AECD02AD5F}"/>
              </a:ext>
            </a:extLst>
          </p:cNvPr>
          <p:cNvSpPr txBox="1"/>
          <p:nvPr/>
        </p:nvSpPr>
        <p:spPr>
          <a:xfrm>
            <a:off x="4799958" y="2404211"/>
            <a:ext cx="1795684" cy="461665"/>
          </a:xfrm>
          <a:prstGeom prst="rect">
            <a:avLst/>
          </a:prstGeom>
          <a:noFill/>
        </p:spPr>
        <p:txBody>
          <a:bodyPr wrap="none" rtlCol="0">
            <a:spAutoFit/>
          </a:bodyPr>
          <a:lstStyle/>
          <a:p>
            <a:r>
              <a:rPr lang="en-GB" sz="2400" dirty="0" err="1">
                <a:solidFill>
                  <a:srgbClr val="FF0000"/>
                </a:solidFill>
              </a:rPr>
              <a:t>Gelassenheit</a:t>
            </a:r>
            <a:endParaRPr lang="en-GB" sz="2400" dirty="0">
              <a:solidFill>
                <a:srgbClr val="FF0000"/>
              </a:solidFill>
            </a:endParaRPr>
          </a:p>
        </p:txBody>
      </p:sp>
      <p:sp>
        <p:nvSpPr>
          <p:cNvPr id="14" name="TextBox 13">
            <a:extLst>
              <a:ext uri="{FF2B5EF4-FFF2-40B4-BE49-F238E27FC236}">
                <a16:creationId xmlns:a16="http://schemas.microsoft.com/office/drawing/2014/main" id="{1F0914B3-EE8B-4F80-84F4-4B9E711CD5D2}"/>
              </a:ext>
            </a:extLst>
          </p:cNvPr>
          <p:cNvSpPr txBox="1"/>
          <p:nvPr/>
        </p:nvSpPr>
        <p:spPr>
          <a:xfrm>
            <a:off x="6271046" y="3026585"/>
            <a:ext cx="1768241" cy="461665"/>
          </a:xfrm>
          <a:prstGeom prst="rect">
            <a:avLst/>
          </a:prstGeom>
          <a:noFill/>
        </p:spPr>
        <p:txBody>
          <a:bodyPr wrap="none" rtlCol="0">
            <a:spAutoFit/>
          </a:bodyPr>
          <a:lstStyle/>
          <a:p>
            <a:r>
              <a:rPr lang="en-GB" sz="2400" dirty="0" err="1">
                <a:solidFill>
                  <a:srgbClr val="FF0000"/>
                </a:solidFill>
              </a:rPr>
              <a:t>beeinflussen</a:t>
            </a:r>
            <a:endParaRPr lang="en-GB" sz="2400" dirty="0">
              <a:solidFill>
                <a:srgbClr val="FF0000"/>
              </a:solidFill>
            </a:endParaRPr>
          </a:p>
        </p:txBody>
      </p:sp>
      <p:sp>
        <p:nvSpPr>
          <p:cNvPr id="15" name="TextBox 14">
            <a:extLst>
              <a:ext uri="{FF2B5EF4-FFF2-40B4-BE49-F238E27FC236}">
                <a16:creationId xmlns:a16="http://schemas.microsoft.com/office/drawing/2014/main" id="{F45A34FC-F499-42B9-B784-D897E56F21F5}"/>
              </a:ext>
            </a:extLst>
          </p:cNvPr>
          <p:cNvSpPr txBox="1"/>
          <p:nvPr/>
        </p:nvSpPr>
        <p:spPr>
          <a:xfrm>
            <a:off x="1895160" y="4244984"/>
            <a:ext cx="1771447" cy="461665"/>
          </a:xfrm>
          <a:prstGeom prst="rect">
            <a:avLst/>
          </a:prstGeom>
          <a:noFill/>
        </p:spPr>
        <p:txBody>
          <a:bodyPr wrap="none" rtlCol="0">
            <a:spAutoFit/>
          </a:bodyPr>
          <a:lstStyle/>
          <a:p>
            <a:r>
              <a:rPr lang="en-GB" sz="2400" dirty="0" err="1">
                <a:solidFill>
                  <a:srgbClr val="FF0000"/>
                </a:solidFill>
              </a:rPr>
              <a:t>determiniert</a:t>
            </a:r>
            <a:endParaRPr lang="en-GB" sz="2400" dirty="0">
              <a:solidFill>
                <a:srgbClr val="FF0000"/>
              </a:solidFill>
            </a:endParaRPr>
          </a:p>
        </p:txBody>
      </p:sp>
      <p:sp>
        <p:nvSpPr>
          <p:cNvPr id="16" name="TextBox 15">
            <a:extLst>
              <a:ext uri="{FF2B5EF4-FFF2-40B4-BE49-F238E27FC236}">
                <a16:creationId xmlns:a16="http://schemas.microsoft.com/office/drawing/2014/main" id="{89CDA23F-E6A8-4B1C-8FDE-671C30DF5964}"/>
              </a:ext>
            </a:extLst>
          </p:cNvPr>
          <p:cNvSpPr txBox="1"/>
          <p:nvPr/>
        </p:nvSpPr>
        <p:spPr>
          <a:xfrm>
            <a:off x="2319409" y="4858703"/>
            <a:ext cx="1587294" cy="461665"/>
          </a:xfrm>
          <a:prstGeom prst="rect">
            <a:avLst/>
          </a:prstGeom>
          <a:noFill/>
        </p:spPr>
        <p:txBody>
          <a:bodyPr wrap="none" rtlCol="0">
            <a:spAutoFit/>
          </a:bodyPr>
          <a:lstStyle/>
          <a:p>
            <a:r>
              <a:rPr lang="en-GB" sz="2400" dirty="0" err="1">
                <a:solidFill>
                  <a:srgbClr val="FF0000"/>
                </a:solidFill>
              </a:rPr>
              <a:t>unglücklich</a:t>
            </a:r>
            <a:endParaRPr lang="en-GB" sz="2400" dirty="0">
              <a:solidFill>
                <a:srgbClr val="FF0000"/>
              </a:solidFill>
            </a:endParaRPr>
          </a:p>
        </p:txBody>
      </p:sp>
    </p:spTree>
    <p:extLst>
      <p:ext uri="{BB962C8B-B14F-4D97-AF65-F5344CB8AC3E}">
        <p14:creationId xmlns:p14="http://schemas.microsoft.com/office/powerpoint/2010/main" val="423226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1" y="16839"/>
            <a:ext cx="4054138"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12. Kant: </a:t>
            </a:r>
            <a:r>
              <a:rPr lang="en-GB" sz="3600" dirty="0" err="1">
                <a:solidFill>
                  <a:schemeClr val="bg1"/>
                </a:solidFill>
                <a:latin typeface="+mj-lt"/>
              </a:rPr>
              <a:t>Pflichtethik</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1F42777-2C75-4E71-BFB4-A41DD8A8A037}"/>
              </a:ext>
            </a:extLst>
          </p:cNvPr>
          <p:cNvSpPr txBox="1"/>
          <p:nvPr/>
        </p:nvSpPr>
        <p:spPr>
          <a:xfrm>
            <a:off x="1261092" y="1317893"/>
            <a:ext cx="10270749" cy="1477328"/>
          </a:xfrm>
          <a:prstGeom prst="rect">
            <a:avLst/>
          </a:prstGeom>
          <a:noFill/>
        </p:spPr>
        <p:txBody>
          <a:bodyPr wrap="square" rtlCol="0">
            <a:spAutoFit/>
          </a:bodyPr>
          <a:lstStyle/>
          <a:p>
            <a:pPr algn="just"/>
            <a:r>
              <a:rPr lang="de-LU" i="1" dirty="0"/>
              <a:t>Versetzen Sie sich in die Situation eines Menschen, der überlegt, ob er</a:t>
            </a:r>
            <a:r>
              <a:rPr lang="en-GB" dirty="0"/>
              <a:t> </a:t>
            </a:r>
            <a:r>
              <a:rPr lang="de-LU" i="1" dirty="0"/>
              <a:t>einem anderen eine </a:t>
            </a:r>
            <a:r>
              <a:rPr lang="de-LU" b="1" i="1" u="sng" dirty="0"/>
              <a:t>unangenehme Wahrheit</a:t>
            </a:r>
            <a:r>
              <a:rPr lang="de-LU" b="1" i="1" dirty="0"/>
              <a:t> </a:t>
            </a:r>
            <a:r>
              <a:rPr lang="de-LU" i="1" dirty="0"/>
              <a:t>mitteilen soll, obwohl er selbst und der andere mit einer Lüge vielleicht </a:t>
            </a:r>
            <a:r>
              <a:rPr lang="de-LU" b="1" i="1" u="sng" dirty="0"/>
              <a:t>glücklicher wären</a:t>
            </a:r>
            <a:r>
              <a:rPr lang="en-GB" b="1" dirty="0"/>
              <a:t> </a:t>
            </a:r>
            <a:r>
              <a:rPr lang="de-LU" i="1" dirty="0"/>
              <a:t>bei einer Aktion, die er für unrecht hält, mitmachen soll, obwohl seine Weigerung für ihn gefährlich ist.</a:t>
            </a:r>
            <a:endParaRPr lang="en-GB" dirty="0"/>
          </a:p>
          <a:p>
            <a:pPr algn="just"/>
            <a:r>
              <a:rPr lang="de-LU" i="1" dirty="0"/>
              <a:t> </a:t>
            </a:r>
            <a:endParaRPr lang="en-GB" dirty="0"/>
          </a:p>
          <a:p>
            <a:pPr algn="just"/>
            <a:r>
              <a:rPr lang="de-LU" i="1" dirty="0"/>
              <a:t>Welche Motive und Gründe könnten die Handlungen dieser Menschen bestimmen?</a:t>
            </a:r>
            <a:endParaRPr lang="en-GB" dirty="0"/>
          </a:p>
        </p:txBody>
      </p:sp>
      <p:sp>
        <p:nvSpPr>
          <p:cNvPr id="4" name="TextBox 3">
            <a:extLst>
              <a:ext uri="{FF2B5EF4-FFF2-40B4-BE49-F238E27FC236}">
                <a16:creationId xmlns:a16="http://schemas.microsoft.com/office/drawing/2014/main" id="{11077846-3407-4540-BC72-0E6435FEE5AF}"/>
              </a:ext>
            </a:extLst>
          </p:cNvPr>
          <p:cNvSpPr txBox="1"/>
          <p:nvPr/>
        </p:nvSpPr>
        <p:spPr>
          <a:xfrm>
            <a:off x="4017293" y="3439917"/>
            <a:ext cx="7414873" cy="2031325"/>
          </a:xfrm>
          <a:prstGeom prst="rect">
            <a:avLst/>
          </a:prstGeom>
          <a:solidFill>
            <a:schemeClr val="accent1">
              <a:lumMod val="20000"/>
              <a:lumOff val="80000"/>
            </a:schemeClr>
          </a:solidFill>
        </p:spPr>
        <p:txBody>
          <a:bodyPr wrap="square" rtlCol="0">
            <a:spAutoFit/>
          </a:bodyPr>
          <a:lstStyle/>
          <a:p>
            <a:pPr marL="285750" indent="-285750" algn="just">
              <a:buFont typeface="Arial" panose="020B0604020202020204" pitchFamily="34" charset="0"/>
              <a:buChar char="•"/>
            </a:pPr>
            <a:r>
              <a:rPr lang="de-LU" dirty="0"/>
              <a:t>Die Begründung der Ethik besteht für Kant darin, </a:t>
            </a:r>
            <a:r>
              <a:rPr lang="de-LU" b="1" u="sng" dirty="0"/>
              <a:t>ein oberstes Prinzip, ein allgemeingültiges Gesetz</a:t>
            </a:r>
            <a:r>
              <a:rPr lang="de-LU" dirty="0"/>
              <a:t> zu finden</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de-LU" dirty="0"/>
              <a:t>Kant orientiert sich dabei </a:t>
            </a:r>
            <a:r>
              <a:rPr lang="de-LU" b="1" dirty="0"/>
              <a:t>nicht daran, welche Folgen unsere Handlungen</a:t>
            </a:r>
            <a:r>
              <a:rPr lang="de-LU" dirty="0"/>
              <a:t> für das </a:t>
            </a:r>
            <a:r>
              <a:rPr lang="de-LU" b="1" dirty="0"/>
              <a:t>Glück</a:t>
            </a:r>
            <a:r>
              <a:rPr lang="de-LU" dirty="0"/>
              <a:t> haben</a:t>
            </a:r>
          </a:p>
          <a:p>
            <a:pPr marL="285750" indent="-285750" algn="just">
              <a:buFont typeface="Arial" panose="020B0604020202020204" pitchFamily="34" charset="0"/>
              <a:buChar char="•"/>
            </a:pPr>
            <a:endParaRPr lang="de-LU" dirty="0"/>
          </a:p>
          <a:p>
            <a:pPr marL="285750" indent="-285750" algn="just">
              <a:buFont typeface="Arial" panose="020B0604020202020204" pitchFamily="34" charset="0"/>
              <a:buChar char="•"/>
            </a:pPr>
            <a:r>
              <a:rPr lang="de-LU" dirty="0"/>
              <a:t>Kant bewertet Handlungen daran, ob sie </a:t>
            </a:r>
            <a:r>
              <a:rPr lang="de-LU" b="1" u="sng" dirty="0"/>
              <a:t>an sich gut oder schlecht sind</a:t>
            </a:r>
            <a:endParaRPr lang="en-GB" dirty="0"/>
          </a:p>
        </p:txBody>
      </p:sp>
      <p:pic>
        <p:nvPicPr>
          <p:cNvPr id="6" name="Picture 5">
            <a:extLst>
              <a:ext uri="{FF2B5EF4-FFF2-40B4-BE49-F238E27FC236}">
                <a16:creationId xmlns:a16="http://schemas.microsoft.com/office/drawing/2014/main" id="{FA4C125B-5ED9-493A-8C0C-58B122E5C552}"/>
              </a:ext>
            </a:extLst>
          </p:cNvPr>
          <p:cNvPicPr>
            <a:picLocks noChangeAspect="1"/>
          </p:cNvPicPr>
          <p:nvPr/>
        </p:nvPicPr>
        <p:blipFill>
          <a:blip r:embed="rId2"/>
          <a:stretch>
            <a:fillRect/>
          </a:stretch>
        </p:blipFill>
        <p:spPr>
          <a:xfrm>
            <a:off x="675050" y="3541169"/>
            <a:ext cx="2643864" cy="2922164"/>
          </a:xfrm>
          <a:prstGeom prst="rect">
            <a:avLst/>
          </a:prstGeom>
        </p:spPr>
      </p:pic>
    </p:spTree>
    <p:extLst>
      <p:ext uri="{BB962C8B-B14F-4D97-AF65-F5344CB8AC3E}">
        <p14:creationId xmlns:p14="http://schemas.microsoft.com/office/powerpoint/2010/main" val="62353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0" y="16839"/>
            <a:ext cx="5159641"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12.1. </a:t>
            </a:r>
            <a:r>
              <a:rPr lang="en-GB" sz="3600" dirty="0" err="1">
                <a:solidFill>
                  <a:schemeClr val="bg1"/>
                </a:solidFill>
                <a:latin typeface="+mj-lt"/>
              </a:rPr>
              <a:t>Pflicht</a:t>
            </a:r>
            <a:r>
              <a:rPr lang="en-GB" sz="3600" dirty="0">
                <a:solidFill>
                  <a:schemeClr val="bg1"/>
                </a:solidFill>
                <a:latin typeface="+mj-lt"/>
              </a:rPr>
              <a:t> und Wille</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1F42777-2C75-4E71-BFB4-A41DD8A8A037}"/>
              </a:ext>
            </a:extLst>
          </p:cNvPr>
          <p:cNvSpPr txBox="1"/>
          <p:nvPr/>
        </p:nvSpPr>
        <p:spPr>
          <a:xfrm>
            <a:off x="5177410" y="1336496"/>
            <a:ext cx="6318461" cy="3139321"/>
          </a:xfrm>
          <a:prstGeom prst="rect">
            <a:avLst/>
          </a:prstGeom>
          <a:noFill/>
        </p:spPr>
        <p:txBody>
          <a:bodyPr wrap="square" rtlCol="0">
            <a:spAutoFit/>
          </a:bodyPr>
          <a:lstStyle/>
          <a:p>
            <a:pPr marL="285750" indent="-285750">
              <a:buFont typeface="Arial" panose="020B0604020202020204" pitchFamily="34" charset="0"/>
              <a:buChar char="•"/>
            </a:pPr>
            <a:r>
              <a:rPr lang="de-LU" b="1" u="sng" dirty="0"/>
              <a:t>Die Folgen des eigenen Handelns sind nicht immer abzuschätzen</a:t>
            </a:r>
            <a:endParaRPr lang="de-LU" dirty="0"/>
          </a:p>
          <a:p>
            <a:pPr marL="285750" indent="-285750">
              <a:buFont typeface="Arial" panose="020B0604020202020204" pitchFamily="34" charset="0"/>
              <a:buChar char="•"/>
            </a:pPr>
            <a:endParaRPr lang="de-LU" dirty="0"/>
          </a:p>
          <a:p>
            <a:pPr marL="285750" indent="-285750">
              <a:buFont typeface="Arial" panose="020B0604020202020204" pitchFamily="34" charset="0"/>
              <a:buChar char="•"/>
            </a:pPr>
            <a:r>
              <a:rPr lang="de-LU" dirty="0"/>
              <a:t>Für Kant ist allein die </a:t>
            </a:r>
            <a:r>
              <a:rPr lang="de-LU" b="1" u="sng" dirty="0"/>
              <a:t>Handlungsmotivation, der Wille</a:t>
            </a:r>
            <a:r>
              <a:rPr lang="de-LU" dirty="0"/>
              <a:t>, ausschlaggebend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de-LU" b="1" u="sng" dirty="0"/>
              <a:t>Pflicht</a:t>
            </a:r>
            <a:r>
              <a:rPr lang="de-LU" b="1" dirty="0"/>
              <a:t> bestimmte Handlungen</a:t>
            </a:r>
            <a:r>
              <a:rPr lang="de-LU" dirty="0"/>
              <a:t> unterscheiden sich von </a:t>
            </a:r>
            <a:r>
              <a:rPr lang="de-LU" b="1" dirty="0"/>
              <a:t>unseren Neigungen</a:t>
            </a:r>
          </a:p>
          <a:p>
            <a:pPr marL="285750" indent="-285750">
              <a:buFont typeface="Arial" panose="020B0604020202020204" pitchFamily="34" charset="0"/>
              <a:buChar char="•"/>
            </a:pPr>
            <a:endParaRPr lang="de-LU" b="1" dirty="0"/>
          </a:p>
          <a:p>
            <a:pPr marL="285750" indent="-285750">
              <a:buFont typeface="Arial" panose="020B0604020202020204" pitchFamily="34" charset="0"/>
              <a:buChar char="•"/>
            </a:pPr>
            <a:r>
              <a:rPr lang="de-LU" dirty="0"/>
              <a:t>Neigungen sind immer </a:t>
            </a:r>
            <a:r>
              <a:rPr lang="de-LU" b="1" u="sng" dirty="0"/>
              <a:t>subjektiv</a:t>
            </a:r>
            <a:r>
              <a:rPr lang="de-LU" b="1" dirty="0"/>
              <a:t>, </a:t>
            </a:r>
            <a:r>
              <a:rPr lang="de-LU" dirty="0"/>
              <a:t>Pflichten können hingegen </a:t>
            </a:r>
            <a:r>
              <a:rPr lang="de-LU" b="1" u="sng" dirty="0"/>
              <a:t>objektiv</a:t>
            </a:r>
            <a:r>
              <a:rPr lang="de-LU" dirty="0"/>
              <a:t> ermittelt werden</a:t>
            </a:r>
            <a:endParaRPr lang="en-GB" dirty="0"/>
          </a:p>
        </p:txBody>
      </p:sp>
      <p:pic>
        <p:nvPicPr>
          <p:cNvPr id="5" name="Picture 4">
            <a:extLst>
              <a:ext uri="{FF2B5EF4-FFF2-40B4-BE49-F238E27FC236}">
                <a16:creationId xmlns:a16="http://schemas.microsoft.com/office/drawing/2014/main" id="{735F973A-405B-4914-8E01-EBB3F257CD0B}"/>
              </a:ext>
            </a:extLst>
          </p:cNvPr>
          <p:cNvPicPr>
            <a:picLocks noChangeAspect="1"/>
          </p:cNvPicPr>
          <p:nvPr/>
        </p:nvPicPr>
        <p:blipFill>
          <a:blip r:embed="rId2"/>
          <a:stretch>
            <a:fillRect/>
          </a:stretch>
        </p:blipFill>
        <p:spPr>
          <a:xfrm>
            <a:off x="1662440" y="1590635"/>
            <a:ext cx="3035852" cy="42511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D564960D-9597-43E5-BEFA-797282B561CC}"/>
              </a:ext>
            </a:extLst>
          </p:cNvPr>
          <p:cNvSpPr txBox="1"/>
          <p:nvPr/>
        </p:nvSpPr>
        <p:spPr>
          <a:xfrm>
            <a:off x="5427572" y="5037436"/>
            <a:ext cx="5818135" cy="646331"/>
          </a:xfrm>
          <a:prstGeom prst="rect">
            <a:avLst/>
          </a:prstGeom>
          <a:solidFill>
            <a:schemeClr val="accent1">
              <a:lumMod val="20000"/>
              <a:lumOff val="80000"/>
            </a:schemeClr>
          </a:solidFill>
        </p:spPr>
        <p:txBody>
          <a:bodyPr wrap="square" rtlCol="0">
            <a:spAutoFit/>
          </a:bodyPr>
          <a:lstStyle/>
          <a:p>
            <a:r>
              <a:rPr lang="de-LU" dirty="0">
                <a:sym typeface="Wingdings" panose="05000000000000000000" pitchFamily="2" charset="2"/>
              </a:rPr>
              <a:t> </a:t>
            </a:r>
            <a:r>
              <a:rPr lang="de-LU" dirty="0"/>
              <a:t>Aus Pflicht handeln, bedeutet aus </a:t>
            </a:r>
            <a:r>
              <a:rPr lang="de-LU" b="1" dirty="0"/>
              <a:t>Gründen handeln, die für jeden gelten</a:t>
            </a:r>
            <a:r>
              <a:rPr lang="de-LU" dirty="0"/>
              <a:t>.</a:t>
            </a:r>
          </a:p>
        </p:txBody>
      </p:sp>
    </p:spTree>
    <p:extLst>
      <p:ext uri="{BB962C8B-B14F-4D97-AF65-F5344CB8AC3E}">
        <p14:creationId xmlns:p14="http://schemas.microsoft.com/office/powerpoint/2010/main" val="133836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172288" y="16839"/>
            <a:ext cx="5159641"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12.2. </a:t>
            </a:r>
            <a:r>
              <a:rPr lang="en-GB" sz="3600" dirty="0" err="1">
                <a:solidFill>
                  <a:schemeClr val="bg1"/>
                </a:solidFill>
                <a:latin typeface="+mj-lt"/>
              </a:rPr>
              <a:t>Pflicht</a:t>
            </a:r>
            <a:r>
              <a:rPr lang="en-GB" sz="3600" dirty="0">
                <a:solidFill>
                  <a:schemeClr val="bg1"/>
                </a:solidFill>
                <a:latin typeface="+mj-lt"/>
              </a:rPr>
              <a:t> </a:t>
            </a:r>
            <a:r>
              <a:rPr lang="en-GB" sz="3600" dirty="0" err="1">
                <a:solidFill>
                  <a:schemeClr val="bg1"/>
                </a:solidFill>
                <a:latin typeface="+mj-lt"/>
              </a:rPr>
              <a:t>oder</a:t>
            </a:r>
            <a:r>
              <a:rPr lang="en-GB" sz="3600" dirty="0">
                <a:solidFill>
                  <a:schemeClr val="bg1"/>
                </a:solidFill>
                <a:latin typeface="+mj-lt"/>
              </a:rPr>
              <a:t> </a:t>
            </a:r>
            <a:r>
              <a:rPr lang="en-GB" sz="3600" dirty="0" err="1">
                <a:solidFill>
                  <a:schemeClr val="bg1"/>
                </a:solidFill>
                <a:latin typeface="+mj-lt"/>
              </a:rPr>
              <a:t>Neigung</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1F42777-2C75-4E71-BFB4-A41DD8A8A037}"/>
              </a:ext>
            </a:extLst>
          </p:cNvPr>
          <p:cNvSpPr txBox="1"/>
          <p:nvPr/>
        </p:nvSpPr>
        <p:spPr>
          <a:xfrm>
            <a:off x="1488558" y="1202192"/>
            <a:ext cx="10007313" cy="646331"/>
          </a:xfrm>
          <a:prstGeom prst="rect">
            <a:avLst/>
          </a:prstGeom>
          <a:noFill/>
        </p:spPr>
        <p:txBody>
          <a:bodyPr wrap="square" rtlCol="0">
            <a:spAutoFit/>
          </a:bodyPr>
          <a:lstStyle/>
          <a:p>
            <a:r>
              <a:rPr lang="de-LU" b="1" dirty="0"/>
              <a:t>Warum hat laut Kant die wohltätige Handlung des depressiven Menschenfreundes einen größeren moralischen Wert, als die Hilfe eines unbekümmerten Menschen?</a:t>
            </a:r>
            <a:endParaRPr lang="en-GB" dirty="0"/>
          </a:p>
        </p:txBody>
      </p:sp>
      <p:sp>
        <p:nvSpPr>
          <p:cNvPr id="6" name="TextBox 5">
            <a:extLst>
              <a:ext uri="{FF2B5EF4-FFF2-40B4-BE49-F238E27FC236}">
                <a16:creationId xmlns:a16="http://schemas.microsoft.com/office/drawing/2014/main" id="{F64EA816-FD09-4A58-9C7F-CAF7F23136CA}"/>
              </a:ext>
            </a:extLst>
          </p:cNvPr>
          <p:cNvSpPr txBox="1"/>
          <p:nvPr/>
        </p:nvSpPr>
        <p:spPr>
          <a:xfrm>
            <a:off x="1488558" y="4396032"/>
            <a:ext cx="9574329" cy="1477328"/>
          </a:xfrm>
          <a:prstGeom prst="rect">
            <a:avLst/>
          </a:prstGeom>
          <a:solidFill>
            <a:schemeClr val="accent1">
              <a:lumMod val="20000"/>
              <a:lumOff val="80000"/>
            </a:schemeClr>
          </a:solidFill>
        </p:spPr>
        <p:txBody>
          <a:bodyPr wrap="square" rtlCol="0">
            <a:spAutoFit/>
          </a:bodyPr>
          <a:lstStyle/>
          <a:p>
            <a:pPr algn="just"/>
            <a:r>
              <a:rPr lang="de-DE" dirty="0"/>
              <a:t>Jede Handlung aus Pflicht ist pflichtgemäß, aber </a:t>
            </a:r>
            <a:r>
              <a:rPr lang="de-DE" b="1" u="sng" dirty="0"/>
              <a:t>nicht jede pflichtgemäße Handlung erfolgt aus Pflicht</a:t>
            </a:r>
            <a:r>
              <a:rPr lang="de-DE" dirty="0"/>
              <a:t>. </a:t>
            </a:r>
          </a:p>
          <a:p>
            <a:pPr algn="just"/>
            <a:endParaRPr lang="de-DE" dirty="0"/>
          </a:p>
          <a:p>
            <a:pPr algn="just"/>
            <a:r>
              <a:rPr lang="de-DE" dirty="0"/>
              <a:t>Eine Handlung, die nicht aus Achtung vor dem Gesetz, sondern </a:t>
            </a:r>
            <a:r>
              <a:rPr lang="de-DE" b="1" u="sng" dirty="0"/>
              <a:t>aus Neigung </a:t>
            </a:r>
            <a:r>
              <a:rPr lang="de-DE" dirty="0"/>
              <a:t>geschieht, hat </a:t>
            </a:r>
            <a:r>
              <a:rPr lang="de-DE" b="1" u="sng" dirty="0"/>
              <a:t>keinen positiven moralischen Wert</a:t>
            </a:r>
            <a:r>
              <a:rPr lang="de-DE" dirty="0"/>
              <a:t>. </a:t>
            </a:r>
            <a:endParaRPr lang="en-GB" dirty="0"/>
          </a:p>
        </p:txBody>
      </p:sp>
      <p:sp>
        <p:nvSpPr>
          <p:cNvPr id="13" name="Speech Bubble: Rectangle with Corners Rounded 12">
            <a:extLst>
              <a:ext uri="{FF2B5EF4-FFF2-40B4-BE49-F238E27FC236}">
                <a16:creationId xmlns:a16="http://schemas.microsoft.com/office/drawing/2014/main" id="{02251556-9A5F-4729-8A81-24EEF33FA2B2}"/>
              </a:ext>
            </a:extLst>
          </p:cNvPr>
          <p:cNvSpPr/>
          <p:nvPr/>
        </p:nvSpPr>
        <p:spPr>
          <a:xfrm>
            <a:off x="4752108" y="2330657"/>
            <a:ext cx="3809228" cy="906030"/>
          </a:xfrm>
          <a:prstGeom prst="wedgeRoundRectCallout">
            <a:avLst>
              <a:gd name="adj1" fmla="val -57566"/>
              <a:gd name="adj2" fmla="val 19314"/>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2907E42-7525-43D8-B68E-A9387567FEE4}"/>
              </a:ext>
            </a:extLst>
          </p:cNvPr>
          <p:cNvSpPr txBox="1"/>
          <p:nvPr/>
        </p:nvSpPr>
        <p:spPr>
          <a:xfrm>
            <a:off x="4597519" y="2406605"/>
            <a:ext cx="4006347" cy="646331"/>
          </a:xfrm>
          <a:prstGeom prst="rect">
            <a:avLst/>
          </a:prstGeom>
          <a:noFill/>
        </p:spPr>
        <p:txBody>
          <a:bodyPr wrap="square" rtlCol="0">
            <a:spAutoFit/>
          </a:bodyPr>
          <a:lstStyle/>
          <a:p>
            <a:pPr algn="ctr"/>
            <a:r>
              <a:rPr lang="de-DE" dirty="0"/>
              <a:t>„Pflicht ist </a:t>
            </a:r>
            <a:r>
              <a:rPr lang="de-DE" b="1" u="sng" dirty="0"/>
              <a:t>die Notwendigkeit</a:t>
            </a:r>
            <a:r>
              <a:rPr lang="de-DE" dirty="0"/>
              <a:t> einer Handlung aus </a:t>
            </a:r>
            <a:r>
              <a:rPr lang="de-DE" u="sng" dirty="0"/>
              <a:t>Achtung fürs Gesetz</a:t>
            </a:r>
            <a:r>
              <a:rPr lang="de-DE" dirty="0"/>
              <a:t>“</a:t>
            </a:r>
            <a:endParaRPr lang="en-GB" dirty="0"/>
          </a:p>
        </p:txBody>
      </p:sp>
      <p:pic>
        <p:nvPicPr>
          <p:cNvPr id="12" name="Picture 11" descr="A close up of a logo&#10;&#10;Description automatically generated">
            <a:extLst>
              <a:ext uri="{FF2B5EF4-FFF2-40B4-BE49-F238E27FC236}">
                <a16:creationId xmlns:a16="http://schemas.microsoft.com/office/drawing/2014/main" id="{52F9E3B6-999E-4D46-949B-DDA42CCA2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152" y="2106041"/>
            <a:ext cx="1893789" cy="1893789"/>
          </a:xfrm>
          <a:prstGeom prst="rect">
            <a:avLst/>
          </a:prstGeom>
        </p:spPr>
      </p:pic>
    </p:spTree>
    <p:extLst>
      <p:ext uri="{BB962C8B-B14F-4D97-AF65-F5344CB8AC3E}">
        <p14:creationId xmlns:p14="http://schemas.microsoft.com/office/powerpoint/2010/main" val="372343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172288" y="16839"/>
            <a:ext cx="650387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12.3. </a:t>
            </a:r>
            <a:r>
              <a:rPr lang="en-GB" sz="3600" dirty="0" err="1">
                <a:solidFill>
                  <a:schemeClr val="bg1"/>
                </a:solidFill>
                <a:latin typeface="+mj-lt"/>
              </a:rPr>
              <a:t>Pflicht</a:t>
            </a:r>
            <a:r>
              <a:rPr lang="en-GB" sz="3600" dirty="0">
                <a:solidFill>
                  <a:schemeClr val="bg1"/>
                </a:solidFill>
                <a:latin typeface="+mj-lt"/>
              </a:rPr>
              <a:t> </a:t>
            </a:r>
            <a:r>
              <a:rPr lang="en-GB" sz="3600" dirty="0" err="1">
                <a:solidFill>
                  <a:schemeClr val="bg1"/>
                </a:solidFill>
                <a:latin typeface="+mj-lt"/>
              </a:rPr>
              <a:t>ist</a:t>
            </a:r>
            <a:r>
              <a:rPr lang="en-GB" sz="3600" dirty="0">
                <a:solidFill>
                  <a:schemeClr val="bg1"/>
                </a:solidFill>
                <a:latin typeface="+mj-lt"/>
              </a:rPr>
              <a:t> </a:t>
            </a:r>
            <a:r>
              <a:rPr lang="en-GB" sz="3600" dirty="0" err="1">
                <a:solidFill>
                  <a:schemeClr val="bg1"/>
                </a:solidFill>
                <a:latin typeface="+mj-lt"/>
              </a:rPr>
              <a:t>deontologisch</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1F42777-2C75-4E71-BFB4-A41DD8A8A037}"/>
              </a:ext>
            </a:extLst>
          </p:cNvPr>
          <p:cNvSpPr txBox="1"/>
          <p:nvPr/>
        </p:nvSpPr>
        <p:spPr>
          <a:xfrm>
            <a:off x="1488558" y="1202192"/>
            <a:ext cx="10007313" cy="1477328"/>
          </a:xfrm>
          <a:prstGeom prst="rect">
            <a:avLst/>
          </a:prstGeom>
          <a:noFill/>
        </p:spPr>
        <p:txBody>
          <a:bodyPr wrap="square" rtlCol="0">
            <a:spAutoFit/>
          </a:bodyPr>
          <a:lstStyle/>
          <a:p>
            <a:pPr algn="just"/>
            <a:r>
              <a:rPr lang="de-LU" dirty="0"/>
              <a:t>Wenn </a:t>
            </a:r>
            <a:r>
              <a:rPr lang="de-LU" b="1" dirty="0"/>
              <a:t>allein ein guter Wille</a:t>
            </a:r>
            <a:r>
              <a:rPr lang="de-LU" dirty="0"/>
              <a:t> zählt, dann sind </a:t>
            </a:r>
            <a:r>
              <a:rPr lang="de-LU" b="1" dirty="0"/>
              <a:t>Wirkungen und Folgen einer Handlung für ihre ethische Beurteilung nicht relevant</a:t>
            </a:r>
            <a:r>
              <a:rPr lang="de-LU" dirty="0"/>
              <a:t>.</a:t>
            </a:r>
          </a:p>
          <a:p>
            <a:pPr algn="just"/>
            <a:endParaRPr lang="en-GB" dirty="0"/>
          </a:p>
          <a:p>
            <a:pPr algn="just"/>
            <a:r>
              <a:rPr lang="de-LU" b="1" u="sng" dirty="0"/>
              <a:t>Gefühle (Neigungen)</a:t>
            </a:r>
            <a:r>
              <a:rPr lang="de-LU" b="1" dirty="0"/>
              <a:t> </a:t>
            </a:r>
            <a:r>
              <a:rPr lang="de-LU" dirty="0"/>
              <a:t>wie Abneigung oder Liebe ist für Kant</a:t>
            </a:r>
            <a:r>
              <a:rPr lang="de-LU" b="1" dirty="0"/>
              <a:t> nicht die Ursache </a:t>
            </a:r>
            <a:r>
              <a:rPr lang="de-LU" dirty="0"/>
              <a:t>des moralisch guten Handelns.</a:t>
            </a:r>
            <a:endParaRPr lang="en-GB" dirty="0"/>
          </a:p>
        </p:txBody>
      </p:sp>
      <p:graphicFrame>
        <p:nvGraphicFramePr>
          <p:cNvPr id="4" name="Table 3">
            <a:extLst>
              <a:ext uri="{FF2B5EF4-FFF2-40B4-BE49-F238E27FC236}">
                <a16:creationId xmlns:a16="http://schemas.microsoft.com/office/drawing/2014/main" id="{6502DE3D-4F1D-4044-B533-AB05FCE6240C}"/>
              </a:ext>
            </a:extLst>
          </p:cNvPr>
          <p:cNvGraphicFramePr>
            <a:graphicFrameLocks noGrp="1"/>
          </p:cNvGraphicFramePr>
          <p:nvPr>
            <p:extLst>
              <p:ext uri="{D42A27DB-BD31-4B8C-83A1-F6EECF244321}">
                <p14:modId xmlns:p14="http://schemas.microsoft.com/office/powerpoint/2010/main" val="3372309955"/>
              </p:ext>
            </p:extLst>
          </p:nvPr>
        </p:nvGraphicFramePr>
        <p:xfrm>
          <a:off x="1488557" y="3086480"/>
          <a:ext cx="10007314" cy="2680619"/>
        </p:xfrm>
        <a:graphic>
          <a:graphicData uri="http://schemas.openxmlformats.org/drawingml/2006/table">
            <a:tbl>
              <a:tblPr firstRow="1" firstCol="1" bandRow="1"/>
              <a:tblGrid>
                <a:gridCol w="5003657">
                  <a:extLst>
                    <a:ext uri="{9D8B030D-6E8A-4147-A177-3AD203B41FA5}">
                      <a16:colId xmlns:a16="http://schemas.microsoft.com/office/drawing/2014/main" val="3983399250"/>
                    </a:ext>
                  </a:extLst>
                </a:gridCol>
                <a:gridCol w="5003657">
                  <a:extLst>
                    <a:ext uri="{9D8B030D-6E8A-4147-A177-3AD203B41FA5}">
                      <a16:colId xmlns:a16="http://schemas.microsoft.com/office/drawing/2014/main" val="1084230883"/>
                    </a:ext>
                  </a:extLst>
                </a:gridCol>
              </a:tblGrid>
              <a:tr h="290083">
                <a:tc>
                  <a:txBody>
                    <a:bodyPr/>
                    <a:lstStyle/>
                    <a:p>
                      <a:pPr marL="6350" indent="-6350" algn="ctr">
                        <a:lnSpc>
                          <a:spcPct val="115000"/>
                        </a:lnSpc>
                        <a:spcAft>
                          <a:spcPts val="615"/>
                        </a:spcAft>
                      </a:pPr>
                      <a:r>
                        <a:rPr lang="de-LU"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Pflichtgesetz</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6350" indent="-6350" algn="ctr">
                        <a:lnSpc>
                          <a:spcPct val="115000"/>
                        </a:lnSpc>
                        <a:spcAft>
                          <a:spcPts val="615"/>
                        </a:spcAft>
                      </a:pPr>
                      <a:r>
                        <a:rPr lang="de-LU"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Neigung</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253448503"/>
                  </a:ext>
                </a:extLst>
              </a:tr>
              <a:tr h="2390536">
                <a:tc>
                  <a:txBody>
                    <a:bodyPr/>
                    <a:lstStyle/>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12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indent="-6350" algn="just">
                        <a:lnSpc>
                          <a:spcPct val="115000"/>
                        </a:lnSpc>
                        <a:spcAft>
                          <a:spcPts val="615"/>
                        </a:spcAft>
                      </a:pPr>
                      <a:r>
                        <a:rPr lang="de-LU" sz="1200" dirty="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095883"/>
                  </a:ext>
                </a:extLst>
              </a:tr>
            </a:tbl>
          </a:graphicData>
        </a:graphic>
      </p:graphicFrame>
      <p:sp>
        <p:nvSpPr>
          <p:cNvPr id="5" name="TextBox 4">
            <a:extLst>
              <a:ext uri="{FF2B5EF4-FFF2-40B4-BE49-F238E27FC236}">
                <a16:creationId xmlns:a16="http://schemas.microsoft.com/office/drawing/2014/main" id="{28D053A1-D660-4A96-B490-AF33394FFA2C}"/>
              </a:ext>
            </a:extLst>
          </p:cNvPr>
          <p:cNvSpPr txBox="1"/>
          <p:nvPr/>
        </p:nvSpPr>
        <p:spPr>
          <a:xfrm>
            <a:off x="1662932" y="3503459"/>
            <a:ext cx="4304060" cy="923330"/>
          </a:xfrm>
          <a:prstGeom prst="rect">
            <a:avLst/>
          </a:prstGeom>
          <a:noFill/>
        </p:spPr>
        <p:txBody>
          <a:bodyPr wrap="square" rtlCol="0">
            <a:spAutoFit/>
          </a:bodyPr>
          <a:lstStyle/>
          <a:p>
            <a:r>
              <a:rPr lang="en-GB" dirty="0"/>
              <a:t>Die </a:t>
            </a:r>
            <a:r>
              <a:rPr lang="en-GB" dirty="0" err="1"/>
              <a:t>Pflicht</a:t>
            </a:r>
            <a:r>
              <a:rPr lang="en-GB" dirty="0"/>
              <a:t> </a:t>
            </a:r>
            <a:r>
              <a:rPr lang="en-GB" dirty="0" err="1"/>
              <a:t>gebietet</a:t>
            </a:r>
            <a:r>
              <a:rPr lang="en-GB" dirty="0"/>
              <a:t>:</a:t>
            </a:r>
          </a:p>
          <a:p>
            <a:pPr marL="285750" indent="-285750">
              <a:buFont typeface="Arial" panose="020B0604020202020204" pitchFamily="34" charset="0"/>
              <a:buChar char="•"/>
            </a:pPr>
            <a:r>
              <a:rPr lang="en-GB" dirty="0" err="1"/>
              <a:t>Nicht</a:t>
            </a:r>
            <a:r>
              <a:rPr lang="en-GB" dirty="0"/>
              <a:t> </a:t>
            </a:r>
            <a:r>
              <a:rPr lang="en-GB" dirty="0" err="1"/>
              <a:t>stehlen</a:t>
            </a:r>
            <a:r>
              <a:rPr lang="en-GB" dirty="0"/>
              <a:t>!</a:t>
            </a:r>
          </a:p>
          <a:p>
            <a:pPr marL="285750" indent="-285750">
              <a:buFont typeface="Arial" panose="020B0604020202020204" pitchFamily="34" charset="0"/>
              <a:buChar char="•"/>
            </a:pPr>
            <a:r>
              <a:rPr lang="en-GB" dirty="0" err="1"/>
              <a:t>Unverdientes</a:t>
            </a:r>
            <a:r>
              <a:rPr lang="en-GB" dirty="0"/>
              <a:t> </a:t>
            </a:r>
            <a:r>
              <a:rPr lang="en-GB" dirty="0" err="1"/>
              <a:t>zurückgeben</a:t>
            </a:r>
            <a:r>
              <a:rPr lang="en-GB" dirty="0"/>
              <a:t>!</a:t>
            </a:r>
          </a:p>
        </p:txBody>
      </p:sp>
      <p:sp>
        <p:nvSpPr>
          <p:cNvPr id="17" name="TextBox 16">
            <a:extLst>
              <a:ext uri="{FF2B5EF4-FFF2-40B4-BE49-F238E27FC236}">
                <a16:creationId xmlns:a16="http://schemas.microsoft.com/office/drawing/2014/main" id="{12E34535-6680-4CB3-826E-2A6F49AE5228}"/>
              </a:ext>
            </a:extLst>
          </p:cNvPr>
          <p:cNvSpPr txBox="1"/>
          <p:nvPr/>
        </p:nvSpPr>
        <p:spPr>
          <a:xfrm>
            <a:off x="1662932" y="4843768"/>
            <a:ext cx="4304060" cy="646331"/>
          </a:xfrm>
          <a:prstGeom prst="rect">
            <a:avLst/>
          </a:prstGeom>
          <a:noFill/>
        </p:spPr>
        <p:txBody>
          <a:bodyPr wrap="square" rtlCol="0">
            <a:spAutoFit/>
          </a:bodyPr>
          <a:lstStyle/>
          <a:p>
            <a:r>
              <a:rPr lang="en-GB" dirty="0">
                <a:sym typeface="Wingdings" panose="05000000000000000000" pitchFamily="2" charset="2"/>
              </a:rPr>
              <a:t> Man </a:t>
            </a:r>
            <a:r>
              <a:rPr lang="en-GB" dirty="0" err="1">
                <a:sym typeface="Wingdings" panose="05000000000000000000" pitchFamily="2" charset="2"/>
              </a:rPr>
              <a:t>verzichtet</a:t>
            </a:r>
            <a:r>
              <a:rPr lang="en-GB" dirty="0">
                <a:sym typeface="Wingdings" panose="05000000000000000000" pitchFamily="2" charset="2"/>
              </a:rPr>
              <a:t> auf die 100€ </a:t>
            </a:r>
            <a:r>
              <a:rPr lang="en-GB" dirty="0" err="1">
                <a:sym typeface="Wingdings" panose="05000000000000000000" pitchFamily="2" charset="2"/>
              </a:rPr>
              <a:t>weil</a:t>
            </a:r>
            <a:r>
              <a:rPr lang="en-GB" dirty="0">
                <a:sym typeface="Wingdings" panose="05000000000000000000" pitchFamily="2" charset="2"/>
              </a:rPr>
              <a:t> das </a:t>
            </a:r>
            <a:r>
              <a:rPr lang="en-GB" dirty="0" err="1">
                <a:sym typeface="Wingdings" panose="05000000000000000000" pitchFamily="2" charset="2"/>
              </a:rPr>
              <a:t>Gesetz</a:t>
            </a:r>
            <a:r>
              <a:rPr lang="en-GB" dirty="0">
                <a:sym typeface="Wingdings" panose="05000000000000000000" pitchFamily="2" charset="2"/>
              </a:rPr>
              <a:t> es so </a:t>
            </a:r>
            <a:r>
              <a:rPr lang="en-GB" dirty="0" err="1">
                <a:sym typeface="Wingdings" panose="05000000000000000000" pitchFamily="2" charset="2"/>
              </a:rPr>
              <a:t>gebietet</a:t>
            </a:r>
            <a:r>
              <a:rPr lang="en-GB" dirty="0">
                <a:sym typeface="Wingdings" panose="05000000000000000000" pitchFamily="2" charset="2"/>
              </a:rPr>
              <a:t>.</a:t>
            </a:r>
            <a:endParaRPr lang="en-GB" dirty="0"/>
          </a:p>
        </p:txBody>
      </p:sp>
      <p:sp>
        <p:nvSpPr>
          <p:cNvPr id="18" name="TextBox 17">
            <a:extLst>
              <a:ext uri="{FF2B5EF4-FFF2-40B4-BE49-F238E27FC236}">
                <a16:creationId xmlns:a16="http://schemas.microsoft.com/office/drawing/2014/main" id="{37E01D16-CE76-4B81-B5BE-BF173E3892B0}"/>
              </a:ext>
            </a:extLst>
          </p:cNvPr>
          <p:cNvSpPr txBox="1"/>
          <p:nvPr/>
        </p:nvSpPr>
        <p:spPr>
          <a:xfrm>
            <a:off x="6842946" y="3503459"/>
            <a:ext cx="4304060" cy="923330"/>
          </a:xfrm>
          <a:prstGeom prst="rect">
            <a:avLst/>
          </a:prstGeom>
          <a:noFill/>
        </p:spPr>
        <p:txBody>
          <a:bodyPr wrap="square" rtlCol="0">
            <a:spAutoFit/>
          </a:bodyPr>
          <a:lstStyle/>
          <a:p>
            <a:r>
              <a:rPr lang="en-GB" dirty="0"/>
              <a:t>Die </a:t>
            </a:r>
            <a:r>
              <a:rPr lang="en-GB" dirty="0" err="1"/>
              <a:t>Neigung</a:t>
            </a:r>
            <a:r>
              <a:rPr lang="en-GB" dirty="0"/>
              <a:t> </a:t>
            </a:r>
            <a:r>
              <a:rPr lang="en-GB" dirty="0" err="1"/>
              <a:t>gebietet</a:t>
            </a:r>
            <a:r>
              <a:rPr lang="en-GB" dirty="0"/>
              <a:t>:</a:t>
            </a:r>
          </a:p>
          <a:p>
            <a:pPr marL="285750" indent="-285750">
              <a:buFont typeface="Arial" panose="020B0604020202020204" pitchFamily="34" charset="0"/>
              <a:buChar char="•"/>
            </a:pPr>
            <a:r>
              <a:rPr lang="en-GB" dirty="0"/>
              <a:t>Geld </a:t>
            </a:r>
            <a:r>
              <a:rPr lang="en-GB" dirty="0" err="1"/>
              <a:t>behalten</a:t>
            </a:r>
            <a:r>
              <a:rPr lang="en-GB" dirty="0"/>
              <a:t>!</a:t>
            </a:r>
          </a:p>
          <a:p>
            <a:pPr marL="285750" indent="-285750">
              <a:buFont typeface="Arial" panose="020B0604020202020204" pitchFamily="34" charset="0"/>
              <a:buChar char="•"/>
            </a:pPr>
            <a:r>
              <a:rPr lang="en-GB" dirty="0"/>
              <a:t>Den </a:t>
            </a:r>
            <a:r>
              <a:rPr lang="en-GB" dirty="0" err="1"/>
              <a:t>eigenen</a:t>
            </a:r>
            <a:r>
              <a:rPr lang="en-GB" dirty="0"/>
              <a:t> </a:t>
            </a:r>
            <a:r>
              <a:rPr lang="en-GB" dirty="0" err="1"/>
              <a:t>Vorteil</a:t>
            </a:r>
            <a:r>
              <a:rPr lang="en-GB" dirty="0"/>
              <a:t> </a:t>
            </a:r>
            <a:r>
              <a:rPr lang="en-GB" dirty="0" err="1"/>
              <a:t>sichern</a:t>
            </a:r>
            <a:r>
              <a:rPr lang="en-GB" dirty="0"/>
              <a:t>!</a:t>
            </a:r>
          </a:p>
        </p:txBody>
      </p:sp>
      <p:sp>
        <p:nvSpPr>
          <p:cNvPr id="19" name="TextBox 18">
            <a:extLst>
              <a:ext uri="{FF2B5EF4-FFF2-40B4-BE49-F238E27FC236}">
                <a16:creationId xmlns:a16="http://schemas.microsoft.com/office/drawing/2014/main" id="{A1780550-4285-4CBE-8496-7C0C1200F830}"/>
              </a:ext>
            </a:extLst>
          </p:cNvPr>
          <p:cNvSpPr txBox="1"/>
          <p:nvPr/>
        </p:nvSpPr>
        <p:spPr>
          <a:xfrm>
            <a:off x="6842946" y="4843767"/>
            <a:ext cx="4304060" cy="646331"/>
          </a:xfrm>
          <a:prstGeom prst="rect">
            <a:avLst/>
          </a:prstGeom>
          <a:noFill/>
        </p:spPr>
        <p:txBody>
          <a:bodyPr wrap="square" rtlCol="0">
            <a:spAutoFit/>
          </a:bodyPr>
          <a:lstStyle/>
          <a:p>
            <a:r>
              <a:rPr lang="en-GB" dirty="0">
                <a:sym typeface="Wingdings" panose="05000000000000000000" pitchFamily="2" charset="2"/>
              </a:rPr>
              <a:t> </a:t>
            </a:r>
            <a:r>
              <a:rPr lang="de-LU" dirty="0">
                <a:sym typeface="Wingdings" panose="05000000000000000000" pitchFamily="2" charset="2"/>
              </a:rPr>
              <a:t>Man behält die 100€ weil man Lust hat sich etwas zu kaufen.</a:t>
            </a:r>
            <a:endParaRPr lang="de-LU" dirty="0"/>
          </a:p>
        </p:txBody>
      </p:sp>
    </p:spTree>
    <p:extLst>
      <p:ext uri="{BB962C8B-B14F-4D97-AF65-F5344CB8AC3E}">
        <p14:creationId xmlns:p14="http://schemas.microsoft.com/office/powerpoint/2010/main" val="294387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2707574"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3. </a:t>
            </a:r>
            <a:r>
              <a:rPr lang="en-GB" sz="3600" dirty="0" err="1">
                <a:solidFill>
                  <a:schemeClr val="bg1"/>
                </a:solidFill>
                <a:latin typeface="+mj-lt"/>
              </a:rPr>
              <a:t>Typologie</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Table 3">
            <a:extLst>
              <a:ext uri="{FF2B5EF4-FFF2-40B4-BE49-F238E27FC236}">
                <a16:creationId xmlns:a16="http://schemas.microsoft.com/office/drawing/2014/main" id="{0A3BC8F3-A913-4B71-9455-9304DC2FAED1}"/>
              </a:ext>
            </a:extLst>
          </p:cNvPr>
          <p:cNvGraphicFramePr>
            <a:graphicFrameLocks noGrp="1"/>
          </p:cNvGraphicFramePr>
          <p:nvPr/>
        </p:nvGraphicFramePr>
        <p:xfrm>
          <a:off x="2047103" y="1298303"/>
          <a:ext cx="9061091" cy="4446524"/>
        </p:xfrm>
        <a:graphic>
          <a:graphicData uri="http://schemas.openxmlformats.org/drawingml/2006/table">
            <a:tbl>
              <a:tblPr firstRow="1" firstCol="1" bandRow="1"/>
              <a:tblGrid>
                <a:gridCol w="4509961">
                  <a:extLst>
                    <a:ext uri="{9D8B030D-6E8A-4147-A177-3AD203B41FA5}">
                      <a16:colId xmlns:a16="http://schemas.microsoft.com/office/drawing/2014/main" val="963682448"/>
                    </a:ext>
                  </a:extLst>
                </a:gridCol>
                <a:gridCol w="4551130">
                  <a:extLst>
                    <a:ext uri="{9D8B030D-6E8A-4147-A177-3AD203B41FA5}">
                      <a16:colId xmlns:a16="http://schemas.microsoft.com/office/drawing/2014/main" val="2009401428"/>
                    </a:ext>
                  </a:extLst>
                </a:gridCol>
              </a:tblGrid>
              <a:tr h="0">
                <a:tc gridSpan="2">
                  <a:txBody>
                    <a:bodyPr/>
                    <a:lstStyle/>
                    <a:p>
                      <a:pPr algn="ctr">
                        <a:lnSpc>
                          <a:spcPct val="115000"/>
                        </a:lnSpc>
                        <a:spcAft>
                          <a:spcPts val="0"/>
                        </a:spcAft>
                      </a:pPr>
                      <a:r>
                        <a:rPr lang="fr-BE" sz="1600" dirty="0">
                          <a:effectLst/>
                          <a:latin typeface="Calibri" panose="020F0502020204030204" pitchFamily="34" charset="0"/>
                          <a:ea typeface="Calibri" panose="020F0502020204030204" pitchFamily="34" charset="0"/>
                          <a:cs typeface="Times New Roman" panose="02020603050405020304" pitchFamily="18" charset="0"/>
                        </a:rPr>
                        <a:t>Ethique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BE" sz="1600" dirty="0">
                          <a:effectLst/>
                          <a:latin typeface="Calibri" panose="020F0502020204030204" pitchFamily="34" charset="0"/>
                          <a:ea typeface="Calibri" panose="020F0502020204030204" pitchFamily="34" charset="0"/>
                          <a:cs typeface="Times New Roman" panose="02020603050405020304" pitchFamily="18" charset="0"/>
                        </a:rPr>
                        <a:t>(est déterminée par)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76721100"/>
                  </a:ext>
                </a:extLst>
              </a:tr>
              <a:tr h="0">
                <a:tc gridSpan="2">
                  <a:txBody>
                    <a:bodyPr/>
                    <a:lstStyle/>
                    <a:p>
                      <a:pPr algn="just">
                        <a:lnSpc>
                          <a:spcPct val="115000"/>
                        </a:lnSpc>
                        <a:spcAft>
                          <a:spcPts val="0"/>
                        </a:spcAft>
                      </a:pPr>
                      <a:endParaRPr lang="fr-BE"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725197941"/>
                  </a:ext>
                </a:extLst>
              </a:tr>
              <a:tr h="0">
                <a:tc>
                  <a:txBody>
                    <a:bodyPr/>
                    <a:lstStyle/>
                    <a:p>
                      <a:pPr algn="ctr">
                        <a:lnSpc>
                          <a:spcPct val="115000"/>
                        </a:lnSpc>
                        <a:spcAft>
                          <a:spcPts val="0"/>
                        </a:spcAft>
                      </a:pPr>
                      <a:r>
                        <a:rPr lang="fr-BE"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Déontologisme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fr-BE"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Conséquentialisme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62838755"/>
                  </a:ext>
                </a:extLst>
              </a:tr>
              <a:tr h="0">
                <a:tc>
                  <a:txBody>
                    <a:bodyPr/>
                    <a:lstStyle/>
                    <a:p>
                      <a:pPr algn="just">
                        <a:lnSpc>
                          <a:spcPct val="115000"/>
                        </a:lnSpc>
                        <a:spcAft>
                          <a:spcPts val="0"/>
                        </a:spcAft>
                      </a:pPr>
                      <a:r>
                        <a:rPr lang="fr-BE" sz="1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a:t>
                      </a:r>
                      <a:r>
                        <a:rPr lang="fr-BE" sz="1400" b="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Éthique déontologique</a:t>
                      </a:r>
                      <a:r>
                        <a:rPr lang="fr-BE" sz="1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est l’ensemble des théories éthiques qui affirment que chaque action humaine doit être jugée selon sa à certains </a:t>
                      </a:r>
                      <a:r>
                        <a:rPr lang="fr-BE"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devoirs</a:t>
                      </a:r>
                      <a:r>
                        <a:rPr lang="fr-BE" sz="1400" dirty="0">
                          <a:effectLst/>
                          <a:latin typeface="Calibri" panose="020F0502020204030204" pitchFamily="34" charset="0"/>
                          <a:ea typeface="Calibri" panose="020F0502020204030204" pitchFamily="34" charset="0"/>
                          <a:cs typeface="Calibri" panose="020F0502020204030204" pitchFamily="34" charset="0"/>
                        </a:rPr>
                        <a:t> ou principes</a:t>
                      </a:r>
                      <a:r>
                        <a:rPr lang="fr-BE" sz="1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Motivations</a:t>
                      </a:r>
                      <a:r>
                        <a:rPr lang="fr-BE" sz="1600" dirty="0">
                          <a:effectLst/>
                          <a:latin typeface="Calibri" panose="020F0502020204030204" pitchFamily="34" charset="0"/>
                          <a:ea typeface="Calibri" panose="020F0502020204030204" pitchFamily="34" charset="0"/>
                          <a:cs typeface="Times New Roman" panose="02020603050405020304" pitchFamily="18" charset="0"/>
                        </a:rPr>
                        <a:t> (Pourquoi est-ce que je fais quelque chose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dirty="0">
                          <a:effectLst/>
                          <a:latin typeface="Calibri" panose="020F0502020204030204" pitchFamily="34" charset="0"/>
                          <a:ea typeface="Calibri" panose="020F0502020204030204" pitchFamily="34" charset="0"/>
                          <a:cs typeface="Times New Roman" panose="02020603050405020304" pitchFamily="18" charset="0"/>
                        </a:rPr>
                        <a:t>Par exemple : Valeurs, principes, devoirs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BE" sz="1400" dirty="0">
                          <a:effectLst/>
                          <a:latin typeface="Calibri" panose="020F0502020204030204" pitchFamily="34" charset="0"/>
                          <a:ea typeface="Calibri" panose="020F0502020204030204" pitchFamily="34" charset="0"/>
                          <a:cs typeface="Times New Roman" panose="02020603050405020304" pitchFamily="18" charset="0"/>
                        </a:rPr>
                        <a:t>L’éthique conséquentialiste est l’ensemble des théories éthiques qui jugent l’action humaine en vue de ses résultats.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Conséquences</a:t>
                      </a:r>
                      <a:r>
                        <a:rPr lang="fr-BE" sz="1600" dirty="0">
                          <a:effectLst/>
                          <a:latin typeface="Calibri" panose="020F0502020204030204" pitchFamily="34" charset="0"/>
                          <a:ea typeface="Calibri" panose="020F0502020204030204" pitchFamily="34" charset="0"/>
                          <a:cs typeface="Times New Roman" panose="02020603050405020304" pitchFamily="18" charset="0"/>
                        </a:rPr>
                        <a:t> (Quelles sont les conséquences de mon agir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600" dirty="0">
                          <a:effectLst/>
                          <a:latin typeface="Calibri" panose="020F0502020204030204" pitchFamily="34" charset="0"/>
                          <a:ea typeface="Calibri" panose="020F0502020204030204" pitchFamily="34" charset="0"/>
                          <a:cs typeface="Times New Roman" panose="02020603050405020304" pitchFamily="18" charset="0"/>
                        </a:rPr>
                        <a:t>Par exemple : Buts et finalités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6495863"/>
                  </a:ext>
                </a:extLst>
              </a:tr>
              <a:tr h="0">
                <a:tc>
                  <a:txBody>
                    <a:bodyPr/>
                    <a:lstStyle/>
                    <a:p>
                      <a:pPr algn="just">
                        <a:lnSpc>
                          <a:spcPct val="115000"/>
                        </a:lnSpc>
                        <a:spcAft>
                          <a:spcPts val="0"/>
                        </a:spcAft>
                      </a:pPr>
                      <a:r>
                        <a:rPr lang="fr-BE" sz="100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BE" sz="1000">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785828"/>
                  </a:ext>
                </a:extLst>
              </a:tr>
              <a:tr h="0">
                <a:tc>
                  <a:txBody>
                    <a:bodyPr/>
                    <a:lstStyle/>
                    <a:p>
                      <a:pPr algn="just">
                        <a:lnSpc>
                          <a:spcPct val="115000"/>
                        </a:lnSpc>
                        <a:spcAft>
                          <a:spcPts val="0"/>
                        </a:spcAft>
                      </a:pPr>
                      <a:r>
                        <a:rPr lang="fr-BE" sz="1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fr-BE" sz="1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BE" sz="10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8995418"/>
                  </a:ext>
                </a:extLst>
              </a:tr>
              <a:tr h="0">
                <a:tc gridSpan="2">
                  <a:txBody>
                    <a:bodyPr/>
                    <a:lstStyle/>
                    <a:p>
                      <a:pPr algn="just">
                        <a:lnSpc>
                          <a:spcPct val="115000"/>
                        </a:lnSpc>
                        <a:spcAft>
                          <a:spcPts val="0"/>
                        </a:spcAft>
                      </a:pP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extLst>
                  <a:ext uri="{0D108BD9-81ED-4DB2-BD59-A6C34878D82A}">
                    <a16:rowId xmlns:a16="http://schemas.microsoft.com/office/drawing/2014/main" val="2301310594"/>
                  </a:ext>
                </a:extLst>
              </a:tr>
            </a:tbl>
          </a:graphicData>
        </a:graphic>
      </p:graphicFrame>
      <p:grpSp>
        <p:nvGrpSpPr>
          <p:cNvPr id="6" name="Group 5">
            <a:extLst>
              <a:ext uri="{FF2B5EF4-FFF2-40B4-BE49-F238E27FC236}">
                <a16:creationId xmlns:a16="http://schemas.microsoft.com/office/drawing/2014/main" id="{40D443E0-AE87-429A-94B8-D1CB69975ABC}"/>
              </a:ext>
            </a:extLst>
          </p:cNvPr>
          <p:cNvGrpSpPr/>
          <p:nvPr/>
        </p:nvGrpSpPr>
        <p:grpSpPr>
          <a:xfrm>
            <a:off x="5486613" y="1917008"/>
            <a:ext cx="2114550" cy="190500"/>
            <a:chOff x="5251835" y="2135311"/>
            <a:chExt cx="2114550" cy="190500"/>
          </a:xfrm>
        </p:grpSpPr>
        <p:cxnSp>
          <p:nvCxnSpPr>
            <p:cNvPr id="14" name="Straight Arrow Connector 13">
              <a:extLst>
                <a:ext uri="{FF2B5EF4-FFF2-40B4-BE49-F238E27FC236}">
                  <a16:creationId xmlns:a16="http://schemas.microsoft.com/office/drawing/2014/main" id="{D59F82CE-398D-4988-9A06-6501EFD6E76F}"/>
                </a:ext>
              </a:extLst>
            </p:cNvPr>
            <p:cNvCxnSpPr/>
            <p:nvPr/>
          </p:nvCxnSpPr>
          <p:spPr>
            <a:xfrm flipH="1">
              <a:off x="5251835" y="2135311"/>
              <a:ext cx="904875" cy="190500"/>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18099FA0-1A15-4B2F-9F47-243404AB493E}"/>
                </a:ext>
              </a:extLst>
            </p:cNvPr>
            <p:cNvCxnSpPr/>
            <p:nvPr/>
          </p:nvCxnSpPr>
          <p:spPr>
            <a:xfrm>
              <a:off x="6471035" y="2135311"/>
              <a:ext cx="895350" cy="190500"/>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4082263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172288" y="16839"/>
            <a:ext cx="650387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12.3. </a:t>
            </a:r>
            <a:r>
              <a:rPr lang="en-GB" sz="3600" dirty="0" err="1">
                <a:solidFill>
                  <a:schemeClr val="bg1"/>
                </a:solidFill>
                <a:latin typeface="+mj-lt"/>
              </a:rPr>
              <a:t>Pflicht</a:t>
            </a:r>
            <a:r>
              <a:rPr lang="en-GB" sz="3600" dirty="0">
                <a:solidFill>
                  <a:schemeClr val="bg1"/>
                </a:solidFill>
                <a:latin typeface="+mj-lt"/>
              </a:rPr>
              <a:t> </a:t>
            </a:r>
            <a:r>
              <a:rPr lang="en-GB" sz="3600" dirty="0" err="1">
                <a:solidFill>
                  <a:schemeClr val="bg1"/>
                </a:solidFill>
                <a:latin typeface="+mj-lt"/>
              </a:rPr>
              <a:t>ist</a:t>
            </a:r>
            <a:r>
              <a:rPr lang="en-GB" sz="3600" dirty="0">
                <a:solidFill>
                  <a:schemeClr val="bg1"/>
                </a:solidFill>
                <a:latin typeface="+mj-lt"/>
              </a:rPr>
              <a:t> </a:t>
            </a:r>
            <a:r>
              <a:rPr lang="en-GB" sz="3600" dirty="0" err="1">
                <a:solidFill>
                  <a:schemeClr val="bg1"/>
                </a:solidFill>
                <a:latin typeface="+mj-lt"/>
              </a:rPr>
              <a:t>deontologisch</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1F42777-2C75-4E71-BFB4-A41DD8A8A037}"/>
              </a:ext>
            </a:extLst>
          </p:cNvPr>
          <p:cNvSpPr txBox="1"/>
          <p:nvPr/>
        </p:nvSpPr>
        <p:spPr>
          <a:xfrm>
            <a:off x="5329037" y="1041309"/>
            <a:ext cx="6098836" cy="2862322"/>
          </a:xfrm>
          <a:prstGeom prst="rect">
            <a:avLst/>
          </a:prstGeom>
          <a:noFill/>
        </p:spPr>
        <p:txBody>
          <a:bodyPr wrap="square" rtlCol="0">
            <a:spAutoFit/>
          </a:bodyPr>
          <a:lstStyle/>
          <a:p>
            <a:pPr algn="just"/>
            <a:r>
              <a:rPr lang="de-LU" dirty="0"/>
              <a:t>Während </a:t>
            </a:r>
            <a:r>
              <a:rPr lang="de-LU" b="1" dirty="0"/>
              <a:t>Naturgesetze</a:t>
            </a:r>
            <a:r>
              <a:rPr lang="de-LU" dirty="0"/>
              <a:t> das beschreiben </a:t>
            </a:r>
            <a:r>
              <a:rPr lang="de-LU" b="1" dirty="0"/>
              <a:t>was ist</a:t>
            </a:r>
            <a:r>
              <a:rPr lang="de-LU" dirty="0"/>
              <a:t>, beschreiben </a:t>
            </a:r>
            <a:r>
              <a:rPr lang="de-LU" b="1" dirty="0"/>
              <a:t>Vernunftgesetze</a:t>
            </a:r>
            <a:r>
              <a:rPr lang="de-LU" dirty="0"/>
              <a:t> das, </a:t>
            </a:r>
            <a:r>
              <a:rPr lang="de-LU" b="1" dirty="0"/>
              <a:t>was sein soll:</a:t>
            </a:r>
          </a:p>
          <a:p>
            <a:pPr algn="just"/>
            <a:endParaRPr lang="de-LU" b="1" dirty="0"/>
          </a:p>
          <a:p>
            <a:pPr algn="just"/>
            <a:endParaRPr lang="de-LU" b="1" dirty="0"/>
          </a:p>
          <a:p>
            <a:pPr marL="285750" lvl="0" indent="-285750" algn="just">
              <a:buFont typeface="Arial" panose="020B0604020202020204" pitchFamily="34" charset="0"/>
              <a:buChar char="•"/>
            </a:pPr>
            <a:r>
              <a:rPr lang="de-LU" b="1" u="sng" dirty="0"/>
              <a:t>Hypothetische Imperative</a:t>
            </a:r>
            <a:r>
              <a:rPr lang="de-LU" dirty="0"/>
              <a:t> sind </a:t>
            </a:r>
            <a:r>
              <a:rPr lang="de-LU" b="1" u="sng" dirty="0"/>
              <a:t>allgemeine Handlungsegeln</a:t>
            </a:r>
            <a:r>
              <a:rPr lang="de-LU" dirty="0"/>
              <a:t>, die sich nach einem </a:t>
            </a:r>
            <a:r>
              <a:rPr lang="de-LU" b="1" u="sng" dirty="0"/>
              <a:t>bestimmten Zweck</a:t>
            </a:r>
            <a:r>
              <a:rPr lang="de-LU" b="1" dirty="0"/>
              <a:t> </a:t>
            </a:r>
            <a:r>
              <a:rPr lang="de-LU" dirty="0"/>
              <a:t>richten</a:t>
            </a:r>
          </a:p>
          <a:p>
            <a:pPr marL="285750" lvl="0" indent="-285750" algn="just">
              <a:buFont typeface="Arial" panose="020B0604020202020204" pitchFamily="34" charset="0"/>
              <a:buChar char="•"/>
            </a:pPr>
            <a:endParaRPr lang="en-GB" dirty="0"/>
          </a:p>
          <a:p>
            <a:pPr marL="285750" lvl="0" indent="-285750" algn="just">
              <a:buFont typeface="Arial" panose="020B0604020202020204" pitchFamily="34" charset="0"/>
              <a:buChar char="•"/>
            </a:pPr>
            <a:r>
              <a:rPr lang="de-LU" b="1" u="sng" dirty="0"/>
              <a:t>Kategorische Imperative</a:t>
            </a:r>
            <a:r>
              <a:rPr lang="de-LU" dirty="0"/>
              <a:t> sind </a:t>
            </a:r>
            <a:r>
              <a:rPr lang="de-LU" b="1" u="sng" dirty="0"/>
              <a:t>allgemeine Handlungsregeln</a:t>
            </a:r>
            <a:r>
              <a:rPr lang="de-LU" dirty="0"/>
              <a:t>, die </a:t>
            </a:r>
            <a:r>
              <a:rPr lang="de-LU" b="1" u="sng" dirty="0"/>
              <a:t>um ihrer selbst willen</a:t>
            </a:r>
            <a:r>
              <a:rPr lang="de-LU" dirty="0"/>
              <a:t> angestrebt werden, da sie </a:t>
            </a:r>
            <a:r>
              <a:rPr lang="de-LU" b="1" u="sng" dirty="0"/>
              <a:t>notwendig</a:t>
            </a:r>
            <a:r>
              <a:rPr lang="de-LU" dirty="0"/>
              <a:t> sind</a:t>
            </a:r>
            <a:endParaRPr lang="en-GB" dirty="0"/>
          </a:p>
        </p:txBody>
      </p:sp>
      <p:pic>
        <p:nvPicPr>
          <p:cNvPr id="6" name="Picture 5">
            <a:extLst>
              <a:ext uri="{FF2B5EF4-FFF2-40B4-BE49-F238E27FC236}">
                <a16:creationId xmlns:a16="http://schemas.microsoft.com/office/drawing/2014/main" id="{92F0AEE7-B8D0-4C06-ACA1-AE2827E527BD}"/>
              </a:ext>
            </a:extLst>
          </p:cNvPr>
          <p:cNvPicPr>
            <a:picLocks noChangeAspect="1"/>
          </p:cNvPicPr>
          <p:nvPr/>
        </p:nvPicPr>
        <p:blipFill>
          <a:blip r:embed="rId2"/>
          <a:stretch>
            <a:fillRect/>
          </a:stretch>
        </p:blipFill>
        <p:spPr>
          <a:xfrm>
            <a:off x="612602" y="1068555"/>
            <a:ext cx="4437875" cy="270505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74D2499A-6365-4CE2-99AE-54AA8DF9B2C7}"/>
              </a:ext>
            </a:extLst>
          </p:cNvPr>
          <p:cNvSpPr txBox="1"/>
          <p:nvPr/>
        </p:nvSpPr>
        <p:spPr>
          <a:xfrm>
            <a:off x="695413" y="4333662"/>
            <a:ext cx="10732459" cy="1754326"/>
          </a:xfrm>
          <a:prstGeom prst="rect">
            <a:avLst/>
          </a:prstGeom>
          <a:solidFill>
            <a:schemeClr val="accent1">
              <a:lumMod val="20000"/>
              <a:lumOff val="80000"/>
            </a:schemeClr>
          </a:solidFill>
        </p:spPr>
        <p:txBody>
          <a:bodyPr wrap="square" rtlCol="0">
            <a:spAutoFit/>
          </a:bodyPr>
          <a:lstStyle/>
          <a:p>
            <a:r>
              <a:rPr lang="de-LU" dirty="0"/>
              <a:t>Kant auch </a:t>
            </a:r>
            <a:r>
              <a:rPr lang="de-LU" b="1" u="sng" dirty="0"/>
              <a:t>gegen</a:t>
            </a:r>
            <a:r>
              <a:rPr lang="de-LU" b="1" dirty="0"/>
              <a:t> eine Begründung der Moral vom Glück</a:t>
            </a:r>
            <a:r>
              <a:rPr lang="de-LU" dirty="0"/>
              <a:t> her: </a:t>
            </a:r>
          </a:p>
          <a:p>
            <a:endParaRPr lang="en-GB" dirty="0"/>
          </a:p>
          <a:p>
            <a:pPr marL="285750" lvl="0" indent="-285750">
              <a:buFont typeface="Arial" panose="020B0604020202020204" pitchFamily="34" charset="0"/>
              <a:buChar char="•"/>
            </a:pPr>
            <a:r>
              <a:rPr lang="de-LU" dirty="0"/>
              <a:t>Handlungen, die wegen des Wohlbefindens ausgeführt werden, sind nur </a:t>
            </a:r>
            <a:r>
              <a:rPr lang="de-LU" b="1" dirty="0"/>
              <a:t>Mittel zum Zweck</a:t>
            </a:r>
            <a:r>
              <a:rPr lang="de-LU" dirty="0"/>
              <a:t> und haben keinen </a:t>
            </a:r>
            <a:r>
              <a:rPr lang="de-LU" b="1" dirty="0"/>
              <a:t>Wert an sich</a:t>
            </a:r>
            <a:r>
              <a:rPr lang="de-LU" dirty="0"/>
              <a:t> </a:t>
            </a:r>
          </a:p>
          <a:p>
            <a:pPr marL="285750" lvl="0" indent="-285750">
              <a:buFont typeface="Arial" panose="020B0604020202020204" pitchFamily="34" charset="0"/>
              <a:buChar char="•"/>
            </a:pPr>
            <a:endParaRPr lang="en-GB" dirty="0"/>
          </a:p>
          <a:p>
            <a:pPr marL="285750" indent="-285750">
              <a:buFont typeface="Arial" panose="020B0604020202020204" pitchFamily="34" charset="0"/>
              <a:buChar char="•"/>
            </a:pPr>
            <a:r>
              <a:rPr lang="de-LU" dirty="0"/>
              <a:t>Der Mensch ist </a:t>
            </a:r>
            <a:r>
              <a:rPr lang="de-LU" b="1" dirty="0"/>
              <a:t>unfähig genau zu bestimmen, was ihn tatsächlich glückselig </a:t>
            </a:r>
            <a:endParaRPr lang="en-GB" dirty="0"/>
          </a:p>
        </p:txBody>
      </p:sp>
    </p:spTree>
    <p:extLst>
      <p:ext uri="{BB962C8B-B14F-4D97-AF65-F5344CB8AC3E}">
        <p14:creationId xmlns:p14="http://schemas.microsoft.com/office/powerpoint/2010/main" val="37232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172289" y="16839"/>
            <a:ext cx="5474648" cy="646331"/>
          </a:xfrm>
          <a:prstGeom prst="rect">
            <a:avLst/>
          </a:prstGeom>
          <a:solidFill>
            <a:schemeClr val="tx1">
              <a:lumMod val="65000"/>
              <a:lumOff val="35000"/>
            </a:schemeClr>
          </a:solidFill>
          <a:ln w="19050">
            <a:noFill/>
            <a:prstDash val="sysDot"/>
          </a:ln>
        </p:spPr>
        <p:txBody>
          <a:bodyPr wrap="square">
            <a:spAutoFit/>
          </a:bodyPr>
          <a:lstStyle/>
          <a:p>
            <a:pPr algn="ctr"/>
            <a:r>
              <a:rPr lang="de-LU" sz="3600" dirty="0">
                <a:solidFill>
                  <a:schemeClr val="bg1"/>
                </a:solidFill>
                <a:latin typeface="+mj-lt"/>
              </a:rPr>
              <a:t>13. Kategorischer Imperativ</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peech Bubble: Rectangle with Corners Rounded 3">
            <a:extLst>
              <a:ext uri="{FF2B5EF4-FFF2-40B4-BE49-F238E27FC236}">
                <a16:creationId xmlns:a16="http://schemas.microsoft.com/office/drawing/2014/main" id="{CDE2D69C-61FB-45A2-8405-B14831B6D400}"/>
              </a:ext>
            </a:extLst>
          </p:cNvPr>
          <p:cNvSpPr/>
          <p:nvPr/>
        </p:nvSpPr>
        <p:spPr>
          <a:xfrm>
            <a:off x="4578377" y="1309613"/>
            <a:ext cx="4112674" cy="1188889"/>
          </a:xfrm>
          <a:prstGeom prst="wedgeRoundRectCallout">
            <a:avLst>
              <a:gd name="adj1" fmla="val -63749"/>
              <a:gd name="adj2" fmla="val -546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4D2499A-6365-4CE2-99AE-54AA8DF9B2C7}"/>
              </a:ext>
            </a:extLst>
          </p:cNvPr>
          <p:cNvSpPr txBox="1"/>
          <p:nvPr/>
        </p:nvSpPr>
        <p:spPr>
          <a:xfrm>
            <a:off x="1298797" y="3374715"/>
            <a:ext cx="10049895" cy="1200329"/>
          </a:xfrm>
          <a:prstGeom prst="rect">
            <a:avLst/>
          </a:prstGeom>
          <a:noFill/>
        </p:spPr>
        <p:txBody>
          <a:bodyPr wrap="square" rtlCol="0">
            <a:spAutoFit/>
          </a:bodyPr>
          <a:lstStyle/>
          <a:p>
            <a:r>
              <a:rPr lang="de-LU" b="1" dirty="0"/>
              <a:t>Prinzip der Verallgemeinerbarkeit</a:t>
            </a:r>
            <a:r>
              <a:rPr lang="de-LU" dirty="0"/>
              <a:t>:</a:t>
            </a:r>
          </a:p>
          <a:p>
            <a:endParaRPr lang="en-GB" dirty="0"/>
          </a:p>
          <a:p>
            <a:r>
              <a:rPr lang="de-LU" dirty="0"/>
              <a:t>Durch den Gebrauch der Vernunft und die Prüfung der Verallgemeinerbarkeit können wir uns </a:t>
            </a:r>
            <a:r>
              <a:rPr lang="de-LU" b="1" dirty="0"/>
              <a:t>vorstellen, was  passieren würde, wenn jeder so handeln würde wie wir selbst</a:t>
            </a:r>
            <a:r>
              <a:rPr lang="de-LU" dirty="0"/>
              <a:t>.</a:t>
            </a:r>
            <a:endParaRPr lang="en-GB" dirty="0"/>
          </a:p>
        </p:txBody>
      </p:sp>
      <p:sp>
        <p:nvSpPr>
          <p:cNvPr id="13" name="TextBox 12">
            <a:extLst>
              <a:ext uri="{FF2B5EF4-FFF2-40B4-BE49-F238E27FC236}">
                <a16:creationId xmlns:a16="http://schemas.microsoft.com/office/drawing/2014/main" id="{88A5103B-0F18-43ED-B394-7DCCA28E73C6}"/>
              </a:ext>
            </a:extLst>
          </p:cNvPr>
          <p:cNvSpPr txBox="1"/>
          <p:nvPr/>
        </p:nvSpPr>
        <p:spPr>
          <a:xfrm>
            <a:off x="4631541" y="1376717"/>
            <a:ext cx="4006347" cy="923330"/>
          </a:xfrm>
          <a:prstGeom prst="rect">
            <a:avLst/>
          </a:prstGeom>
          <a:noFill/>
        </p:spPr>
        <p:txBody>
          <a:bodyPr wrap="square" rtlCol="0">
            <a:spAutoFit/>
          </a:bodyPr>
          <a:lstStyle/>
          <a:p>
            <a:pPr algn="ctr"/>
            <a:r>
              <a:rPr lang="de-LU" b="1" i="1" dirty="0"/>
              <a:t>„Handle nur nach derjenigen Maxime, durch die du zugleich wollen kannst, dass sie ein allgemeines Gesetz werde.“ </a:t>
            </a:r>
            <a:endParaRPr lang="en-GB" dirty="0"/>
          </a:p>
        </p:txBody>
      </p:sp>
      <p:pic>
        <p:nvPicPr>
          <p:cNvPr id="14" name="Picture 13" descr="A close up of a logo&#10;&#10;Description automatically generated">
            <a:extLst>
              <a:ext uri="{FF2B5EF4-FFF2-40B4-BE49-F238E27FC236}">
                <a16:creationId xmlns:a16="http://schemas.microsoft.com/office/drawing/2014/main" id="{483FA0AA-25D8-48BE-BFE6-14233EA5A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170" y="1108549"/>
            <a:ext cx="1893789" cy="1893789"/>
          </a:xfrm>
          <a:prstGeom prst="rect">
            <a:avLst/>
          </a:prstGeom>
        </p:spPr>
      </p:pic>
      <p:sp>
        <p:nvSpPr>
          <p:cNvPr id="15" name="TextBox 14">
            <a:extLst>
              <a:ext uri="{FF2B5EF4-FFF2-40B4-BE49-F238E27FC236}">
                <a16:creationId xmlns:a16="http://schemas.microsoft.com/office/drawing/2014/main" id="{6CE78824-4507-4BBB-8DB1-19D015BA7CC8}"/>
              </a:ext>
            </a:extLst>
          </p:cNvPr>
          <p:cNvSpPr txBox="1"/>
          <p:nvPr/>
        </p:nvSpPr>
        <p:spPr>
          <a:xfrm>
            <a:off x="1298797" y="4947421"/>
            <a:ext cx="10049895" cy="1200329"/>
          </a:xfrm>
          <a:prstGeom prst="rect">
            <a:avLst/>
          </a:prstGeom>
          <a:solidFill>
            <a:schemeClr val="accent1">
              <a:lumMod val="20000"/>
              <a:lumOff val="80000"/>
            </a:schemeClr>
          </a:solidFill>
        </p:spPr>
        <p:txBody>
          <a:bodyPr wrap="square" rtlCol="0">
            <a:spAutoFit/>
          </a:bodyPr>
          <a:lstStyle/>
          <a:p>
            <a:r>
              <a:rPr lang="en-GB" dirty="0" err="1"/>
              <a:t>Beispiel</a:t>
            </a:r>
            <a:r>
              <a:rPr lang="en-GB" dirty="0"/>
              <a:t>:</a:t>
            </a:r>
          </a:p>
          <a:p>
            <a:endParaRPr lang="en-GB" dirty="0"/>
          </a:p>
          <a:p>
            <a:r>
              <a:rPr lang="en-GB" dirty="0" err="1"/>
              <a:t>Würde</a:t>
            </a:r>
            <a:r>
              <a:rPr lang="en-GB" dirty="0"/>
              <a:t> </a:t>
            </a:r>
            <a:r>
              <a:rPr lang="en-GB" dirty="0" err="1"/>
              <a:t>jeder</a:t>
            </a:r>
            <a:r>
              <a:rPr lang="en-GB" dirty="0"/>
              <a:t> </a:t>
            </a:r>
            <a:r>
              <a:rPr lang="en-GB" dirty="0" err="1"/>
              <a:t>stehlen</a:t>
            </a:r>
            <a:r>
              <a:rPr lang="en-GB" dirty="0"/>
              <a:t> </a:t>
            </a:r>
            <a:r>
              <a:rPr lang="en-GB" dirty="0" err="1"/>
              <a:t>dürfen</a:t>
            </a:r>
            <a:r>
              <a:rPr lang="en-GB" dirty="0"/>
              <a:t>, </a:t>
            </a:r>
            <a:r>
              <a:rPr lang="en-GB" b="1" dirty="0" err="1"/>
              <a:t>gäbe</a:t>
            </a:r>
            <a:r>
              <a:rPr lang="en-GB" b="1" dirty="0"/>
              <a:t> es </a:t>
            </a:r>
            <a:r>
              <a:rPr lang="en-GB" b="1" dirty="0" err="1"/>
              <a:t>weder</a:t>
            </a:r>
            <a:r>
              <a:rPr lang="en-GB" b="1" dirty="0"/>
              <a:t> </a:t>
            </a:r>
            <a:r>
              <a:rPr lang="en-GB" b="1" dirty="0" err="1"/>
              <a:t>Eigentum</a:t>
            </a:r>
            <a:r>
              <a:rPr lang="en-GB" b="1" dirty="0"/>
              <a:t> </a:t>
            </a:r>
            <a:r>
              <a:rPr lang="en-GB" b="1" dirty="0" err="1"/>
              <a:t>noch</a:t>
            </a:r>
            <a:r>
              <a:rPr lang="en-GB" b="1" dirty="0"/>
              <a:t> </a:t>
            </a:r>
            <a:r>
              <a:rPr lang="en-GB" b="1" dirty="0" err="1"/>
              <a:t>gegenseitiges</a:t>
            </a:r>
            <a:r>
              <a:rPr lang="en-GB" b="1" dirty="0"/>
              <a:t> </a:t>
            </a:r>
            <a:r>
              <a:rPr lang="en-GB" b="1" dirty="0" err="1"/>
              <a:t>Vertrauen</a:t>
            </a:r>
            <a:r>
              <a:rPr lang="en-GB" dirty="0"/>
              <a:t>. Also </a:t>
            </a:r>
            <a:r>
              <a:rPr lang="en-GB" dirty="0" err="1"/>
              <a:t>ist</a:t>
            </a:r>
            <a:r>
              <a:rPr lang="en-GB" dirty="0"/>
              <a:t> </a:t>
            </a:r>
            <a:r>
              <a:rPr lang="en-GB" dirty="0" err="1"/>
              <a:t>Diebstahl</a:t>
            </a:r>
            <a:r>
              <a:rPr lang="en-GB" dirty="0"/>
              <a:t> </a:t>
            </a:r>
            <a:r>
              <a:rPr lang="en-GB" dirty="0" err="1"/>
              <a:t>unvernünftig</a:t>
            </a:r>
            <a:r>
              <a:rPr lang="en-GB" dirty="0"/>
              <a:t>.</a:t>
            </a:r>
          </a:p>
        </p:txBody>
      </p:sp>
    </p:spTree>
    <p:extLst>
      <p:ext uri="{BB962C8B-B14F-4D97-AF65-F5344CB8AC3E}">
        <p14:creationId xmlns:p14="http://schemas.microsoft.com/office/powerpoint/2010/main" val="200180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172289" y="16839"/>
            <a:ext cx="5474648" cy="646331"/>
          </a:xfrm>
          <a:prstGeom prst="rect">
            <a:avLst/>
          </a:prstGeom>
          <a:solidFill>
            <a:schemeClr val="tx1">
              <a:lumMod val="65000"/>
              <a:lumOff val="35000"/>
            </a:schemeClr>
          </a:solidFill>
          <a:ln w="19050">
            <a:noFill/>
            <a:prstDash val="sysDot"/>
          </a:ln>
        </p:spPr>
        <p:txBody>
          <a:bodyPr wrap="square">
            <a:spAutoFit/>
          </a:bodyPr>
          <a:lstStyle/>
          <a:p>
            <a:pPr algn="ctr"/>
            <a:r>
              <a:rPr lang="de-LU" sz="3600" dirty="0">
                <a:solidFill>
                  <a:schemeClr val="bg1"/>
                </a:solidFill>
                <a:latin typeface="+mj-lt"/>
              </a:rPr>
              <a:t>13. Kategorischer Imperativ</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peech Bubble: Rectangle with Corners Rounded 3">
            <a:extLst>
              <a:ext uri="{FF2B5EF4-FFF2-40B4-BE49-F238E27FC236}">
                <a16:creationId xmlns:a16="http://schemas.microsoft.com/office/drawing/2014/main" id="{CDE2D69C-61FB-45A2-8405-B14831B6D400}"/>
              </a:ext>
            </a:extLst>
          </p:cNvPr>
          <p:cNvSpPr/>
          <p:nvPr/>
        </p:nvSpPr>
        <p:spPr>
          <a:xfrm>
            <a:off x="1808747" y="1093396"/>
            <a:ext cx="3517232" cy="460417"/>
          </a:xfrm>
          <a:prstGeom prst="wedgeRoundRectCallout">
            <a:avLst>
              <a:gd name="adj1" fmla="val -57592"/>
              <a:gd name="adj2" fmla="val 4331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4D2499A-6365-4CE2-99AE-54AA8DF9B2C7}"/>
              </a:ext>
            </a:extLst>
          </p:cNvPr>
          <p:cNvSpPr txBox="1"/>
          <p:nvPr/>
        </p:nvSpPr>
        <p:spPr>
          <a:xfrm>
            <a:off x="1065511" y="1958031"/>
            <a:ext cx="10049895" cy="369332"/>
          </a:xfrm>
          <a:prstGeom prst="rect">
            <a:avLst/>
          </a:prstGeom>
          <a:noFill/>
        </p:spPr>
        <p:txBody>
          <a:bodyPr wrap="square" rtlCol="0">
            <a:spAutoFit/>
          </a:bodyPr>
          <a:lstStyle/>
          <a:p>
            <a:r>
              <a:rPr lang="de-LU" b="1" dirty="0"/>
              <a:t>Formuliert weitere Beispiele:</a:t>
            </a:r>
            <a:endParaRPr lang="de-LU" dirty="0"/>
          </a:p>
        </p:txBody>
      </p:sp>
      <p:sp>
        <p:nvSpPr>
          <p:cNvPr id="13" name="TextBox 12">
            <a:extLst>
              <a:ext uri="{FF2B5EF4-FFF2-40B4-BE49-F238E27FC236}">
                <a16:creationId xmlns:a16="http://schemas.microsoft.com/office/drawing/2014/main" id="{88A5103B-0F18-43ED-B394-7DCCA28E73C6}"/>
              </a:ext>
            </a:extLst>
          </p:cNvPr>
          <p:cNvSpPr txBox="1"/>
          <p:nvPr/>
        </p:nvSpPr>
        <p:spPr>
          <a:xfrm>
            <a:off x="1612624" y="1103829"/>
            <a:ext cx="3909477" cy="430887"/>
          </a:xfrm>
          <a:prstGeom prst="rect">
            <a:avLst/>
          </a:prstGeom>
          <a:noFill/>
        </p:spPr>
        <p:txBody>
          <a:bodyPr wrap="square" rtlCol="0">
            <a:spAutoFit/>
          </a:bodyPr>
          <a:lstStyle/>
          <a:p>
            <a:pPr algn="ctr"/>
            <a:r>
              <a:rPr lang="de-LU" sz="1100" b="1" i="1" dirty="0"/>
              <a:t>„Handle nur nach derjenigen Maxime, durch die du zugleich wollen kannst, dass sie ein allgemeines Gesetz werde.“ </a:t>
            </a:r>
            <a:endParaRPr lang="en-GB" sz="1100" dirty="0"/>
          </a:p>
        </p:txBody>
      </p:sp>
      <p:pic>
        <p:nvPicPr>
          <p:cNvPr id="14" name="Picture 13" descr="A close up of a logo&#10;&#10;Description automatically generated">
            <a:extLst>
              <a:ext uri="{FF2B5EF4-FFF2-40B4-BE49-F238E27FC236}">
                <a16:creationId xmlns:a16="http://schemas.microsoft.com/office/drawing/2014/main" id="{483FA0AA-25D8-48BE-BFE6-14233EA5A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679" y="1224946"/>
            <a:ext cx="676068" cy="676068"/>
          </a:xfrm>
          <a:prstGeom prst="rect">
            <a:avLst/>
          </a:prstGeom>
        </p:spPr>
      </p:pic>
      <p:sp>
        <p:nvSpPr>
          <p:cNvPr id="3" name="TextBox 2">
            <a:extLst>
              <a:ext uri="{FF2B5EF4-FFF2-40B4-BE49-F238E27FC236}">
                <a16:creationId xmlns:a16="http://schemas.microsoft.com/office/drawing/2014/main" id="{F1C556D9-F721-4DA7-B189-BF073B003C7E}"/>
              </a:ext>
            </a:extLst>
          </p:cNvPr>
          <p:cNvSpPr txBox="1"/>
          <p:nvPr/>
        </p:nvSpPr>
        <p:spPr>
          <a:xfrm>
            <a:off x="1096729" y="2445772"/>
            <a:ext cx="9966158" cy="646331"/>
          </a:xfrm>
          <a:prstGeom prst="rect">
            <a:avLst/>
          </a:prstGeom>
          <a:noFill/>
        </p:spPr>
        <p:txBody>
          <a:bodyPr wrap="square" rtlCol="0">
            <a:spAutoFit/>
          </a:bodyPr>
          <a:lstStyle/>
          <a:p>
            <a:pPr marL="285750" indent="-285750">
              <a:buFont typeface="Arial" panose="020B0604020202020204" pitchFamily="34" charset="0"/>
              <a:buChar char="•"/>
            </a:pPr>
            <a:r>
              <a:rPr lang="en-GB" dirty="0"/>
              <a:t>…</a:t>
            </a:r>
          </a:p>
          <a:p>
            <a:pPr marL="285750" indent="-285750">
              <a:buFont typeface="Arial" panose="020B0604020202020204" pitchFamily="34" charset="0"/>
              <a:buChar char="•"/>
            </a:pPr>
            <a:r>
              <a:rPr lang="en-GB" dirty="0"/>
              <a:t>…</a:t>
            </a:r>
            <a:endParaRPr lang="en-US" dirty="0"/>
          </a:p>
        </p:txBody>
      </p:sp>
    </p:spTree>
    <p:extLst>
      <p:ext uri="{BB962C8B-B14F-4D97-AF65-F5344CB8AC3E}">
        <p14:creationId xmlns:p14="http://schemas.microsoft.com/office/powerpoint/2010/main" val="3455274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172289" y="16839"/>
            <a:ext cx="2540061" cy="646331"/>
          </a:xfrm>
          <a:prstGeom prst="rect">
            <a:avLst/>
          </a:prstGeom>
          <a:solidFill>
            <a:schemeClr val="tx1">
              <a:lumMod val="65000"/>
              <a:lumOff val="35000"/>
            </a:schemeClr>
          </a:solidFill>
          <a:ln w="19050">
            <a:noFill/>
            <a:prstDash val="sysDot"/>
          </a:ln>
        </p:spPr>
        <p:txBody>
          <a:bodyPr wrap="square">
            <a:spAutoFit/>
          </a:bodyPr>
          <a:lstStyle/>
          <a:p>
            <a:pPr algn="ctr"/>
            <a:r>
              <a:rPr lang="de-LU" sz="3600" dirty="0">
                <a:solidFill>
                  <a:schemeClr val="bg1"/>
                </a:solidFill>
                <a:latin typeface="+mj-lt"/>
              </a:rPr>
              <a:t>13. Kritik</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4D2499A-6365-4CE2-99AE-54AA8DF9B2C7}"/>
              </a:ext>
            </a:extLst>
          </p:cNvPr>
          <p:cNvSpPr txBox="1"/>
          <p:nvPr/>
        </p:nvSpPr>
        <p:spPr>
          <a:xfrm>
            <a:off x="1396373" y="3955449"/>
            <a:ext cx="9666514" cy="2308324"/>
          </a:xfrm>
          <a:prstGeom prst="rect">
            <a:avLst/>
          </a:prstGeom>
          <a:noFill/>
        </p:spPr>
        <p:txBody>
          <a:bodyPr wrap="square" rtlCol="0">
            <a:spAutoFit/>
          </a:bodyPr>
          <a:lstStyle/>
          <a:p>
            <a:r>
              <a:rPr lang="de-LU" dirty="0"/>
              <a:t>Für die meisten Menschen klingt die Ethik Kants </a:t>
            </a:r>
            <a:r>
              <a:rPr lang="de-LU" b="1" dirty="0"/>
              <a:t>zu perfekt:</a:t>
            </a:r>
            <a:r>
              <a:rPr lang="de-LU" dirty="0"/>
              <a:t> </a:t>
            </a:r>
          </a:p>
          <a:p>
            <a:endParaRPr lang="de-LU" dirty="0"/>
          </a:p>
          <a:p>
            <a:pPr marL="285750" indent="-285750">
              <a:buFont typeface="Arial" panose="020B0604020202020204" pitchFamily="34" charset="0"/>
              <a:buChar char="•"/>
            </a:pPr>
            <a:r>
              <a:rPr lang="de-LU" b="1" u="sng" dirty="0"/>
              <a:t>Gelegentlich gibt es Umstände</a:t>
            </a:r>
            <a:r>
              <a:rPr lang="de-LU" dirty="0"/>
              <a:t>, in denen es offensichtlich moralisch richtig ist zu lügen</a:t>
            </a:r>
          </a:p>
          <a:p>
            <a:pPr marL="285750" indent="-285750">
              <a:buFont typeface="Arial" panose="020B0604020202020204" pitchFamily="34" charset="0"/>
              <a:buChar char="•"/>
            </a:pPr>
            <a:endParaRPr lang="de-LU" dirty="0"/>
          </a:p>
          <a:p>
            <a:pPr marL="285750" indent="-285750">
              <a:buFont typeface="Arial" panose="020B0604020202020204" pitchFamily="34" charset="0"/>
              <a:buChar char="•"/>
            </a:pPr>
            <a:r>
              <a:rPr lang="de-LU" dirty="0"/>
              <a:t>Kants System erlaubt </a:t>
            </a:r>
            <a:r>
              <a:rPr lang="de-LU" b="1" u="sng" dirty="0"/>
              <a:t>keine Ausnahmen.</a:t>
            </a:r>
          </a:p>
          <a:p>
            <a:pPr marL="285750" indent="-285750">
              <a:buFont typeface="Arial" panose="020B0604020202020204" pitchFamily="34" charset="0"/>
              <a:buChar char="•"/>
            </a:pPr>
            <a:endParaRPr lang="de-LU" b="1" u="sng" dirty="0"/>
          </a:p>
          <a:p>
            <a:pPr marL="285750" indent="-285750">
              <a:buFont typeface="Arial" panose="020B0604020202020204" pitchFamily="34" charset="0"/>
              <a:buChar char="•"/>
            </a:pPr>
            <a:r>
              <a:rPr lang="de-LU" dirty="0"/>
              <a:t>Auch hilft es bei der </a:t>
            </a:r>
            <a:r>
              <a:rPr lang="de-LU" b="1" u="sng" dirty="0"/>
              <a:t>Entscheidung zwischen Regeln</a:t>
            </a:r>
            <a:r>
              <a:rPr lang="de-LU" dirty="0"/>
              <a:t> nicht.</a:t>
            </a:r>
            <a:endParaRPr lang="en-GB" dirty="0"/>
          </a:p>
          <a:p>
            <a:endParaRPr lang="en-GB" dirty="0"/>
          </a:p>
        </p:txBody>
      </p:sp>
      <p:pic>
        <p:nvPicPr>
          <p:cNvPr id="3" name="Picture 2">
            <a:extLst>
              <a:ext uri="{FF2B5EF4-FFF2-40B4-BE49-F238E27FC236}">
                <a16:creationId xmlns:a16="http://schemas.microsoft.com/office/drawing/2014/main" id="{A79EB764-8363-47F5-9EAC-49ED371E0C15}"/>
              </a:ext>
            </a:extLst>
          </p:cNvPr>
          <p:cNvPicPr>
            <a:picLocks noChangeAspect="1"/>
          </p:cNvPicPr>
          <p:nvPr/>
        </p:nvPicPr>
        <p:blipFill>
          <a:blip r:embed="rId2"/>
          <a:stretch>
            <a:fillRect/>
          </a:stretch>
        </p:blipFill>
        <p:spPr>
          <a:xfrm>
            <a:off x="3837545" y="1031434"/>
            <a:ext cx="4706520" cy="2328874"/>
          </a:xfrm>
          <a:prstGeom prst="rect">
            <a:avLst/>
          </a:prstGeom>
        </p:spPr>
      </p:pic>
    </p:spTree>
    <p:extLst>
      <p:ext uri="{BB962C8B-B14F-4D97-AF65-F5344CB8AC3E}">
        <p14:creationId xmlns:p14="http://schemas.microsoft.com/office/powerpoint/2010/main" val="7497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172289" y="16839"/>
            <a:ext cx="2540061" cy="646331"/>
          </a:xfrm>
          <a:prstGeom prst="rect">
            <a:avLst/>
          </a:prstGeom>
          <a:solidFill>
            <a:schemeClr val="tx1">
              <a:lumMod val="65000"/>
              <a:lumOff val="35000"/>
            </a:schemeClr>
          </a:solidFill>
          <a:ln w="19050">
            <a:noFill/>
            <a:prstDash val="sysDot"/>
          </a:ln>
        </p:spPr>
        <p:txBody>
          <a:bodyPr wrap="square">
            <a:spAutoFit/>
          </a:bodyPr>
          <a:lstStyle/>
          <a:p>
            <a:pPr algn="ctr"/>
            <a:r>
              <a:rPr lang="de-LU" sz="3600" dirty="0">
                <a:solidFill>
                  <a:schemeClr val="bg1"/>
                </a:solidFill>
                <a:latin typeface="+mj-lt"/>
              </a:rPr>
              <a:t>13. Kritik</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EB38C44-69B5-4A54-8030-9B56AE10BE33}"/>
              </a:ext>
            </a:extLst>
          </p:cNvPr>
          <p:cNvPicPr>
            <a:picLocks noChangeAspect="1"/>
          </p:cNvPicPr>
          <p:nvPr/>
        </p:nvPicPr>
        <p:blipFill rotWithShape="1">
          <a:blip r:embed="rId2"/>
          <a:srcRect r="46579"/>
          <a:stretch/>
        </p:blipFill>
        <p:spPr>
          <a:xfrm>
            <a:off x="1090319" y="1534079"/>
            <a:ext cx="5559492" cy="4331961"/>
          </a:xfrm>
          <a:prstGeom prst="rect">
            <a:avLst/>
          </a:prstGeom>
        </p:spPr>
      </p:pic>
      <p:pic>
        <p:nvPicPr>
          <p:cNvPr id="13" name="Picture 12">
            <a:extLst>
              <a:ext uri="{FF2B5EF4-FFF2-40B4-BE49-F238E27FC236}">
                <a16:creationId xmlns:a16="http://schemas.microsoft.com/office/drawing/2014/main" id="{2DDF66E6-AE8D-4A8D-8082-9041BD2F820E}"/>
              </a:ext>
            </a:extLst>
          </p:cNvPr>
          <p:cNvPicPr>
            <a:picLocks noChangeAspect="1"/>
          </p:cNvPicPr>
          <p:nvPr/>
        </p:nvPicPr>
        <p:blipFill rotWithShape="1">
          <a:blip r:embed="rId2"/>
          <a:srcRect l="48099"/>
          <a:stretch/>
        </p:blipFill>
        <p:spPr>
          <a:xfrm>
            <a:off x="6095999" y="1534079"/>
            <a:ext cx="5401277" cy="4331961"/>
          </a:xfrm>
          <a:prstGeom prst="rect">
            <a:avLst/>
          </a:prstGeom>
        </p:spPr>
      </p:pic>
    </p:spTree>
    <p:extLst>
      <p:ext uri="{BB962C8B-B14F-4D97-AF65-F5344CB8AC3E}">
        <p14:creationId xmlns:p14="http://schemas.microsoft.com/office/powerpoint/2010/main" val="31942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172289" y="16839"/>
            <a:ext cx="2540061" cy="646331"/>
          </a:xfrm>
          <a:prstGeom prst="rect">
            <a:avLst/>
          </a:prstGeom>
          <a:solidFill>
            <a:schemeClr val="tx1">
              <a:lumMod val="65000"/>
              <a:lumOff val="35000"/>
            </a:schemeClr>
          </a:solidFill>
          <a:ln w="19050">
            <a:noFill/>
            <a:prstDash val="sysDot"/>
          </a:ln>
        </p:spPr>
        <p:txBody>
          <a:bodyPr wrap="square">
            <a:spAutoFit/>
          </a:bodyPr>
          <a:lstStyle/>
          <a:p>
            <a:pPr algn="ctr"/>
            <a:r>
              <a:rPr lang="de-LU" sz="3600" dirty="0">
                <a:solidFill>
                  <a:schemeClr val="bg1"/>
                </a:solidFill>
                <a:latin typeface="+mj-lt"/>
              </a:rPr>
              <a:t>13. Kritik</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4D2499A-6365-4CE2-99AE-54AA8DF9B2C7}"/>
              </a:ext>
            </a:extLst>
          </p:cNvPr>
          <p:cNvSpPr txBox="1"/>
          <p:nvPr/>
        </p:nvSpPr>
        <p:spPr>
          <a:xfrm>
            <a:off x="1435631" y="1093396"/>
            <a:ext cx="9666514" cy="369332"/>
          </a:xfrm>
          <a:prstGeom prst="rect">
            <a:avLst/>
          </a:prstGeom>
          <a:noFill/>
        </p:spPr>
        <p:txBody>
          <a:bodyPr wrap="square" rtlCol="0">
            <a:spAutoFit/>
          </a:bodyPr>
          <a:lstStyle/>
          <a:p>
            <a:r>
              <a:rPr lang="en-GB" dirty="0" err="1"/>
              <a:t>Kants</a:t>
            </a:r>
            <a:r>
              <a:rPr lang="en-GB" dirty="0"/>
              <a:t> </a:t>
            </a:r>
            <a:r>
              <a:rPr lang="en-GB" dirty="0" err="1"/>
              <a:t>Pflichethik</a:t>
            </a:r>
            <a:r>
              <a:rPr lang="en-GB" dirty="0"/>
              <a:t> </a:t>
            </a:r>
            <a:r>
              <a:rPr lang="en-GB" dirty="0" err="1"/>
              <a:t>hilft</a:t>
            </a:r>
            <a:r>
              <a:rPr lang="en-GB" dirty="0"/>
              <a:t> </a:t>
            </a:r>
            <a:r>
              <a:rPr lang="en-GB" dirty="0" err="1"/>
              <a:t>uns</a:t>
            </a:r>
            <a:r>
              <a:rPr lang="en-GB" dirty="0"/>
              <a:t> </a:t>
            </a:r>
            <a:r>
              <a:rPr lang="en-GB" b="1" dirty="0" err="1"/>
              <a:t>nicht</a:t>
            </a:r>
            <a:r>
              <a:rPr lang="en-GB" b="1" dirty="0"/>
              <a:t> </a:t>
            </a:r>
            <a:r>
              <a:rPr lang="en-GB" b="1" dirty="0" err="1"/>
              <a:t>zwischen</a:t>
            </a:r>
            <a:r>
              <a:rPr lang="en-GB" b="1" dirty="0"/>
              <a:t> </a:t>
            </a:r>
            <a:r>
              <a:rPr lang="en-GB" b="1" dirty="0" err="1"/>
              <a:t>zwei</a:t>
            </a:r>
            <a:r>
              <a:rPr lang="en-GB" b="1" dirty="0"/>
              <a:t> </a:t>
            </a:r>
            <a:r>
              <a:rPr lang="en-GB" b="1" dirty="0" err="1"/>
              <a:t>Verallgemeinerungsregeln</a:t>
            </a:r>
            <a:r>
              <a:rPr lang="en-GB" dirty="0"/>
              <a:t> </a:t>
            </a:r>
            <a:r>
              <a:rPr lang="en-GB" dirty="0" err="1"/>
              <a:t>zu</a:t>
            </a:r>
            <a:r>
              <a:rPr lang="en-GB" dirty="0"/>
              <a:t> </a:t>
            </a:r>
            <a:r>
              <a:rPr lang="en-GB" dirty="0" err="1"/>
              <a:t>entscheiden</a:t>
            </a:r>
            <a:r>
              <a:rPr lang="en-GB" dirty="0"/>
              <a:t>:</a:t>
            </a:r>
            <a:endParaRPr lang="de-LU" b="1" u="sng" dirty="0"/>
          </a:p>
        </p:txBody>
      </p:sp>
      <p:sp>
        <p:nvSpPr>
          <p:cNvPr id="4" name="TextBox 3">
            <a:extLst>
              <a:ext uri="{FF2B5EF4-FFF2-40B4-BE49-F238E27FC236}">
                <a16:creationId xmlns:a16="http://schemas.microsoft.com/office/drawing/2014/main" id="{6A420648-0F1F-47FB-985D-1D0BA2B1AB64}"/>
              </a:ext>
            </a:extLst>
          </p:cNvPr>
          <p:cNvSpPr txBox="1"/>
          <p:nvPr/>
        </p:nvSpPr>
        <p:spPr>
          <a:xfrm>
            <a:off x="1435631" y="1644709"/>
            <a:ext cx="516488" cy="369332"/>
          </a:xfrm>
          <a:prstGeom prst="rect">
            <a:avLst/>
          </a:prstGeom>
          <a:noFill/>
        </p:spPr>
        <p:txBody>
          <a:bodyPr wrap="none" rtlCol="0">
            <a:spAutoFit/>
          </a:bodyPr>
          <a:lstStyle/>
          <a:p>
            <a:r>
              <a:rPr lang="en-GB" dirty="0" err="1"/>
              <a:t>z.B.</a:t>
            </a:r>
            <a:endParaRPr lang="en-US" dirty="0"/>
          </a:p>
        </p:txBody>
      </p:sp>
      <p:sp>
        <p:nvSpPr>
          <p:cNvPr id="5" name="TextBox 4">
            <a:extLst>
              <a:ext uri="{FF2B5EF4-FFF2-40B4-BE49-F238E27FC236}">
                <a16:creationId xmlns:a16="http://schemas.microsoft.com/office/drawing/2014/main" id="{9942DB84-336C-4F7F-B72F-F6F2AA3461DA}"/>
              </a:ext>
            </a:extLst>
          </p:cNvPr>
          <p:cNvSpPr txBox="1"/>
          <p:nvPr/>
        </p:nvSpPr>
        <p:spPr>
          <a:xfrm>
            <a:off x="2871155" y="1916508"/>
            <a:ext cx="7091750" cy="646331"/>
          </a:xfrm>
          <a:prstGeom prst="rect">
            <a:avLst/>
          </a:prstGeom>
          <a:solidFill>
            <a:srgbClr val="FF6600">
              <a:alpha val="45882"/>
            </a:srgbClr>
          </a:solidFill>
        </p:spPr>
        <p:txBody>
          <a:bodyPr wrap="none" rtlCol="0">
            <a:spAutoFit/>
          </a:bodyPr>
          <a:lstStyle/>
          <a:p>
            <a:r>
              <a:rPr lang="de-LU" dirty="0"/>
              <a:t>Wenn jeder abtreiben würde, kämen keine Menschen mehr auf die Welt. </a:t>
            </a:r>
          </a:p>
          <a:p>
            <a:r>
              <a:rPr lang="de-LU" dirty="0"/>
              <a:t>Also ist Abtreibung unmoralisch.</a:t>
            </a:r>
          </a:p>
        </p:txBody>
      </p:sp>
      <p:sp>
        <p:nvSpPr>
          <p:cNvPr id="14" name="TextBox 13">
            <a:extLst>
              <a:ext uri="{FF2B5EF4-FFF2-40B4-BE49-F238E27FC236}">
                <a16:creationId xmlns:a16="http://schemas.microsoft.com/office/drawing/2014/main" id="{CE3636AC-2A92-4943-8672-BD0A58245AC7}"/>
              </a:ext>
            </a:extLst>
          </p:cNvPr>
          <p:cNvSpPr txBox="1"/>
          <p:nvPr/>
        </p:nvSpPr>
        <p:spPr>
          <a:xfrm>
            <a:off x="2871154" y="2744981"/>
            <a:ext cx="7091751" cy="923330"/>
          </a:xfrm>
          <a:prstGeom prst="rect">
            <a:avLst/>
          </a:prstGeom>
          <a:solidFill>
            <a:schemeClr val="accent6">
              <a:lumMod val="40000"/>
              <a:lumOff val="60000"/>
              <a:alpha val="45882"/>
            </a:schemeClr>
          </a:solidFill>
        </p:spPr>
        <p:txBody>
          <a:bodyPr wrap="square" rtlCol="0">
            <a:spAutoFit/>
          </a:bodyPr>
          <a:lstStyle/>
          <a:p>
            <a:r>
              <a:rPr lang="de-LU" dirty="0"/>
              <a:t>Wenn niemand über seinen eigenen Körper entscheiden kann, dann sind alle Menschen unfrei. </a:t>
            </a:r>
          </a:p>
          <a:p>
            <a:r>
              <a:rPr lang="de-LU" dirty="0"/>
              <a:t>Also ist Abtreibung moralisch</a:t>
            </a:r>
          </a:p>
        </p:txBody>
      </p:sp>
      <p:sp>
        <p:nvSpPr>
          <p:cNvPr id="6" name="TextBox 5">
            <a:extLst>
              <a:ext uri="{FF2B5EF4-FFF2-40B4-BE49-F238E27FC236}">
                <a16:creationId xmlns:a16="http://schemas.microsoft.com/office/drawing/2014/main" id="{3AD04AA9-7D0E-4F55-AA17-3582AAEDFEA1}"/>
              </a:ext>
            </a:extLst>
          </p:cNvPr>
          <p:cNvSpPr txBox="1"/>
          <p:nvPr/>
        </p:nvSpPr>
        <p:spPr>
          <a:xfrm>
            <a:off x="1228726" y="6052321"/>
            <a:ext cx="10630154" cy="369332"/>
          </a:xfrm>
          <a:prstGeom prst="rect">
            <a:avLst/>
          </a:prstGeom>
          <a:noFill/>
        </p:spPr>
        <p:txBody>
          <a:bodyPr wrap="none" rtlCol="0">
            <a:spAutoFit/>
          </a:bodyPr>
          <a:lstStyle/>
          <a:p>
            <a:r>
              <a:rPr lang="de-LU" dirty="0"/>
              <a:t>Alle Verallgemeinerungen sind wünschenswert, allerdings ist es schwierig zu bestimmen, welche wichtiger ist.</a:t>
            </a:r>
          </a:p>
        </p:txBody>
      </p:sp>
      <p:sp>
        <p:nvSpPr>
          <p:cNvPr id="17" name="TextBox 16">
            <a:extLst>
              <a:ext uri="{FF2B5EF4-FFF2-40B4-BE49-F238E27FC236}">
                <a16:creationId xmlns:a16="http://schemas.microsoft.com/office/drawing/2014/main" id="{964A169B-DA10-4209-AA10-7D244DBE190F}"/>
              </a:ext>
            </a:extLst>
          </p:cNvPr>
          <p:cNvSpPr txBox="1"/>
          <p:nvPr/>
        </p:nvSpPr>
        <p:spPr>
          <a:xfrm>
            <a:off x="2876793" y="3845092"/>
            <a:ext cx="7091751" cy="923330"/>
          </a:xfrm>
          <a:prstGeom prst="rect">
            <a:avLst/>
          </a:prstGeom>
          <a:solidFill>
            <a:srgbClr val="FF6600">
              <a:alpha val="45882"/>
            </a:srgbClr>
          </a:solidFill>
        </p:spPr>
        <p:txBody>
          <a:bodyPr wrap="square" rtlCol="0">
            <a:spAutoFit/>
          </a:bodyPr>
          <a:lstStyle/>
          <a:p>
            <a:r>
              <a:rPr lang="de-LU" dirty="0"/>
              <a:t>Gäbe es kein allgemeines Recht auf Leben, könnte jeder Mensch einfach getötet werden.</a:t>
            </a:r>
          </a:p>
          <a:p>
            <a:r>
              <a:rPr lang="de-LU" dirty="0"/>
              <a:t>Also ist Abtreibung unmoralisch</a:t>
            </a:r>
          </a:p>
        </p:txBody>
      </p:sp>
      <p:sp>
        <p:nvSpPr>
          <p:cNvPr id="18" name="TextBox 17">
            <a:extLst>
              <a:ext uri="{FF2B5EF4-FFF2-40B4-BE49-F238E27FC236}">
                <a16:creationId xmlns:a16="http://schemas.microsoft.com/office/drawing/2014/main" id="{71B98600-2115-42B3-A932-5C7823A5D7BE}"/>
              </a:ext>
            </a:extLst>
          </p:cNvPr>
          <p:cNvSpPr txBox="1"/>
          <p:nvPr/>
        </p:nvSpPr>
        <p:spPr>
          <a:xfrm>
            <a:off x="2871154" y="4945203"/>
            <a:ext cx="7091751" cy="923330"/>
          </a:xfrm>
          <a:prstGeom prst="rect">
            <a:avLst/>
          </a:prstGeom>
          <a:solidFill>
            <a:schemeClr val="accent6">
              <a:lumMod val="40000"/>
              <a:lumOff val="60000"/>
              <a:alpha val="45882"/>
            </a:schemeClr>
          </a:solidFill>
        </p:spPr>
        <p:txBody>
          <a:bodyPr wrap="square" rtlCol="0">
            <a:spAutoFit/>
          </a:bodyPr>
          <a:lstStyle/>
          <a:p>
            <a:r>
              <a:rPr lang="de-LU" dirty="0"/>
              <a:t>Gegenstände ohne Bewusstsein haben keine Rechte, sonst hätten Steine auch Rechte. </a:t>
            </a:r>
          </a:p>
          <a:p>
            <a:r>
              <a:rPr lang="de-LU" dirty="0"/>
              <a:t>Also ist Abtreibung moralisch</a:t>
            </a:r>
          </a:p>
        </p:txBody>
      </p:sp>
    </p:spTree>
    <p:extLst>
      <p:ext uri="{BB962C8B-B14F-4D97-AF65-F5344CB8AC3E}">
        <p14:creationId xmlns:p14="http://schemas.microsoft.com/office/powerpoint/2010/main" val="13010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14"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172289" y="16839"/>
            <a:ext cx="2540061" cy="646331"/>
          </a:xfrm>
          <a:prstGeom prst="rect">
            <a:avLst/>
          </a:prstGeom>
          <a:solidFill>
            <a:schemeClr val="tx1">
              <a:lumMod val="65000"/>
              <a:lumOff val="35000"/>
            </a:schemeClr>
          </a:solidFill>
          <a:ln w="19050">
            <a:noFill/>
            <a:prstDash val="sysDot"/>
          </a:ln>
        </p:spPr>
        <p:txBody>
          <a:bodyPr wrap="square">
            <a:spAutoFit/>
          </a:bodyPr>
          <a:lstStyle/>
          <a:p>
            <a:pPr algn="ctr"/>
            <a:r>
              <a:rPr lang="de-LU" sz="3600" dirty="0">
                <a:solidFill>
                  <a:schemeClr val="bg1"/>
                </a:solidFill>
                <a:latin typeface="+mj-lt"/>
              </a:rPr>
              <a:t>13. Kritik</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4D2499A-6365-4CE2-99AE-54AA8DF9B2C7}"/>
              </a:ext>
            </a:extLst>
          </p:cNvPr>
          <p:cNvSpPr txBox="1"/>
          <p:nvPr/>
        </p:nvSpPr>
        <p:spPr>
          <a:xfrm>
            <a:off x="1435631" y="1093396"/>
            <a:ext cx="9666514" cy="369332"/>
          </a:xfrm>
          <a:prstGeom prst="rect">
            <a:avLst/>
          </a:prstGeom>
          <a:noFill/>
        </p:spPr>
        <p:txBody>
          <a:bodyPr wrap="square" rtlCol="0">
            <a:spAutoFit/>
          </a:bodyPr>
          <a:lstStyle/>
          <a:p>
            <a:r>
              <a:rPr lang="en-GB" dirty="0" err="1"/>
              <a:t>Kants</a:t>
            </a:r>
            <a:r>
              <a:rPr lang="en-GB" dirty="0"/>
              <a:t> </a:t>
            </a:r>
            <a:r>
              <a:rPr lang="en-GB" dirty="0" err="1"/>
              <a:t>Pflichethik</a:t>
            </a:r>
            <a:r>
              <a:rPr lang="en-GB" dirty="0"/>
              <a:t> </a:t>
            </a:r>
            <a:r>
              <a:rPr lang="en-GB" dirty="0" err="1"/>
              <a:t>hilft</a:t>
            </a:r>
            <a:r>
              <a:rPr lang="en-GB" dirty="0"/>
              <a:t> </a:t>
            </a:r>
            <a:r>
              <a:rPr lang="en-GB" dirty="0" err="1"/>
              <a:t>uns</a:t>
            </a:r>
            <a:r>
              <a:rPr lang="en-GB" dirty="0"/>
              <a:t> </a:t>
            </a:r>
            <a:r>
              <a:rPr lang="en-GB" b="1" dirty="0" err="1"/>
              <a:t>nicht</a:t>
            </a:r>
            <a:r>
              <a:rPr lang="en-GB" b="1" dirty="0"/>
              <a:t> </a:t>
            </a:r>
            <a:r>
              <a:rPr lang="en-GB" b="1" dirty="0" err="1"/>
              <a:t>zwischen</a:t>
            </a:r>
            <a:r>
              <a:rPr lang="en-GB" b="1" dirty="0"/>
              <a:t> </a:t>
            </a:r>
            <a:r>
              <a:rPr lang="en-GB" b="1" dirty="0" err="1"/>
              <a:t>zwei</a:t>
            </a:r>
            <a:r>
              <a:rPr lang="en-GB" b="1" dirty="0"/>
              <a:t> </a:t>
            </a:r>
            <a:r>
              <a:rPr lang="en-GB" b="1" dirty="0" err="1"/>
              <a:t>Verallgemeinerungsregeln</a:t>
            </a:r>
            <a:r>
              <a:rPr lang="en-GB" dirty="0"/>
              <a:t> </a:t>
            </a:r>
            <a:r>
              <a:rPr lang="en-GB" dirty="0" err="1"/>
              <a:t>zu</a:t>
            </a:r>
            <a:r>
              <a:rPr lang="en-GB" dirty="0"/>
              <a:t> </a:t>
            </a:r>
            <a:r>
              <a:rPr lang="en-GB" dirty="0" err="1"/>
              <a:t>entscheiden</a:t>
            </a:r>
            <a:r>
              <a:rPr lang="en-GB" dirty="0"/>
              <a:t>:</a:t>
            </a:r>
            <a:endParaRPr lang="de-LU" b="1" u="sng" dirty="0"/>
          </a:p>
        </p:txBody>
      </p:sp>
      <p:sp>
        <p:nvSpPr>
          <p:cNvPr id="19" name="TextBox 18">
            <a:extLst>
              <a:ext uri="{FF2B5EF4-FFF2-40B4-BE49-F238E27FC236}">
                <a16:creationId xmlns:a16="http://schemas.microsoft.com/office/drawing/2014/main" id="{ED2E3240-196C-4481-B139-CBE5494D7748}"/>
              </a:ext>
            </a:extLst>
          </p:cNvPr>
          <p:cNvSpPr txBox="1"/>
          <p:nvPr/>
        </p:nvSpPr>
        <p:spPr>
          <a:xfrm>
            <a:off x="4228097" y="5891678"/>
            <a:ext cx="6098004" cy="646331"/>
          </a:xfrm>
          <a:prstGeom prst="rect">
            <a:avLst/>
          </a:prstGeom>
          <a:noFill/>
        </p:spPr>
        <p:txBody>
          <a:bodyPr wrap="square">
            <a:spAutoFit/>
          </a:bodyPr>
          <a:lstStyle/>
          <a:p>
            <a:r>
              <a:rPr lang="en-US" dirty="0">
                <a:hlinkClick r:id="rId2"/>
              </a:rPr>
              <a:t>https://www.moralmachine.net/hl/de</a:t>
            </a:r>
            <a:endParaRPr lang="en-US" dirty="0"/>
          </a:p>
          <a:p>
            <a:endParaRPr lang="en-US" dirty="0"/>
          </a:p>
        </p:txBody>
      </p:sp>
      <p:pic>
        <p:nvPicPr>
          <p:cNvPr id="12" name="Picture 11">
            <a:extLst>
              <a:ext uri="{FF2B5EF4-FFF2-40B4-BE49-F238E27FC236}">
                <a16:creationId xmlns:a16="http://schemas.microsoft.com/office/drawing/2014/main" id="{CC2CCFFA-2176-4B63-B0B3-DC5AA815DA00}"/>
              </a:ext>
            </a:extLst>
          </p:cNvPr>
          <p:cNvPicPr>
            <a:picLocks noChangeAspect="1"/>
          </p:cNvPicPr>
          <p:nvPr/>
        </p:nvPicPr>
        <p:blipFill>
          <a:blip r:embed="rId3"/>
          <a:stretch>
            <a:fillRect/>
          </a:stretch>
        </p:blipFill>
        <p:spPr>
          <a:xfrm>
            <a:off x="3442319" y="1802137"/>
            <a:ext cx="4975809" cy="3769552"/>
          </a:xfrm>
          <a:prstGeom prst="rect">
            <a:avLst/>
          </a:prstGeom>
        </p:spPr>
      </p:pic>
    </p:spTree>
    <p:extLst>
      <p:ext uri="{BB962C8B-B14F-4D97-AF65-F5344CB8AC3E}">
        <p14:creationId xmlns:p14="http://schemas.microsoft.com/office/powerpoint/2010/main" val="32090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143D8D-6295-4BDF-A24F-6E1F4E4B1DE8}"/>
              </a:ext>
            </a:extLst>
          </p:cNvPr>
          <p:cNvSpPr/>
          <p:nvPr/>
        </p:nvSpPr>
        <p:spPr>
          <a:xfrm>
            <a:off x="5541" y="42333"/>
            <a:ext cx="12186459" cy="68156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7C4EDD80-4814-450D-B120-FFFD1B3B9048}"/>
              </a:ext>
            </a:extLst>
          </p:cNvPr>
          <p:cNvSpPr/>
          <p:nvPr/>
        </p:nvSpPr>
        <p:spPr>
          <a:xfrm rot="5400000" flipV="1">
            <a:off x="8473757" y="2982250"/>
            <a:ext cx="6704117" cy="721288"/>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956678" y="2951140"/>
            <a:ext cx="6720615" cy="818338"/>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a:extLst>
              <a:ext uri="{FF2B5EF4-FFF2-40B4-BE49-F238E27FC236}">
                <a16:creationId xmlns:a16="http://schemas.microsoft.com/office/drawing/2014/main" id="{B01B1F43-ACEC-4B53-8F82-D2F04A23A7A3}"/>
              </a:ext>
            </a:extLst>
          </p:cNvPr>
          <p:cNvSpPr/>
          <p:nvPr/>
        </p:nvSpPr>
        <p:spPr>
          <a:xfrm flipH="1">
            <a:off x="8698889" y="6274675"/>
            <a:ext cx="3498652"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1789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2707574"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4. </a:t>
            </a:r>
            <a:r>
              <a:rPr lang="en-GB" sz="3600" dirty="0" err="1">
                <a:solidFill>
                  <a:schemeClr val="bg1"/>
                </a:solidFill>
                <a:latin typeface="+mj-lt"/>
              </a:rPr>
              <a:t>Exemples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F318D57-CE12-4F1F-B910-156F16A8B37F}"/>
              </a:ext>
            </a:extLst>
          </p:cNvPr>
          <p:cNvSpPr/>
          <p:nvPr/>
        </p:nvSpPr>
        <p:spPr>
          <a:xfrm>
            <a:off x="1232087" y="1447057"/>
            <a:ext cx="4810368" cy="4482637"/>
          </a:xfrm>
          <a:prstGeom prst="rect">
            <a:avLst/>
          </a:prstGeom>
        </p:spPr>
        <p:txBody>
          <a:bodyPr wrap="square">
            <a:spAutoFit/>
          </a:bodyPr>
          <a:lstStyle/>
          <a:p>
            <a:pPr lvl="0" algn="just">
              <a:lnSpc>
                <a:spcPct val="115000"/>
              </a:lnSpc>
              <a:spcAft>
                <a:spcPts val="1000"/>
              </a:spcAft>
            </a:pPr>
            <a:r>
              <a:rPr lang="fr-BE" sz="1100" b="1" dirty="0">
                <a:latin typeface="Calibri" panose="020F0502020204030204" pitchFamily="34" charset="0"/>
                <a:ea typeface="Calibri" panose="020F0502020204030204" pitchFamily="34" charset="0"/>
                <a:cs typeface="Times New Roman" panose="02020603050405020304" pitchFamily="18" charset="0"/>
              </a:rPr>
              <a:t>Ethique affective (</a:t>
            </a:r>
            <a:r>
              <a:rPr lang="fr-BE" sz="1100" b="1" dirty="0" err="1">
                <a:latin typeface="Calibri" panose="020F0502020204030204" pitchFamily="34" charset="0"/>
                <a:ea typeface="Calibri" panose="020F0502020204030204" pitchFamily="34" charset="0"/>
                <a:cs typeface="Times New Roman" panose="02020603050405020304" pitchFamily="18" charset="0"/>
              </a:rPr>
              <a:t>Mitleidsethik</a:t>
            </a:r>
            <a:r>
              <a:rPr lang="fr-BE" sz="1100" b="1" dirty="0">
                <a:latin typeface="Calibri" panose="020F0502020204030204" pitchFamily="34" charset="0"/>
                <a:ea typeface="Calibri" panose="020F0502020204030204" pitchFamily="34" charset="0"/>
                <a:cs typeface="Times New Roman" panose="02020603050405020304" pitchFamily="18" charset="0"/>
              </a:rPr>
              <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Calibri" panose="020F0502020204030204" pitchFamily="34" charset="0"/>
                <a:ea typeface="Calibri" panose="020F0502020204030204" pitchFamily="34" charset="0"/>
                <a:cs typeface="Times New Roman" panose="02020603050405020304" pitchFamily="18" charset="0"/>
              </a:rPr>
              <a:t>L’éthique affective porte sur la racine sensible comportement humain : la pitié (</a:t>
            </a:r>
            <a:r>
              <a:rPr lang="fr-BE" sz="1100" dirty="0" err="1">
                <a:latin typeface="Calibri" panose="020F0502020204030204" pitchFamily="34" charset="0"/>
                <a:ea typeface="Calibri" panose="020F0502020204030204" pitchFamily="34" charset="0"/>
                <a:cs typeface="Times New Roman" panose="02020603050405020304" pitchFamily="18" charset="0"/>
              </a:rPr>
              <a:t>Mitleid</a:t>
            </a:r>
            <a:r>
              <a:rPr lang="fr-BE" sz="1100" dirty="0">
                <a:latin typeface="Calibri" panose="020F0502020204030204" pitchFamily="34" charset="0"/>
                <a:ea typeface="Calibri" panose="020F0502020204030204" pitchFamily="34" charset="0"/>
                <a:cs typeface="Times New Roman" panose="02020603050405020304" pitchFamily="18" charset="0"/>
              </a:rPr>
              <a:t>), que l’on appellerait aujourd’hui plutôt « empathie ». Les principes de l’éthique affective sont basés sur le fait que l’homme est capable de compassion.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BE" sz="1100" b="1" dirty="0">
                <a:latin typeface="Calibri" panose="020F0502020204030204" pitchFamily="34" charset="0"/>
                <a:ea typeface="Calibri" panose="020F0502020204030204" pitchFamily="34" charset="0"/>
                <a:cs typeface="Times New Roman" panose="02020603050405020304" pitchFamily="18" charset="0"/>
              </a:rPr>
              <a:t>Ethique déontologique (</a:t>
            </a:r>
            <a:r>
              <a:rPr lang="fr-BE" sz="1100" b="1" dirty="0" err="1">
                <a:latin typeface="Calibri" panose="020F0502020204030204" pitchFamily="34" charset="0"/>
                <a:ea typeface="Calibri" panose="020F0502020204030204" pitchFamily="34" charset="0"/>
                <a:cs typeface="Times New Roman" panose="02020603050405020304" pitchFamily="18" charset="0"/>
              </a:rPr>
              <a:t>Pflichtethik</a:t>
            </a:r>
            <a:r>
              <a:rPr lang="fr-BE" sz="1100" b="1" dirty="0">
                <a:latin typeface="Calibri" panose="020F0502020204030204" pitchFamily="34" charset="0"/>
                <a:ea typeface="Calibri" panose="020F0502020204030204" pitchFamily="34" charset="0"/>
                <a:cs typeface="Times New Roman" panose="02020603050405020304" pitchFamily="18" charset="0"/>
              </a:rPr>
              <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Calibri" panose="020F0502020204030204" pitchFamily="34" charset="0"/>
                <a:ea typeface="Calibri" panose="020F0502020204030204" pitchFamily="34" charset="0"/>
                <a:cs typeface="Times New Roman" panose="02020603050405020304" pitchFamily="18" charset="0"/>
              </a:rPr>
              <a:t>Le déontologisme (du grec  « obligation » ou « devoir ») est la théorie éthique qui affirme que chaque action humaine doit être jugée selon sa conformité à certains devoirs. Le déontologisme fait dériver toutes nos obligation d’un ou de plusieurs principes.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b="1" dirty="0">
                <a:latin typeface="Calibri" panose="020F0502020204030204" pitchFamily="34" charset="0"/>
                <a:ea typeface="Calibri" panose="020F0502020204030204" pitchFamily="34" charset="0"/>
                <a:cs typeface="Times New Roman" panose="02020603050405020304" pitchFamily="18" charset="0"/>
              </a:rPr>
              <a:t>Ethique utilitariste (</a:t>
            </a:r>
            <a:r>
              <a:rPr lang="fr-BE" sz="1100" b="1" dirty="0" err="1">
                <a:latin typeface="Calibri" panose="020F0502020204030204" pitchFamily="34" charset="0"/>
                <a:ea typeface="Calibri" panose="020F0502020204030204" pitchFamily="34" charset="0"/>
                <a:cs typeface="Times New Roman" panose="02020603050405020304" pitchFamily="18" charset="0"/>
              </a:rPr>
              <a:t>Utilitarismus</a:t>
            </a:r>
            <a:r>
              <a:rPr lang="fr-BE" sz="1100" b="1" dirty="0">
                <a:latin typeface="Calibri" panose="020F0502020204030204" pitchFamily="34" charset="0"/>
                <a:ea typeface="Calibri" panose="020F0502020204030204" pitchFamily="34" charset="0"/>
                <a:cs typeface="Times New Roman" panose="02020603050405020304" pitchFamily="18" charset="0"/>
              </a:rPr>
              <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Calibri" panose="020F0502020204030204" pitchFamily="34" charset="0"/>
                <a:ea typeface="Calibri" panose="020F0502020204030204" pitchFamily="34" charset="0"/>
                <a:cs typeface="Times New Roman" panose="02020603050405020304" pitchFamily="18" charset="0"/>
              </a:rPr>
              <a:t>L’utilitarisme (du latin « utilité » ou « avantage ») repose sur l’idée que le but de la société doit être le « plus grand bonheur du plus grand nombre », c’est-à-dire le total des plaisirs additionnés de chaque individu. L’utilitarisme fait de l’utilité le seul critère de la moralité : une action est bonne dans la mesure où elle contribue au bonheur (quantitatif ou qualitatif) du plus grand nombre.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BE" sz="1100" b="1" dirty="0">
                <a:latin typeface="Calibri" panose="020F0502020204030204" pitchFamily="34" charset="0"/>
                <a:ea typeface="Calibri" panose="020F0502020204030204" pitchFamily="34" charset="0"/>
                <a:cs typeface="Times New Roman" panose="02020603050405020304" pitchFamily="18" charset="0"/>
              </a:rPr>
              <a:t>Ethique religieuse (</a:t>
            </a:r>
            <a:r>
              <a:rPr lang="fr-BE" sz="1100" b="1" dirty="0" err="1">
                <a:latin typeface="Calibri" panose="020F0502020204030204" pitchFamily="34" charset="0"/>
                <a:ea typeface="Calibri" panose="020F0502020204030204" pitchFamily="34" charset="0"/>
                <a:cs typeface="Times New Roman" panose="02020603050405020304" pitchFamily="18" charset="0"/>
              </a:rPr>
              <a:t>Religionsethik</a:t>
            </a:r>
            <a:r>
              <a:rPr lang="fr-BE" sz="1100" b="1" dirty="0">
                <a:latin typeface="Calibri" panose="020F0502020204030204" pitchFamily="34" charset="0"/>
                <a:ea typeface="Calibri" panose="020F0502020204030204" pitchFamily="34" charset="0"/>
                <a:cs typeface="Times New Roman" panose="02020603050405020304" pitchFamily="18" charset="0"/>
              </a:rPr>
              <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Calibri" panose="020F0502020204030204" pitchFamily="34" charset="0"/>
                <a:ea typeface="Calibri" panose="020F0502020204030204" pitchFamily="34" charset="0"/>
                <a:cs typeface="Times New Roman" panose="02020603050405020304" pitchFamily="18" charset="0"/>
              </a:rPr>
              <a:t>L’éthique religieuse met l’accent sur la foi et la croyance afin de dériver des principes fondées sur l’acceptation d’un être divin.</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E9F5866-DCDD-459E-ABD6-62AF3C1FC00E}"/>
              </a:ext>
            </a:extLst>
          </p:cNvPr>
          <p:cNvSpPr txBox="1"/>
          <p:nvPr/>
        </p:nvSpPr>
        <p:spPr>
          <a:xfrm>
            <a:off x="6314302" y="1447057"/>
            <a:ext cx="5384033" cy="3848939"/>
          </a:xfrm>
          <a:prstGeom prst="rect">
            <a:avLst/>
          </a:prstGeom>
          <a:noFill/>
        </p:spPr>
        <p:txBody>
          <a:bodyPr wrap="square" rtlCol="0">
            <a:spAutoFit/>
          </a:bodyPr>
          <a:lstStyle/>
          <a:p>
            <a:pPr algn="just">
              <a:lnSpc>
                <a:spcPct val="115000"/>
              </a:lnSpc>
              <a:spcAft>
                <a:spcPts val="1000"/>
              </a:spcAft>
            </a:pPr>
            <a:r>
              <a:rPr lang="fr-BE" sz="1100" b="1" dirty="0">
                <a:solidFill>
                  <a:srgbClr val="000000"/>
                </a:solidFill>
                <a:latin typeface="Calibri" panose="020F0502020204030204" pitchFamily="34" charset="0"/>
                <a:ea typeface="Calibri" panose="020F0502020204030204" pitchFamily="34" charset="0"/>
              </a:rPr>
              <a:t>Ethique téléologique (</a:t>
            </a:r>
            <a:r>
              <a:rPr lang="fr-BE" sz="1100" b="1" dirty="0" err="1">
                <a:solidFill>
                  <a:srgbClr val="000000"/>
                </a:solidFill>
                <a:latin typeface="Calibri" panose="020F0502020204030204" pitchFamily="34" charset="0"/>
                <a:ea typeface="Calibri" panose="020F0502020204030204" pitchFamily="34" charset="0"/>
              </a:rPr>
              <a:t>Teleologie</a:t>
            </a:r>
            <a:r>
              <a:rPr lang="fr-BE" sz="1100" b="1" dirty="0">
                <a:solidFill>
                  <a:srgbClr val="000000"/>
                </a:solidFill>
                <a:latin typeface="Calibri" panose="020F0502020204030204" pitchFamily="34" charset="0"/>
                <a:ea typeface="Calibri" panose="020F0502020204030204" pitchFamily="34" charset="0"/>
              </a:rPr>
              <a:t>)</a:t>
            </a:r>
            <a:endParaRPr lang="en-GB" sz="1100" b="1" dirty="0">
              <a:solidFill>
                <a:srgbClr val="000000"/>
              </a:solidFill>
              <a:latin typeface="Calibri" panose="020F0502020204030204" pitchFamily="34" charset="0"/>
              <a:ea typeface="Calibri" panose="020F0502020204030204" pitchFamily="34" charset="0"/>
            </a:endParaRPr>
          </a:p>
          <a:p>
            <a:pPr indent="-6350" algn="just">
              <a:lnSpc>
                <a:spcPct val="112000"/>
              </a:lnSpc>
              <a:spcAft>
                <a:spcPts val="1025"/>
              </a:spcAft>
            </a:pPr>
            <a:r>
              <a:rPr lang="fr-BE" sz="1100" dirty="0">
                <a:latin typeface="Calibri" panose="020F0502020204030204" pitchFamily="34" charset="0"/>
                <a:ea typeface="Calibri" panose="020F0502020204030204" pitchFamily="34" charset="0"/>
                <a:cs typeface="Calibri" panose="020F0502020204030204" pitchFamily="34" charset="0"/>
              </a:rPr>
              <a:t>La téléologie (du grec </a:t>
            </a:r>
            <a:r>
              <a:rPr lang="fr-BE" sz="1100" i="1" dirty="0">
                <a:latin typeface="Calibri" panose="020F0502020204030204" pitchFamily="34" charset="0"/>
                <a:ea typeface="Calibri" panose="020F0502020204030204" pitchFamily="34" charset="0"/>
                <a:cs typeface="Calibri" panose="020F0502020204030204" pitchFamily="34" charset="0"/>
              </a:rPr>
              <a:t>télos</a:t>
            </a:r>
            <a:r>
              <a:rPr lang="fr-BE" sz="1100" dirty="0">
                <a:latin typeface="Calibri" panose="020F0502020204030204" pitchFamily="34" charset="0"/>
                <a:ea typeface="Calibri" panose="020F0502020204030204" pitchFamily="34" charset="0"/>
                <a:cs typeface="Calibri" panose="020F0502020204030204" pitchFamily="34" charset="0"/>
              </a:rPr>
              <a:t>, « fin ») est l’étude des causes finales de toute action humaine. Elle porte sur la finalité des choses et des êtres en visant l'explication des phénomènes par l'intervention d'une cause finale.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BE" sz="1100" b="1" dirty="0">
                <a:latin typeface="Calibri" panose="020F0502020204030204" pitchFamily="34" charset="0"/>
                <a:ea typeface="Calibri" panose="020F0502020204030204" pitchFamily="34" charset="0"/>
                <a:cs typeface="Times New Roman" panose="02020603050405020304" pitchFamily="18" charset="0"/>
              </a:rPr>
              <a:t>Ethique dialectique (</a:t>
            </a:r>
            <a:r>
              <a:rPr lang="fr-BE" sz="1100" b="1" dirty="0" err="1">
                <a:latin typeface="Calibri" panose="020F0502020204030204" pitchFamily="34" charset="0"/>
                <a:ea typeface="Calibri" panose="020F0502020204030204" pitchFamily="34" charset="0"/>
                <a:cs typeface="Times New Roman" panose="02020603050405020304" pitchFamily="18" charset="0"/>
              </a:rPr>
              <a:t>Dialektische</a:t>
            </a:r>
            <a:r>
              <a:rPr lang="fr-BE" sz="1100" b="1" dirty="0">
                <a:latin typeface="Calibri" panose="020F0502020204030204" pitchFamily="34" charset="0"/>
                <a:ea typeface="Calibri" panose="020F0502020204030204" pitchFamily="34" charset="0"/>
                <a:cs typeface="Times New Roman" panose="02020603050405020304" pitchFamily="18" charset="0"/>
              </a:rPr>
              <a:t> </a:t>
            </a:r>
            <a:r>
              <a:rPr lang="fr-BE" sz="1100" b="1" dirty="0" err="1">
                <a:latin typeface="Calibri" panose="020F0502020204030204" pitchFamily="34" charset="0"/>
                <a:ea typeface="Calibri" panose="020F0502020204030204" pitchFamily="34" charset="0"/>
                <a:cs typeface="Times New Roman" panose="02020603050405020304" pitchFamily="18" charset="0"/>
              </a:rPr>
              <a:t>Ethik</a:t>
            </a:r>
            <a:r>
              <a:rPr lang="fr-BE" sz="1100" b="1" dirty="0">
                <a:latin typeface="Calibri" panose="020F0502020204030204" pitchFamily="34" charset="0"/>
                <a:ea typeface="Calibri" panose="020F0502020204030204" pitchFamily="34" charset="0"/>
                <a:cs typeface="Times New Roman" panose="02020603050405020304" pitchFamily="18" charset="0"/>
              </a:rPr>
              <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Calibri" panose="020F0502020204030204" pitchFamily="34" charset="0"/>
                <a:ea typeface="Calibri" panose="020F0502020204030204" pitchFamily="34" charset="0"/>
                <a:cs typeface="Times New Roman" panose="02020603050405020304" pitchFamily="18" charset="0"/>
              </a:rPr>
              <a:t>La dialectique (du grec « dialoguer » ou « parler l’un avec l’autre ») est une méthode d’argumentation et de réfutation, par questions et réponses. Elle cherche à mettre l’adversaire en difficulté, notamment en montrant les contradictions de son discours. La dialectique est alors d’avantage un moyen de discerner le « faux » du « vrai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BE" sz="1100" b="1" dirty="0">
                <a:latin typeface="Calibri" panose="020F0502020204030204" pitchFamily="34" charset="0"/>
                <a:ea typeface="Calibri" panose="020F0502020204030204" pitchFamily="34" charset="0"/>
                <a:cs typeface="Times New Roman" panose="02020603050405020304" pitchFamily="18" charset="0"/>
              </a:rPr>
              <a:t>Ethique de la vertu (</a:t>
            </a:r>
            <a:r>
              <a:rPr lang="fr-BE" sz="1100" b="1" dirty="0" err="1">
                <a:latin typeface="Calibri" panose="020F0502020204030204" pitchFamily="34" charset="0"/>
                <a:ea typeface="Calibri" panose="020F0502020204030204" pitchFamily="34" charset="0"/>
                <a:cs typeface="Times New Roman" panose="02020603050405020304" pitchFamily="18" charset="0"/>
              </a:rPr>
              <a:t>Tugendlehre</a:t>
            </a:r>
            <a:r>
              <a:rPr lang="fr-BE" sz="1100" b="1" dirty="0">
                <a:latin typeface="Calibri" panose="020F0502020204030204" pitchFamily="34" charset="0"/>
                <a:ea typeface="Calibri" panose="020F0502020204030204" pitchFamily="34" charset="0"/>
                <a:cs typeface="Times New Roman" panose="02020603050405020304" pitchFamily="18" charset="0"/>
              </a:rPr>
              <a: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dirty="0">
                <a:latin typeface="Calibri" panose="020F0502020204030204" pitchFamily="34" charset="0"/>
                <a:ea typeface="Calibri" panose="020F0502020204030204" pitchFamily="34" charset="0"/>
                <a:cs typeface="Calibri" panose="020F0502020204030204" pitchFamily="34" charset="0"/>
              </a:rPr>
              <a:t> </a:t>
            </a:r>
            <a:r>
              <a:rPr lang="fr-BE" sz="1100" dirty="0">
                <a:solidFill>
                  <a:srgbClr val="222222"/>
                </a:solidFill>
                <a:latin typeface="Calibri" panose="020F0502020204030204" pitchFamily="34" charset="0"/>
                <a:ea typeface="Calibri" panose="020F0502020204030204" pitchFamily="34" charset="0"/>
                <a:cs typeface="Calibri" panose="020F0502020204030204" pitchFamily="34" charset="0"/>
              </a:rPr>
              <a:t>L'éthique de la vertu insiste sur l'importance des traits caractéristiques et les qualités d'une personne, qui influent sur les décisions et les actions de celle-ci. Une vertu est donc une prédisposition positive et bonne, contrairement au vice qui désigne une prédisposition mauvaise d’une personne.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cxnSp>
        <p:nvCxnSpPr>
          <p:cNvPr id="8" name="Straight Connector 7">
            <a:extLst>
              <a:ext uri="{FF2B5EF4-FFF2-40B4-BE49-F238E27FC236}">
                <a16:creationId xmlns:a16="http://schemas.microsoft.com/office/drawing/2014/main" id="{CB83215D-CE82-4C82-940D-37B954245C35}"/>
              </a:ext>
            </a:extLst>
          </p:cNvPr>
          <p:cNvCxnSpPr/>
          <p:nvPr/>
        </p:nvCxnSpPr>
        <p:spPr>
          <a:xfrm>
            <a:off x="6190735" y="1182130"/>
            <a:ext cx="0" cy="51651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794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2538698"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5. </a:t>
            </a:r>
            <a:r>
              <a:rPr lang="en-GB" sz="3600" dirty="0" err="1">
                <a:solidFill>
                  <a:schemeClr val="bg1"/>
                </a:solidFill>
                <a:latin typeface="+mj-lt"/>
              </a:rPr>
              <a:t>Exercice</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131934D-E3A0-413C-8E03-BE6AE86C62C9}"/>
              </a:ext>
            </a:extLst>
          </p:cNvPr>
          <p:cNvSpPr/>
          <p:nvPr/>
        </p:nvSpPr>
        <p:spPr>
          <a:xfrm>
            <a:off x="1046736" y="1231055"/>
            <a:ext cx="5436444" cy="5066643"/>
          </a:xfrm>
          <a:prstGeom prst="rect">
            <a:avLst/>
          </a:prstGeom>
        </p:spPr>
        <p:txBody>
          <a:bodyPr wrap="square">
            <a:spAutoFit/>
          </a:bodyPr>
          <a:lstStyle/>
          <a:p>
            <a:pPr algn="just">
              <a:lnSpc>
                <a:spcPct val="115000"/>
              </a:lnSpc>
              <a:spcAft>
                <a:spcPts val="1000"/>
              </a:spcAft>
            </a:pPr>
            <a:r>
              <a:rPr lang="de-LU" sz="1100" b="1" dirty="0" err="1">
                <a:solidFill>
                  <a:srgbClr val="000000"/>
                </a:solidFill>
                <a:latin typeface="Calibri" panose="020F0502020204030204" pitchFamily="34" charset="0"/>
                <a:ea typeface="Calibri" panose="020F0502020204030204" pitchFamily="34" charset="0"/>
                <a:cs typeface="Arial" panose="020B0604020202020204" pitchFamily="34" charset="0"/>
              </a:rPr>
              <a:t>Impératif</a:t>
            </a:r>
            <a:r>
              <a:rPr lang="de-LU" sz="1100" b="1"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de-LU" sz="1100" b="1" dirty="0" err="1">
                <a:solidFill>
                  <a:srgbClr val="000000"/>
                </a:solidFill>
                <a:latin typeface="Calibri" panose="020F0502020204030204" pitchFamily="34" charset="0"/>
                <a:ea typeface="Calibri" panose="020F0502020204030204" pitchFamily="34" charset="0"/>
                <a:cs typeface="Arial" panose="020B0604020202020204" pitchFamily="34" charset="0"/>
              </a:rPr>
              <a:t>catégorique</a:t>
            </a:r>
            <a:r>
              <a:rPr lang="de-LU" sz="1100" b="1" dirty="0">
                <a:solidFill>
                  <a:srgbClr val="000000"/>
                </a:solidFill>
                <a:latin typeface="Calibri" panose="020F0502020204030204" pitchFamily="34" charset="0"/>
                <a:ea typeface="Calibri" panose="020F0502020204030204" pitchFamily="34" charset="0"/>
                <a:cs typeface="Arial" panose="020B0604020202020204" pitchFamily="34" charset="0"/>
              </a:rPr>
              <a:t> (Kategorischer Imperativ): „Handle nur nach derjenigen Maxime, durch die du zugleich wollen kannst, dass sie ein allgemeines Gesetz werde.“ – Immanuel Kant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100" dirty="0">
                <a:latin typeface="Calibri" panose="020F0502020204030204"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100" b="1" dirty="0">
                <a:latin typeface="Calibri" panose="020F0502020204030204" pitchFamily="34" charset="0"/>
                <a:ea typeface="Calibri" panose="020F0502020204030204" pitchFamily="34" charset="0"/>
                <a:cs typeface="Times New Roman" panose="02020603050405020304" pitchFamily="18" charset="0"/>
              </a:rPr>
              <a:t>„Es gibt drei Grund-Triebfedern der menschlichen Handlungen: Egoismus, der das eigene Wohl will, Bosheit, die das fremde Wehe will und Mitleid, welches das fremde Wohl will.“ – Arthur Schopenhauer</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100" dirty="0">
                <a:latin typeface="Calibri" panose="020F0502020204030204"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100" b="1" dirty="0">
                <a:latin typeface="Calibri" panose="020F0502020204030204" pitchFamily="34" charset="0"/>
                <a:ea typeface="Calibri" panose="020F0502020204030204" pitchFamily="34" charset="0"/>
                <a:cs typeface="Times New Roman" panose="02020603050405020304" pitchFamily="18" charset="0"/>
              </a:rPr>
              <a:t>„Allmächtiger Gott! Mache mich schlicht ohne Überheblichkeit, ernst ohne Trauer,</a:t>
            </a:r>
            <a:br>
              <a:rPr lang="de-LU" sz="1100" b="1" dirty="0">
                <a:latin typeface="Calibri" panose="020F0502020204030204" pitchFamily="34" charset="0"/>
                <a:ea typeface="Calibri" panose="020F0502020204030204" pitchFamily="34" charset="0"/>
                <a:cs typeface="Times New Roman" panose="02020603050405020304" pitchFamily="18" charset="0"/>
              </a:rPr>
            </a:br>
            <a:r>
              <a:rPr lang="de-LU" sz="1100" b="1" dirty="0">
                <a:latin typeface="Calibri" panose="020F0502020204030204" pitchFamily="34" charset="0"/>
                <a:ea typeface="Calibri" panose="020F0502020204030204" pitchFamily="34" charset="0"/>
                <a:cs typeface="Times New Roman" panose="02020603050405020304" pitchFamily="18" charset="0"/>
              </a:rPr>
              <a:t>wahrhaft ohne Täuschung, mutig ohne Furcht, rührig ohne Leichtsinn. </a:t>
            </a:r>
            <a:r>
              <a:rPr lang="de-LU" sz="1100" b="1" dirty="0" err="1">
                <a:latin typeface="Calibri" panose="020F0502020204030204" pitchFamily="34" charset="0"/>
                <a:ea typeface="Calibri" panose="020F0502020204030204" pitchFamily="34" charset="0"/>
                <a:cs typeface="Times New Roman" panose="02020603050405020304" pitchFamily="18" charset="0"/>
              </a:rPr>
              <a:t>Laß</a:t>
            </a:r>
            <a:r>
              <a:rPr lang="de-LU" sz="1100" b="1" dirty="0">
                <a:latin typeface="Calibri" panose="020F0502020204030204" pitchFamily="34" charset="0"/>
                <a:ea typeface="Calibri" panose="020F0502020204030204" pitchFamily="34" charset="0"/>
                <a:cs typeface="Times New Roman" panose="02020603050405020304" pitchFamily="18" charset="0"/>
              </a:rPr>
              <a:t>‘ meinen Weg gerade und sicher zum Ziel kommen. </a:t>
            </a:r>
            <a:r>
              <a:rPr lang="de-LU" sz="1100" b="1" dirty="0" err="1">
                <a:latin typeface="Calibri" panose="020F0502020204030204" pitchFamily="34" charset="0"/>
                <a:ea typeface="Calibri" panose="020F0502020204030204" pitchFamily="34" charset="0"/>
                <a:cs typeface="Times New Roman" panose="02020603050405020304" pitchFamily="18" charset="0"/>
              </a:rPr>
              <a:t>Laß</a:t>
            </a:r>
            <a:r>
              <a:rPr lang="de-LU" sz="1100" b="1" dirty="0">
                <a:latin typeface="Calibri" panose="020F0502020204030204" pitchFamily="34" charset="0"/>
                <a:ea typeface="Calibri" panose="020F0502020204030204" pitchFamily="34" charset="0"/>
                <a:cs typeface="Times New Roman" panose="02020603050405020304" pitchFamily="18" charset="0"/>
              </a:rPr>
              <a:t>‘ mich immer auf dich hoffen.“ – Thomas von Aquin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CH" sz="1100" dirty="0">
                <a:latin typeface="Calibri" panose="020F0502020204030204"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BE" sz="1100" b="1" dirty="0">
                <a:latin typeface="Calibri" panose="020F0502020204030204" pitchFamily="34" charset="0"/>
                <a:ea typeface="Calibri" panose="020F0502020204030204" pitchFamily="34" charset="0"/>
                <a:cs typeface="Times New Roman" panose="02020603050405020304" pitchFamily="18" charset="0"/>
              </a:rPr>
              <a:t>« C'est la philosophie qui découvre les vertus utiles de la morale et de la politique. C'est l'éloquence qui les rend populaires. C'est la poésie qui les rend pour ainsi dire proverbiales. » - Sébastien-Roch Nicolas De Chamfort</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CH" sz="1100" dirty="0">
                <a:latin typeface="Calibri" panose="020F0502020204030204"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74F3C95-B558-4818-819E-C1DF9053DF35}"/>
              </a:ext>
            </a:extLst>
          </p:cNvPr>
          <p:cNvSpPr txBox="1"/>
          <p:nvPr/>
        </p:nvSpPr>
        <p:spPr>
          <a:xfrm>
            <a:off x="6582032" y="1230553"/>
            <a:ext cx="5340815" cy="4514184"/>
          </a:xfrm>
          <a:prstGeom prst="rect">
            <a:avLst/>
          </a:prstGeom>
          <a:noFill/>
        </p:spPr>
        <p:txBody>
          <a:bodyPr wrap="square" rtlCol="0">
            <a:spAutoFit/>
          </a:bodyPr>
          <a:lstStyle/>
          <a:p>
            <a:pPr lvl="0" algn="just">
              <a:lnSpc>
                <a:spcPct val="115000"/>
              </a:lnSpc>
              <a:spcAft>
                <a:spcPts val="1000"/>
              </a:spcAft>
            </a:pPr>
            <a:r>
              <a:rPr lang="fr-BE"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Les actions sont moralement bonnes dans la mesure où elles tendent à promouvoir le bonheur, moralement mauvaises dans la mesure où elles tendent à produire le contraire du bonheur. Par «bonheur», on entend le plaisir et l'absence de douleur; par «malheur», la douleur et la privation de plaisir. » - John Stuart Mill</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CH"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fr-CH" sz="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CH"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J’ai d’ailleurs cela de commun avec les sages-femmes que je suis stérile en matière de sagesse, et le reproche qu’on m’a fait souvent d’interroger les autres sans jamais me déclarer sur aucune chose, parce que je n’ai en moi aucune sagesse, est un reproche qui ne manque pas de vérité. » - Socrate</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de-LU"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50000"/>
              </a:lnSpc>
              <a:spcAft>
                <a:spcPts val="1000"/>
              </a:spcAft>
            </a:pPr>
            <a:r>
              <a:rPr lang="de-LU"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fr-FR" sz="11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Tout art et toute investigation, et pareillement toute action et tout choix tendent vers quelque bien, à ce qu’il semble. Aussi a-t-on déclaré avec raison que le Bien est ce à quoi toutes choses tendent. » - Aristote </a:t>
            </a:r>
          </a:p>
          <a:p>
            <a:pPr lvl="0" algn="just">
              <a:lnSpc>
                <a:spcPct val="115000"/>
              </a:lnSpc>
              <a:spcAft>
                <a:spcPts val="1000"/>
              </a:spcAft>
            </a:pPr>
            <a:r>
              <a:rPr lang="de-LU"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Typologie: _________________________________________________________________________</a:t>
            </a:r>
            <a:endParaRPr lang="en-GB"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DD639CE-A699-472F-A4E4-D3E1F070842A}"/>
              </a:ext>
            </a:extLst>
          </p:cNvPr>
          <p:cNvSpPr txBox="1"/>
          <p:nvPr/>
        </p:nvSpPr>
        <p:spPr>
          <a:xfrm>
            <a:off x="1830506" y="2028499"/>
            <a:ext cx="2328843" cy="369332"/>
          </a:xfrm>
          <a:prstGeom prst="rect">
            <a:avLst/>
          </a:prstGeom>
          <a:noFill/>
        </p:spPr>
        <p:txBody>
          <a:bodyPr wrap="none" rtlCol="0">
            <a:spAutoFit/>
          </a:bodyPr>
          <a:lstStyle/>
          <a:p>
            <a:r>
              <a:rPr lang="en-GB" dirty="0" err="1">
                <a:solidFill>
                  <a:schemeClr val="accent5">
                    <a:lumMod val="75000"/>
                  </a:schemeClr>
                </a:solidFill>
              </a:rPr>
              <a:t>Ethique</a:t>
            </a:r>
            <a:r>
              <a:rPr lang="en-GB" dirty="0">
                <a:solidFill>
                  <a:schemeClr val="accent5">
                    <a:lumMod val="75000"/>
                  </a:schemeClr>
                </a:solidFill>
              </a:rPr>
              <a:t> </a:t>
            </a:r>
            <a:r>
              <a:rPr lang="en-GB" dirty="0" err="1">
                <a:solidFill>
                  <a:schemeClr val="accent5">
                    <a:lumMod val="75000"/>
                  </a:schemeClr>
                </a:solidFill>
              </a:rPr>
              <a:t>déontologique</a:t>
            </a:r>
            <a:endParaRPr lang="en-GB" dirty="0">
              <a:solidFill>
                <a:schemeClr val="accent5">
                  <a:lumMod val="75000"/>
                </a:schemeClr>
              </a:solidFill>
            </a:endParaRPr>
          </a:p>
        </p:txBody>
      </p:sp>
      <p:sp>
        <p:nvSpPr>
          <p:cNvPr id="16" name="TextBox 15">
            <a:extLst>
              <a:ext uri="{FF2B5EF4-FFF2-40B4-BE49-F238E27FC236}">
                <a16:creationId xmlns:a16="http://schemas.microsoft.com/office/drawing/2014/main" id="{FFA8B131-BE3B-45DC-B975-C330A015ECD6}"/>
              </a:ext>
            </a:extLst>
          </p:cNvPr>
          <p:cNvSpPr txBox="1"/>
          <p:nvPr/>
        </p:nvSpPr>
        <p:spPr>
          <a:xfrm>
            <a:off x="1830505" y="3237273"/>
            <a:ext cx="1760547" cy="369332"/>
          </a:xfrm>
          <a:prstGeom prst="rect">
            <a:avLst/>
          </a:prstGeom>
          <a:noFill/>
        </p:spPr>
        <p:txBody>
          <a:bodyPr wrap="none" rtlCol="0">
            <a:spAutoFit/>
          </a:bodyPr>
          <a:lstStyle/>
          <a:p>
            <a:r>
              <a:rPr lang="en-GB" dirty="0" err="1">
                <a:solidFill>
                  <a:schemeClr val="accent5">
                    <a:lumMod val="75000"/>
                  </a:schemeClr>
                </a:solidFill>
              </a:rPr>
              <a:t>Ethique</a:t>
            </a:r>
            <a:r>
              <a:rPr lang="en-GB" dirty="0">
                <a:solidFill>
                  <a:schemeClr val="accent5">
                    <a:lumMod val="75000"/>
                  </a:schemeClr>
                </a:solidFill>
              </a:rPr>
              <a:t> affective</a:t>
            </a:r>
          </a:p>
        </p:txBody>
      </p:sp>
      <p:sp>
        <p:nvSpPr>
          <p:cNvPr id="17" name="TextBox 16">
            <a:extLst>
              <a:ext uri="{FF2B5EF4-FFF2-40B4-BE49-F238E27FC236}">
                <a16:creationId xmlns:a16="http://schemas.microsoft.com/office/drawing/2014/main" id="{D53F51CF-54A9-4309-8989-17104D6A4F2A}"/>
              </a:ext>
            </a:extLst>
          </p:cNvPr>
          <p:cNvSpPr txBox="1"/>
          <p:nvPr/>
        </p:nvSpPr>
        <p:spPr>
          <a:xfrm>
            <a:off x="1830504" y="4654181"/>
            <a:ext cx="1860509" cy="369332"/>
          </a:xfrm>
          <a:prstGeom prst="rect">
            <a:avLst/>
          </a:prstGeom>
          <a:noFill/>
        </p:spPr>
        <p:txBody>
          <a:bodyPr wrap="none" rtlCol="0">
            <a:spAutoFit/>
          </a:bodyPr>
          <a:lstStyle/>
          <a:p>
            <a:r>
              <a:rPr lang="en-GB" dirty="0" err="1">
                <a:solidFill>
                  <a:schemeClr val="accent5">
                    <a:lumMod val="75000"/>
                  </a:schemeClr>
                </a:solidFill>
              </a:rPr>
              <a:t>Ethique</a:t>
            </a:r>
            <a:r>
              <a:rPr lang="en-GB" dirty="0">
                <a:solidFill>
                  <a:schemeClr val="accent5">
                    <a:lumMod val="75000"/>
                  </a:schemeClr>
                </a:solidFill>
              </a:rPr>
              <a:t> religieuse</a:t>
            </a:r>
          </a:p>
        </p:txBody>
      </p:sp>
      <p:sp>
        <p:nvSpPr>
          <p:cNvPr id="18" name="TextBox 17">
            <a:extLst>
              <a:ext uri="{FF2B5EF4-FFF2-40B4-BE49-F238E27FC236}">
                <a16:creationId xmlns:a16="http://schemas.microsoft.com/office/drawing/2014/main" id="{9A071E0F-0A08-484F-9051-B0FE3139DE82}"/>
              </a:ext>
            </a:extLst>
          </p:cNvPr>
          <p:cNvSpPr txBox="1"/>
          <p:nvPr/>
        </p:nvSpPr>
        <p:spPr>
          <a:xfrm>
            <a:off x="1830503" y="5862955"/>
            <a:ext cx="1960665" cy="369332"/>
          </a:xfrm>
          <a:prstGeom prst="rect">
            <a:avLst/>
          </a:prstGeom>
          <a:noFill/>
        </p:spPr>
        <p:txBody>
          <a:bodyPr wrap="none" rtlCol="0">
            <a:spAutoFit/>
          </a:bodyPr>
          <a:lstStyle/>
          <a:p>
            <a:r>
              <a:rPr lang="en-GB" dirty="0" err="1">
                <a:solidFill>
                  <a:schemeClr val="accent5">
                    <a:lumMod val="75000"/>
                  </a:schemeClr>
                </a:solidFill>
              </a:rPr>
              <a:t>Ethique</a:t>
            </a:r>
            <a:r>
              <a:rPr lang="en-GB" dirty="0">
                <a:solidFill>
                  <a:schemeClr val="accent5">
                    <a:lumMod val="75000"/>
                  </a:schemeClr>
                </a:solidFill>
              </a:rPr>
              <a:t> de la </a:t>
            </a:r>
            <a:r>
              <a:rPr lang="en-GB" dirty="0" err="1">
                <a:solidFill>
                  <a:schemeClr val="accent5">
                    <a:lumMod val="75000"/>
                  </a:schemeClr>
                </a:solidFill>
              </a:rPr>
              <a:t>vertu</a:t>
            </a:r>
            <a:endParaRPr lang="en-GB" dirty="0">
              <a:solidFill>
                <a:schemeClr val="accent5">
                  <a:lumMod val="75000"/>
                </a:schemeClr>
              </a:solidFill>
            </a:endParaRPr>
          </a:p>
        </p:txBody>
      </p:sp>
      <p:sp>
        <p:nvSpPr>
          <p:cNvPr id="19" name="TextBox 18">
            <a:extLst>
              <a:ext uri="{FF2B5EF4-FFF2-40B4-BE49-F238E27FC236}">
                <a16:creationId xmlns:a16="http://schemas.microsoft.com/office/drawing/2014/main" id="{3A204CF4-8DC0-4C43-8938-A08D46EBC6F5}"/>
              </a:ext>
            </a:extLst>
          </p:cNvPr>
          <p:cNvSpPr txBox="1"/>
          <p:nvPr/>
        </p:nvSpPr>
        <p:spPr>
          <a:xfrm>
            <a:off x="7382809" y="2208849"/>
            <a:ext cx="1910138" cy="369332"/>
          </a:xfrm>
          <a:prstGeom prst="rect">
            <a:avLst/>
          </a:prstGeom>
          <a:noFill/>
        </p:spPr>
        <p:txBody>
          <a:bodyPr wrap="none" rtlCol="0">
            <a:spAutoFit/>
          </a:bodyPr>
          <a:lstStyle/>
          <a:p>
            <a:r>
              <a:rPr lang="en-GB" dirty="0" err="1">
                <a:solidFill>
                  <a:schemeClr val="accent5">
                    <a:lumMod val="75000"/>
                  </a:schemeClr>
                </a:solidFill>
              </a:rPr>
              <a:t>Ethique</a:t>
            </a:r>
            <a:r>
              <a:rPr lang="en-GB" dirty="0">
                <a:solidFill>
                  <a:schemeClr val="accent5">
                    <a:lumMod val="75000"/>
                  </a:schemeClr>
                </a:solidFill>
              </a:rPr>
              <a:t> </a:t>
            </a:r>
            <a:r>
              <a:rPr lang="en-GB" dirty="0" err="1">
                <a:solidFill>
                  <a:schemeClr val="accent5">
                    <a:lumMod val="75000"/>
                  </a:schemeClr>
                </a:solidFill>
              </a:rPr>
              <a:t>utilitariste</a:t>
            </a:r>
            <a:endParaRPr lang="en-GB" dirty="0">
              <a:solidFill>
                <a:schemeClr val="accent5">
                  <a:lumMod val="75000"/>
                </a:schemeClr>
              </a:solidFill>
            </a:endParaRPr>
          </a:p>
        </p:txBody>
      </p:sp>
      <p:sp>
        <p:nvSpPr>
          <p:cNvPr id="20" name="TextBox 19">
            <a:extLst>
              <a:ext uri="{FF2B5EF4-FFF2-40B4-BE49-F238E27FC236}">
                <a16:creationId xmlns:a16="http://schemas.microsoft.com/office/drawing/2014/main" id="{085E1856-EBE6-4DB9-B7ED-48006CEFCD72}"/>
              </a:ext>
            </a:extLst>
          </p:cNvPr>
          <p:cNvSpPr txBox="1"/>
          <p:nvPr/>
        </p:nvSpPr>
        <p:spPr>
          <a:xfrm>
            <a:off x="7432236" y="3889461"/>
            <a:ext cx="1998176" cy="369332"/>
          </a:xfrm>
          <a:prstGeom prst="rect">
            <a:avLst/>
          </a:prstGeom>
          <a:noFill/>
        </p:spPr>
        <p:txBody>
          <a:bodyPr wrap="none" rtlCol="0">
            <a:spAutoFit/>
          </a:bodyPr>
          <a:lstStyle/>
          <a:p>
            <a:r>
              <a:rPr lang="en-GB" dirty="0" err="1">
                <a:solidFill>
                  <a:schemeClr val="accent5">
                    <a:lumMod val="75000"/>
                  </a:schemeClr>
                </a:solidFill>
              </a:rPr>
              <a:t>Ethique</a:t>
            </a:r>
            <a:r>
              <a:rPr lang="en-GB" dirty="0">
                <a:solidFill>
                  <a:schemeClr val="accent5">
                    <a:lumMod val="75000"/>
                  </a:schemeClr>
                </a:solidFill>
              </a:rPr>
              <a:t> </a:t>
            </a:r>
            <a:r>
              <a:rPr lang="en-GB" dirty="0" err="1">
                <a:solidFill>
                  <a:schemeClr val="accent5">
                    <a:lumMod val="75000"/>
                  </a:schemeClr>
                </a:solidFill>
              </a:rPr>
              <a:t>dialectique</a:t>
            </a:r>
            <a:endParaRPr lang="en-GB" dirty="0">
              <a:solidFill>
                <a:schemeClr val="accent5">
                  <a:lumMod val="75000"/>
                </a:schemeClr>
              </a:solidFill>
            </a:endParaRPr>
          </a:p>
        </p:txBody>
      </p:sp>
      <p:sp>
        <p:nvSpPr>
          <p:cNvPr id="21" name="TextBox 20">
            <a:extLst>
              <a:ext uri="{FF2B5EF4-FFF2-40B4-BE49-F238E27FC236}">
                <a16:creationId xmlns:a16="http://schemas.microsoft.com/office/drawing/2014/main" id="{D1CDFB56-06E9-4FCE-ACEC-07C1EAB93FBC}"/>
              </a:ext>
            </a:extLst>
          </p:cNvPr>
          <p:cNvSpPr txBox="1"/>
          <p:nvPr/>
        </p:nvSpPr>
        <p:spPr>
          <a:xfrm>
            <a:off x="7432236" y="5320804"/>
            <a:ext cx="2133533" cy="369332"/>
          </a:xfrm>
          <a:prstGeom prst="rect">
            <a:avLst/>
          </a:prstGeom>
          <a:noFill/>
        </p:spPr>
        <p:txBody>
          <a:bodyPr wrap="none" rtlCol="0">
            <a:spAutoFit/>
          </a:bodyPr>
          <a:lstStyle/>
          <a:p>
            <a:r>
              <a:rPr lang="en-GB" dirty="0" err="1">
                <a:solidFill>
                  <a:schemeClr val="accent5">
                    <a:lumMod val="75000"/>
                  </a:schemeClr>
                </a:solidFill>
              </a:rPr>
              <a:t>Ethique</a:t>
            </a:r>
            <a:r>
              <a:rPr lang="en-GB" dirty="0">
                <a:solidFill>
                  <a:schemeClr val="accent5">
                    <a:lumMod val="75000"/>
                  </a:schemeClr>
                </a:solidFill>
              </a:rPr>
              <a:t> </a:t>
            </a:r>
            <a:r>
              <a:rPr lang="en-GB" dirty="0" err="1">
                <a:solidFill>
                  <a:schemeClr val="accent5">
                    <a:lumMod val="75000"/>
                  </a:schemeClr>
                </a:solidFill>
              </a:rPr>
              <a:t>téléologique</a:t>
            </a:r>
            <a:endParaRPr lang="en-GB" dirty="0">
              <a:solidFill>
                <a:schemeClr val="accent5">
                  <a:lumMod val="75000"/>
                </a:schemeClr>
              </a:solidFill>
            </a:endParaRPr>
          </a:p>
        </p:txBody>
      </p:sp>
    </p:spTree>
    <p:extLst>
      <p:ext uri="{BB962C8B-B14F-4D97-AF65-F5344CB8AC3E}">
        <p14:creationId xmlns:p14="http://schemas.microsoft.com/office/powerpoint/2010/main" val="313992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4834642"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6. </a:t>
            </a:r>
            <a:r>
              <a:rPr lang="en-GB" sz="3600" dirty="0" err="1">
                <a:solidFill>
                  <a:schemeClr val="bg1"/>
                </a:solidFill>
                <a:latin typeface="+mj-lt"/>
              </a:rPr>
              <a:t>Platons</a:t>
            </a:r>
            <a:r>
              <a:rPr lang="en-GB" sz="3600" dirty="0">
                <a:solidFill>
                  <a:schemeClr val="bg1"/>
                </a:solidFill>
                <a:latin typeface="+mj-lt"/>
              </a:rPr>
              <a:t> </a:t>
            </a:r>
            <a:r>
              <a:rPr lang="en-GB" sz="3600" dirty="0" err="1">
                <a:solidFill>
                  <a:schemeClr val="bg1"/>
                </a:solidFill>
                <a:latin typeface="+mj-lt"/>
              </a:rPr>
              <a:t>Tugendlehre</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5A8E65C-B7EB-4D97-B701-7CF55638E8E3}"/>
              </a:ext>
            </a:extLst>
          </p:cNvPr>
          <p:cNvSpPr/>
          <p:nvPr/>
        </p:nvSpPr>
        <p:spPr>
          <a:xfrm>
            <a:off x="5292811" y="1829303"/>
            <a:ext cx="6096000" cy="4335802"/>
          </a:xfrm>
          <a:prstGeom prst="rect">
            <a:avLst/>
          </a:prstGeom>
        </p:spPr>
        <p:txBody>
          <a:bodyPr>
            <a:spAutoFit/>
          </a:bodyPr>
          <a:lstStyle/>
          <a:p>
            <a:pPr algn="ctr">
              <a:lnSpc>
                <a:spcPct val="115000"/>
              </a:lnSpc>
              <a:spcAft>
                <a:spcPts val="1000"/>
              </a:spcAft>
            </a:pPr>
            <a:r>
              <a:rPr lang="de-LU" sz="1100" dirty="0">
                <a:latin typeface="Calibri" panose="020F0502020204030204" pitchFamily="34" charset="0"/>
                <a:ea typeface="Calibri" panose="020F0502020204030204" pitchFamily="34" charset="0"/>
                <a:cs typeface="Times New Roman" panose="02020603050405020304" pitchFamily="18" charset="0"/>
              </a:rPr>
              <a:t> </a:t>
            </a:r>
            <a:r>
              <a:rPr lang="de-LU" sz="1400" b="1" dirty="0">
                <a:latin typeface="Calibri" panose="020F0502020204030204" pitchFamily="34" charset="0"/>
                <a:ea typeface="Calibri" panose="020F0502020204030204" pitchFamily="34" charset="0"/>
                <a:cs typeface="Times New Roman" panose="02020603050405020304" pitchFamily="18" charset="0"/>
              </a:rPr>
              <a:t>Was bestimmt die Tauglichkeit einer Person?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b="1" dirty="0">
                <a:latin typeface="Calibri" panose="020F0502020204030204" pitchFamily="34" charset="0"/>
                <a:ea typeface="Calibri" panose="020F0502020204030204" pitchFamily="34" charset="0"/>
                <a:cs typeface="Times New Roman" panose="02020603050405020304" pitchFamily="18" charset="0"/>
              </a:rPr>
              <a:t>Messeranalogie: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dirty="0">
                <a:latin typeface="Calibri" panose="020F0502020204030204" pitchFamily="34" charset="0"/>
                <a:ea typeface="Calibri" panose="020F0502020204030204" pitchFamily="34" charset="0"/>
                <a:cs typeface="Times New Roman" panose="02020603050405020304" pitchFamily="18" charset="0"/>
              </a:rPr>
              <a:t>Frage: Wann ist ein Messer ein gutes Messer?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dirty="0">
                <a:latin typeface="Calibri" panose="020F0502020204030204" pitchFamily="34" charset="0"/>
                <a:ea typeface="Calibri" panose="020F0502020204030204" pitchFamily="34" charset="0"/>
                <a:cs typeface="Times New Roman" panose="02020603050405020304" pitchFamily="18" charset="0"/>
              </a:rPr>
              <a:t>Antwort: Ein Messer ist ein gutes Messer, wenn es _____________________________. Ein Messer, das ___________________________________ “taugt” etwas!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de-L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b="1" dirty="0">
                <a:latin typeface="Calibri" panose="020F0502020204030204" pitchFamily="34" charset="0"/>
                <a:ea typeface="Calibri" panose="020F0502020204030204" pitchFamily="34" charset="0"/>
                <a:cs typeface="Times New Roman" panose="02020603050405020304" pitchFamily="18" charset="0"/>
              </a:rPr>
              <a:t>Übertragen auf den Menschen:</a:t>
            </a:r>
            <a:endParaRPr lang="en-GB"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dirty="0">
                <a:latin typeface="Calibri" panose="020F0502020204030204" pitchFamily="34" charset="0"/>
                <a:ea typeface="Calibri" panose="020F0502020204030204" pitchFamily="34" charset="0"/>
                <a:cs typeface="Times New Roman" panose="02020603050405020304" pitchFamily="18" charset="0"/>
              </a:rPr>
              <a:t>Frage: Wann ist ein Mensch ein guter Mensch? Wann taugt ein Mensch etwas?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de-LU" sz="1600" dirty="0">
                <a:latin typeface="Calibri" panose="020F0502020204030204" pitchFamily="34" charset="0"/>
                <a:ea typeface="Calibri" panose="020F0502020204030204" pitchFamily="34" charset="0"/>
                <a:cs typeface="Times New Roman" panose="02020603050405020304" pitchFamily="18" charset="0"/>
              </a:rPr>
              <a:t>Antwort: Ein guter Mensch ist ein Mensch, dessen Handeln durch die ________________________________________ bestimmt ist.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E5C81658-4BC9-4F91-95F7-EC3EF63D6272}"/>
              </a:ext>
            </a:extLst>
          </p:cNvPr>
          <p:cNvPicPr>
            <a:picLocks noChangeAspect="1"/>
          </p:cNvPicPr>
          <p:nvPr/>
        </p:nvPicPr>
        <p:blipFill>
          <a:blip r:embed="rId2"/>
          <a:stretch>
            <a:fillRect/>
          </a:stretch>
        </p:blipFill>
        <p:spPr>
          <a:xfrm rot="302937">
            <a:off x="732007" y="3682914"/>
            <a:ext cx="3990059" cy="1007490"/>
          </a:xfrm>
          <a:prstGeom prst="rect">
            <a:avLst/>
          </a:prstGeom>
        </p:spPr>
      </p:pic>
      <p:sp>
        <p:nvSpPr>
          <p:cNvPr id="5" name="TextBox 4">
            <a:extLst>
              <a:ext uri="{FF2B5EF4-FFF2-40B4-BE49-F238E27FC236}">
                <a16:creationId xmlns:a16="http://schemas.microsoft.com/office/drawing/2014/main" id="{E6B6B121-0EB6-4031-AA47-B6A16247C9A0}"/>
              </a:ext>
            </a:extLst>
          </p:cNvPr>
          <p:cNvSpPr txBox="1"/>
          <p:nvPr/>
        </p:nvSpPr>
        <p:spPr>
          <a:xfrm>
            <a:off x="1009526" y="2143174"/>
            <a:ext cx="3914867" cy="1754326"/>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just"/>
            <a:r>
              <a:rPr lang="de-LU" b="1"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Tugend (altgriechisch </a:t>
            </a:r>
            <a:r>
              <a:rPr lang="de-LU" b="1" dirty="0" err="1">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areté</a:t>
            </a:r>
            <a:r>
              <a:rPr lang="de-LU" b="1" dirty="0">
                <a:solidFill>
                  <a:schemeClr val="accent1">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p>
          <a:p>
            <a:pPr algn="just"/>
            <a:r>
              <a:rPr lang="de-LU" dirty="0">
                <a:latin typeface="Calibri" panose="020F0502020204030204" pitchFamily="34" charset="0"/>
                <a:ea typeface="Calibri" panose="020F0502020204030204" pitchFamily="34" charset="0"/>
                <a:cs typeface="Times New Roman" panose="02020603050405020304" pitchFamily="18" charset="0"/>
              </a:rPr>
              <a:t>ist abgeleitet von taugen; die ursprüngliche Grundbedeutung ist die Tauglichkeit (Tüchtigkeit, Vorzüglichkeit) einer Person. Das Gegenteil einer Tugend ist das Laster.</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C08A022-FC15-4E82-9B4B-CD8BC1A359DD}"/>
              </a:ext>
            </a:extLst>
          </p:cNvPr>
          <p:cNvSpPr txBox="1"/>
          <p:nvPr/>
        </p:nvSpPr>
        <p:spPr>
          <a:xfrm>
            <a:off x="5292811" y="3261921"/>
            <a:ext cx="2279617" cy="369332"/>
          </a:xfrm>
          <a:prstGeom prst="rect">
            <a:avLst/>
          </a:prstGeom>
          <a:noFill/>
        </p:spPr>
        <p:txBody>
          <a:bodyPr wrap="square" rtlCol="0">
            <a:spAutoFit/>
          </a:bodyPr>
          <a:lstStyle/>
          <a:p>
            <a:r>
              <a:rPr lang="de-LU" dirty="0">
                <a:solidFill>
                  <a:srgbClr val="FF0000"/>
                </a:solidFill>
              </a:rPr>
              <a:t>gut schneidet</a:t>
            </a:r>
            <a:endParaRPr lang="en-GB" dirty="0">
              <a:solidFill>
                <a:srgbClr val="FF0000"/>
              </a:solidFill>
            </a:endParaRPr>
          </a:p>
        </p:txBody>
      </p:sp>
      <p:sp>
        <p:nvSpPr>
          <p:cNvPr id="23" name="TextBox 22">
            <a:extLst>
              <a:ext uri="{FF2B5EF4-FFF2-40B4-BE49-F238E27FC236}">
                <a16:creationId xmlns:a16="http://schemas.microsoft.com/office/drawing/2014/main" id="{7654F5E5-F67C-40E4-9A84-FBF8D7DB7E77}"/>
              </a:ext>
            </a:extLst>
          </p:cNvPr>
          <p:cNvSpPr txBox="1"/>
          <p:nvPr/>
        </p:nvSpPr>
        <p:spPr>
          <a:xfrm>
            <a:off x="6801037" y="3528168"/>
            <a:ext cx="2279617" cy="369332"/>
          </a:xfrm>
          <a:prstGeom prst="rect">
            <a:avLst/>
          </a:prstGeom>
          <a:noFill/>
        </p:spPr>
        <p:txBody>
          <a:bodyPr wrap="square" rtlCol="0">
            <a:spAutoFit/>
          </a:bodyPr>
          <a:lstStyle/>
          <a:p>
            <a:r>
              <a:rPr lang="de-LU" dirty="0">
                <a:solidFill>
                  <a:srgbClr val="FF0000"/>
                </a:solidFill>
              </a:rPr>
              <a:t>gut schneidet</a:t>
            </a:r>
            <a:endParaRPr lang="en-GB" dirty="0">
              <a:solidFill>
                <a:srgbClr val="FF0000"/>
              </a:solidFill>
            </a:endParaRPr>
          </a:p>
        </p:txBody>
      </p:sp>
      <p:sp>
        <p:nvSpPr>
          <p:cNvPr id="24" name="TextBox 23">
            <a:extLst>
              <a:ext uri="{FF2B5EF4-FFF2-40B4-BE49-F238E27FC236}">
                <a16:creationId xmlns:a16="http://schemas.microsoft.com/office/drawing/2014/main" id="{4A3B3AED-40DF-4EFB-8CE5-371059B9E2BC}"/>
              </a:ext>
            </a:extLst>
          </p:cNvPr>
          <p:cNvSpPr txBox="1"/>
          <p:nvPr/>
        </p:nvSpPr>
        <p:spPr>
          <a:xfrm>
            <a:off x="6090459" y="5744231"/>
            <a:ext cx="2279617" cy="369332"/>
          </a:xfrm>
          <a:prstGeom prst="rect">
            <a:avLst/>
          </a:prstGeom>
          <a:noFill/>
        </p:spPr>
        <p:txBody>
          <a:bodyPr wrap="square" rtlCol="0">
            <a:spAutoFit/>
          </a:bodyPr>
          <a:lstStyle/>
          <a:p>
            <a:r>
              <a:rPr lang="de-LU" dirty="0">
                <a:solidFill>
                  <a:srgbClr val="FF0000"/>
                </a:solidFill>
              </a:rPr>
              <a:t>Tugend</a:t>
            </a:r>
            <a:endParaRPr lang="en-GB" dirty="0">
              <a:solidFill>
                <a:srgbClr val="FF0000"/>
              </a:solidFill>
            </a:endParaRPr>
          </a:p>
        </p:txBody>
      </p:sp>
    </p:spTree>
    <p:extLst>
      <p:ext uri="{BB962C8B-B14F-4D97-AF65-F5344CB8AC3E}">
        <p14:creationId xmlns:p14="http://schemas.microsoft.com/office/powerpoint/2010/main" val="412239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8243401"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6. </a:t>
            </a:r>
            <a:r>
              <a:rPr lang="en-GB" sz="3600" dirty="0" err="1">
                <a:solidFill>
                  <a:schemeClr val="bg1"/>
                </a:solidFill>
                <a:latin typeface="+mj-lt"/>
              </a:rPr>
              <a:t>Platons</a:t>
            </a:r>
            <a:r>
              <a:rPr lang="en-GB" sz="3600" dirty="0">
                <a:solidFill>
                  <a:schemeClr val="bg1"/>
                </a:solidFill>
                <a:latin typeface="+mj-lt"/>
              </a:rPr>
              <a:t> </a:t>
            </a:r>
            <a:r>
              <a:rPr lang="en-GB" sz="3600" dirty="0" err="1">
                <a:solidFill>
                  <a:schemeClr val="bg1"/>
                </a:solidFill>
                <a:latin typeface="+mj-lt"/>
              </a:rPr>
              <a:t>Kadrinaltugenden</a:t>
            </a:r>
            <a:r>
              <a:rPr lang="en-GB" sz="3600" dirty="0">
                <a:solidFill>
                  <a:schemeClr val="bg1"/>
                </a:solidFill>
                <a:latin typeface="+mj-lt"/>
              </a:rPr>
              <a:t>: </a:t>
            </a:r>
            <a:r>
              <a:rPr lang="en-GB" sz="3600" dirty="0" err="1">
                <a:solidFill>
                  <a:schemeClr val="bg1"/>
                </a:solidFill>
                <a:latin typeface="+mj-lt"/>
              </a:rPr>
              <a:t>Seelenwagen</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C84CFB7F-25B2-48EA-8EF4-1386FDBF0182}"/>
              </a:ext>
            </a:extLst>
          </p:cNvPr>
          <p:cNvPicPr/>
          <p:nvPr/>
        </p:nvPicPr>
        <p:blipFill>
          <a:blip r:embed="rId2">
            <a:extLst>
              <a:ext uri="{28A0092B-C50C-407E-A947-70E740481C1C}">
                <a14:useLocalDpi xmlns:a14="http://schemas.microsoft.com/office/drawing/2010/main" val="0"/>
              </a:ext>
            </a:extLst>
          </a:blip>
          <a:stretch>
            <a:fillRect/>
          </a:stretch>
        </p:blipFill>
        <p:spPr>
          <a:xfrm>
            <a:off x="2535315" y="961568"/>
            <a:ext cx="7102955" cy="4215913"/>
          </a:xfrm>
          <a:prstGeom prst="rect">
            <a:avLst/>
          </a:prstGeom>
        </p:spPr>
      </p:pic>
      <p:sp>
        <p:nvSpPr>
          <p:cNvPr id="4" name="TextBox 3">
            <a:extLst>
              <a:ext uri="{FF2B5EF4-FFF2-40B4-BE49-F238E27FC236}">
                <a16:creationId xmlns:a16="http://schemas.microsoft.com/office/drawing/2014/main" id="{44AFFAF9-6CE7-4AFC-886F-6D703747451F}"/>
              </a:ext>
            </a:extLst>
          </p:cNvPr>
          <p:cNvSpPr txBox="1"/>
          <p:nvPr/>
        </p:nvSpPr>
        <p:spPr>
          <a:xfrm>
            <a:off x="3838832" y="4808149"/>
            <a:ext cx="1011815" cy="369332"/>
          </a:xfrm>
          <a:prstGeom prst="rect">
            <a:avLst/>
          </a:prstGeom>
          <a:noFill/>
        </p:spPr>
        <p:txBody>
          <a:bodyPr wrap="none" rtlCol="0">
            <a:spAutoFit/>
          </a:bodyPr>
          <a:lstStyle/>
          <a:p>
            <a:r>
              <a:rPr lang="de-LU" dirty="0"/>
              <a:t>Vernunft</a:t>
            </a:r>
            <a:endParaRPr lang="en-GB" dirty="0"/>
          </a:p>
        </p:txBody>
      </p:sp>
      <p:sp>
        <p:nvSpPr>
          <p:cNvPr id="18" name="TextBox 17">
            <a:extLst>
              <a:ext uri="{FF2B5EF4-FFF2-40B4-BE49-F238E27FC236}">
                <a16:creationId xmlns:a16="http://schemas.microsoft.com/office/drawing/2014/main" id="{D13E6FAC-870E-48EE-80D1-A9F1AC14EA01}"/>
              </a:ext>
            </a:extLst>
          </p:cNvPr>
          <p:cNvSpPr txBox="1"/>
          <p:nvPr/>
        </p:nvSpPr>
        <p:spPr>
          <a:xfrm>
            <a:off x="6154164" y="4808149"/>
            <a:ext cx="580608" cy="369332"/>
          </a:xfrm>
          <a:prstGeom prst="rect">
            <a:avLst/>
          </a:prstGeom>
          <a:noFill/>
        </p:spPr>
        <p:txBody>
          <a:bodyPr wrap="none" rtlCol="0">
            <a:spAutoFit/>
          </a:bodyPr>
          <a:lstStyle/>
          <a:p>
            <a:r>
              <a:rPr lang="de-LU" dirty="0"/>
              <a:t>Mut</a:t>
            </a:r>
            <a:endParaRPr lang="en-GB" dirty="0"/>
          </a:p>
        </p:txBody>
      </p:sp>
      <p:sp>
        <p:nvSpPr>
          <p:cNvPr id="19" name="TextBox 18">
            <a:extLst>
              <a:ext uri="{FF2B5EF4-FFF2-40B4-BE49-F238E27FC236}">
                <a16:creationId xmlns:a16="http://schemas.microsoft.com/office/drawing/2014/main" id="{73C4B586-E4A2-448B-AC41-18A2CCDB491F}"/>
              </a:ext>
            </a:extLst>
          </p:cNvPr>
          <p:cNvSpPr txBox="1"/>
          <p:nvPr/>
        </p:nvSpPr>
        <p:spPr>
          <a:xfrm>
            <a:off x="8149139" y="4808149"/>
            <a:ext cx="1016689" cy="369332"/>
          </a:xfrm>
          <a:prstGeom prst="rect">
            <a:avLst/>
          </a:prstGeom>
          <a:noFill/>
        </p:spPr>
        <p:txBody>
          <a:bodyPr wrap="none" rtlCol="0">
            <a:spAutoFit/>
          </a:bodyPr>
          <a:lstStyle/>
          <a:p>
            <a:r>
              <a:rPr lang="de-LU" dirty="0"/>
              <a:t>Begierde</a:t>
            </a:r>
            <a:endParaRPr lang="en-GB" dirty="0"/>
          </a:p>
        </p:txBody>
      </p:sp>
      <p:sp>
        <p:nvSpPr>
          <p:cNvPr id="20" name="TextBox 19">
            <a:extLst>
              <a:ext uri="{FF2B5EF4-FFF2-40B4-BE49-F238E27FC236}">
                <a16:creationId xmlns:a16="http://schemas.microsoft.com/office/drawing/2014/main" id="{08D28DB0-A8BA-462F-9FEE-09882D3E6B0A}"/>
              </a:ext>
            </a:extLst>
          </p:cNvPr>
          <p:cNvSpPr txBox="1"/>
          <p:nvPr/>
        </p:nvSpPr>
        <p:spPr>
          <a:xfrm>
            <a:off x="3947100" y="1912215"/>
            <a:ext cx="1006558" cy="369332"/>
          </a:xfrm>
          <a:prstGeom prst="rect">
            <a:avLst/>
          </a:prstGeom>
          <a:noFill/>
        </p:spPr>
        <p:txBody>
          <a:bodyPr wrap="none" rtlCol="0">
            <a:spAutoFit/>
          </a:bodyPr>
          <a:lstStyle/>
          <a:p>
            <a:r>
              <a:rPr lang="de-LU" dirty="0"/>
              <a:t>Weisheit</a:t>
            </a:r>
            <a:endParaRPr lang="en-GB" dirty="0"/>
          </a:p>
        </p:txBody>
      </p:sp>
      <p:sp>
        <p:nvSpPr>
          <p:cNvPr id="21" name="TextBox 20">
            <a:extLst>
              <a:ext uri="{FF2B5EF4-FFF2-40B4-BE49-F238E27FC236}">
                <a16:creationId xmlns:a16="http://schemas.microsoft.com/office/drawing/2014/main" id="{2AC67FAE-F256-46DA-899A-6F5B8E783CA0}"/>
              </a:ext>
            </a:extLst>
          </p:cNvPr>
          <p:cNvSpPr txBox="1"/>
          <p:nvPr/>
        </p:nvSpPr>
        <p:spPr>
          <a:xfrm>
            <a:off x="5809585" y="1912215"/>
            <a:ext cx="1111715" cy="369332"/>
          </a:xfrm>
          <a:prstGeom prst="rect">
            <a:avLst/>
          </a:prstGeom>
          <a:noFill/>
        </p:spPr>
        <p:txBody>
          <a:bodyPr wrap="none" rtlCol="0">
            <a:spAutoFit/>
          </a:bodyPr>
          <a:lstStyle/>
          <a:p>
            <a:r>
              <a:rPr lang="de-LU" dirty="0"/>
              <a:t>Tapferkeit</a:t>
            </a:r>
            <a:endParaRPr lang="en-GB" dirty="0"/>
          </a:p>
        </p:txBody>
      </p:sp>
      <p:sp>
        <p:nvSpPr>
          <p:cNvPr id="25" name="TextBox 24">
            <a:extLst>
              <a:ext uri="{FF2B5EF4-FFF2-40B4-BE49-F238E27FC236}">
                <a16:creationId xmlns:a16="http://schemas.microsoft.com/office/drawing/2014/main" id="{604626E2-6115-40A8-B300-1740B4C8B370}"/>
              </a:ext>
            </a:extLst>
          </p:cNvPr>
          <p:cNvSpPr txBox="1"/>
          <p:nvPr/>
        </p:nvSpPr>
        <p:spPr>
          <a:xfrm>
            <a:off x="7732297" y="1896360"/>
            <a:ext cx="1128835" cy="369332"/>
          </a:xfrm>
          <a:prstGeom prst="rect">
            <a:avLst/>
          </a:prstGeom>
          <a:noFill/>
        </p:spPr>
        <p:txBody>
          <a:bodyPr wrap="none" rtlCol="0">
            <a:spAutoFit/>
          </a:bodyPr>
          <a:lstStyle/>
          <a:p>
            <a:r>
              <a:rPr lang="de-LU" dirty="0"/>
              <a:t>Mäßigung</a:t>
            </a:r>
            <a:endParaRPr lang="en-GB" dirty="0"/>
          </a:p>
        </p:txBody>
      </p:sp>
      <p:sp>
        <p:nvSpPr>
          <p:cNvPr id="6" name="TextBox 5">
            <a:extLst>
              <a:ext uri="{FF2B5EF4-FFF2-40B4-BE49-F238E27FC236}">
                <a16:creationId xmlns:a16="http://schemas.microsoft.com/office/drawing/2014/main" id="{A80C0AD1-7042-4456-B503-E989140EC826}"/>
              </a:ext>
            </a:extLst>
          </p:cNvPr>
          <p:cNvSpPr txBox="1"/>
          <p:nvPr/>
        </p:nvSpPr>
        <p:spPr>
          <a:xfrm>
            <a:off x="8913340" y="1913230"/>
            <a:ext cx="2366353" cy="338554"/>
          </a:xfrm>
          <a:prstGeom prst="rect">
            <a:avLst/>
          </a:prstGeom>
          <a:noFill/>
        </p:spPr>
        <p:txBody>
          <a:bodyPr wrap="none" rtlCol="0">
            <a:spAutoFit/>
          </a:bodyPr>
          <a:lstStyle/>
          <a:p>
            <a:r>
              <a:rPr lang="de-LU" sz="1600" dirty="0">
                <a:solidFill>
                  <a:schemeClr val="bg1">
                    <a:lumMod val="50000"/>
                  </a:schemeClr>
                </a:solidFill>
              </a:rPr>
              <a:t>(auch noch Besonnenheit)</a:t>
            </a:r>
            <a:endParaRPr lang="en-GB" sz="1600" dirty="0">
              <a:solidFill>
                <a:schemeClr val="bg1">
                  <a:lumMod val="50000"/>
                </a:schemeClr>
              </a:solidFill>
            </a:endParaRPr>
          </a:p>
        </p:txBody>
      </p:sp>
      <p:sp>
        <p:nvSpPr>
          <p:cNvPr id="7" name="TextBox 6">
            <a:extLst>
              <a:ext uri="{FF2B5EF4-FFF2-40B4-BE49-F238E27FC236}">
                <a16:creationId xmlns:a16="http://schemas.microsoft.com/office/drawing/2014/main" id="{9AE259E5-FE83-4212-B150-8F4E6C23C29C}"/>
              </a:ext>
            </a:extLst>
          </p:cNvPr>
          <p:cNvSpPr txBox="1"/>
          <p:nvPr/>
        </p:nvSpPr>
        <p:spPr>
          <a:xfrm>
            <a:off x="5647008" y="1069412"/>
            <a:ext cx="1436868" cy="369332"/>
          </a:xfrm>
          <a:prstGeom prst="rect">
            <a:avLst/>
          </a:prstGeom>
          <a:noFill/>
        </p:spPr>
        <p:txBody>
          <a:bodyPr wrap="none" rtlCol="0">
            <a:spAutoFit/>
          </a:bodyPr>
          <a:lstStyle/>
          <a:p>
            <a:r>
              <a:rPr lang="de-LU" dirty="0"/>
              <a:t>Gerechtigkeit</a:t>
            </a:r>
            <a:endParaRPr lang="en-GB" dirty="0"/>
          </a:p>
        </p:txBody>
      </p:sp>
      <p:sp>
        <p:nvSpPr>
          <p:cNvPr id="27" name="TextBox 26">
            <a:extLst>
              <a:ext uri="{FF2B5EF4-FFF2-40B4-BE49-F238E27FC236}">
                <a16:creationId xmlns:a16="http://schemas.microsoft.com/office/drawing/2014/main" id="{CA47308A-DD45-454D-A1CA-069A10A40E88}"/>
              </a:ext>
            </a:extLst>
          </p:cNvPr>
          <p:cNvSpPr txBox="1"/>
          <p:nvPr/>
        </p:nvSpPr>
        <p:spPr>
          <a:xfrm>
            <a:off x="7438943" y="1116538"/>
            <a:ext cx="2574936" cy="369332"/>
          </a:xfrm>
          <a:prstGeom prst="rect">
            <a:avLst/>
          </a:prstGeom>
          <a:noFill/>
        </p:spPr>
        <p:txBody>
          <a:bodyPr wrap="none" rtlCol="0">
            <a:spAutoFit/>
          </a:bodyPr>
          <a:lstStyle/>
          <a:p>
            <a:r>
              <a:rPr lang="de-LU" dirty="0"/>
              <a:t>Harmonie der Seelenteile</a:t>
            </a:r>
            <a:endParaRPr lang="en-GB" dirty="0"/>
          </a:p>
        </p:txBody>
      </p:sp>
      <p:sp>
        <p:nvSpPr>
          <p:cNvPr id="13" name="TextBox 12">
            <a:extLst>
              <a:ext uri="{FF2B5EF4-FFF2-40B4-BE49-F238E27FC236}">
                <a16:creationId xmlns:a16="http://schemas.microsoft.com/office/drawing/2014/main" id="{CD1B93C0-6476-4247-87FF-79EC4A7CF913}"/>
              </a:ext>
            </a:extLst>
          </p:cNvPr>
          <p:cNvSpPr txBox="1"/>
          <p:nvPr/>
        </p:nvSpPr>
        <p:spPr>
          <a:xfrm>
            <a:off x="2436341" y="5344190"/>
            <a:ext cx="7321378" cy="923330"/>
          </a:xfrm>
          <a:prstGeom prst="rect">
            <a:avLst/>
          </a:prstGeom>
          <a:noFill/>
        </p:spPr>
        <p:txBody>
          <a:bodyPr wrap="square" rtlCol="0">
            <a:spAutoFit/>
          </a:bodyPr>
          <a:lstStyle/>
          <a:p>
            <a:pPr algn="just"/>
            <a:r>
              <a:rPr lang="de-LU" dirty="0"/>
              <a:t>Gut ist der Mensch, der sich um die </a:t>
            </a:r>
            <a:r>
              <a:rPr lang="de-LU" b="1" dirty="0">
                <a:solidFill>
                  <a:schemeClr val="accent1">
                    <a:lumMod val="60000"/>
                    <a:lumOff val="40000"/>
                  </a:schemeClr>
                </a:solidFill>
              </a:rPr>
              <a:t>Ordnung seiner Seele </a:t>
            </a:r>
            <a:r>
              <a:rPr lang="de-LU" dirty="0"/>
              <a:t>bemüht. Wenn er also dafür sorgt, dass </a:t>
            </a:r>
            <a:r>
              <a:rPr lang="de-LU" b="1" dirty="0">
                <a:solidFill>
                  <a:schemeClr val="accent1">
                    <a:lumMod val="60000"/>
                    <a:lumOff val="40000"/>
                  </a:schemeClr>
                </a:solidFill>
              </a:rPr>
              <a:t>jeder Seelenteil “das Seinige tut</a:t>
            </a:r>
            <a:r>
              <a:rPr lang="de-LU" dirty="0"/>
              <a:t>” und die </a:t>
            </a:r>
            <a:r>
              <a:rPr lang="de-LU" b="1" dirty="0">
                <a:solidFill>
                  <a:schemeClr val="accent1">
                    <a:lumMod val="60000"/>
                    <a:lumOff val="40000"/>
                  </a:schemeClr>
                </a:solidFill>
              </a:rPr>
              <a:t>Vernunft die Triebe im Griff</a:t>
            </a:r>
            <a:r>
              <a:rPr lang="de-LU" dirty="0"/>
              <a:t> hat.</a:t>
            </a:r>
            <a:endParaRPr lang="en-GB" dirty="0"/>
          </a:p>
        </p:txBody>
      </p:sp>
      <p:sp>
        <p:nvSpPr>
          <p:cNvPr id="14" name="TextBox 13">
            <a:extLst>
              <a:ext uri="{FF2B5EF4-FFF2-40B4-BE49-F238E27FC236}">
                <a16:creationId xmlns:a16="http://schemas.microsoft.com/office/drawing/2014/main" id="{F37C388B-333C-4D0B-9A67-4F63F566E4F3}"/>
              </a:ext>
            </a:extLst>
          </p:cNvPr>
          <p:cNvSpPr txBox="1"/>
          <p:nvPr/>
        </p:nvSpPr>
        <p:spPr>
          <a:xfrm>
            <a:off x="793808" y="4838926"/>
            <a:ext cx="1737848" cy="307777"/>
          </a:xfrm>
          <a:prstGeom prst="rect">
            <a:avLst/>
          </a:prstGeom>
          <a:noFill/>
        </p:spPr>
        <p:txBody>
          <a:bodyPr wrap="none" rtlCol="0">
            <a:spAutoFit/>
          </a:bodyPr>
          <a:lstStyle/>
          <a:p>
            <a:r>
              <a:rPr lang="de-LU" sz="1400" dirty="0">
                <a:solidFill>
                  <a:schemeClr val="accent1">
                    <a:lumMod val="60000"/>
                    <a:lumOff val="40000"/>
                  </a:schemeClr>
                </a:solidFill>
              </a:rPr>
              <a:t>Charaktereigenschaft</a:t>
            </a:r>
            <a:endParaRPr lang="en-GB" sz="1400" dirty="0">
              <a:solidFill>
                <a:schemeClr val="accent1">
                  <a:lumMod val="60000"/>
                  <a:lumOff val="40000"/>
                </a:schemeClr>
              </a:solidFill>
            </a:endParaRPr>
          </a:p>
        </p:txBody>
      </p:sp>
    </p:spTree>
    <p:extLst>
      <p:ext uri="{BB962C8B-B14F-4D97-AF65-F5344CB8AC3E}">
        <p14:creationId xmlns:p14="http://schemas.microsoft.com/office/powerpoint/2010/main" val="180461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1" grpId="0"/>
      <p:bldP spid="25" grpId="0"/>
      <p:bldP spid="6" grpId="0"/>
      <p:bldP spid="7" grpId="0"/>
      <p:bldP spid="2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3930893"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6. Tugend und </a:t>
            </a:r>
            <a:r>
              <a:rPr lang="en-GB" sz="3600" dirty="0" err="1">
                <a:solidFill>
                  <a:schemeClr val="bg1"/>
                </a:solidFill>
                <a:latin typeface="+mj-lt"/>
              </a:rPr>
              <a:t>Staat</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61B47131-2917-4BC5-8BA2-A66AB388D752}"/>
              </a:ext>
            </a:extLst>
          </p:cNvPr>
          <p:cNvGraphicFramePr>
            <a:graphicFrameLocks noGrp="1"/>
          </p:cNvGraphicFramePr>
          <p:nvPr>
            <p:extLst>
              <p:ext uri="{D42A27DB-BD31-4B8C-83A1-F6EECF244321}">
                <p14:modId xmlns:p14="http://schemas.microsoft.com/office/powerpoint/2010/main" val="461837686"/>
              </p:ext>
            </p:extLst>
          </p:nvPr>
        </p:nvGraphicFramePr>
        <p:xfrm>
          <a:off x="2233026" y="2076079"/>
          <a:ext cx="8673871" cy="1489672"/>
        </p:xfrm>
        <a:graphic>
          <a:graphicData uri="http://schemas.openxmlformats.org/drawingml/2006/table">
            <a:tbl>
              <a:tblPr firstRow="1" firstCol="1" bandRow="1"/>
              <a:tblGrid>
                <a:gridCol w="2901023">
                  <a:extLst>
                    <a:ext uri="{9D8B030D-6E8A-4147-A177-3AD203B41FA5}">
                      <a16:colId xmlns:a16="http://schemas.microsoft.com/office/drawing/2014/main" val="3837150714"/>
                    </a:ext>
                  </a:extLst>
                </a:gridCol>
                <a:gridCol w="2968838">
                  <a:extLst>
                    <a:ext uri="{9D8B030D-6E8A-4147-A177-3AD203B41FA5}">
                      <a16:colId xmlns:a16="http://schemas.microsoft.com/office/drawing/2014/main" val="3251194694"/>
                    </a:ext>
                  </a:extLst>
                </a:gridCol>
                <a:gridCol w="2804010">
                  <a:extLst>
                    <a:ext uri="{9D8B030D-6E8A-4147-A177-3AD203B41FA5}">
                      <a16:colId xmlns:a16="http://schemas.microsoft.com/office/drawing/2014/main" val="3897762020"/>
                    </a:ext>
                  </a:extLst>
                </a:gridCol>
              </a:tblGrid>
              <a:tr h="372418">
                <a:tc>
                  <a:txBody>
                    <a:bodyPr/>
                    <a:lstStyle/>
                    <a:p>
                      <a:pPr algn="ctr">
                        <a:lnSpc>
                          <a:spcPct val="115000"/>
                        </a:lnSpc>
                        <a:spcAft>
                          <a:spcPts val="0"/>
                        </a:spcAft>
                      </a:pPr>
                      <a:r>
                        <a:rPr lang="en-GB" sz="1600" b="1">
                          <a:effectLst/>
                          <a:latin typeface="Calibri" panose="020F0502020204030204" pitchFamily="34" charset="0"/>
                          <a:ea typeface="Calibri" panose="020F0502020204030204" pitchFamily="34" charset="0"/>
                          <a:cs typeface="Times New Roman" panose="02020603050405020304" pitchFamily="18" charset="0"/>
                        </a:rPr>
                        <a:t>Stand im Staat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Seelenteil</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Tugend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29234247"/>
                  </a:ext>
                </a:extLst>
              </a:tr>
              <a:tr h="372418">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Herrscherstand (Philosophen)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752885"/>
                  </a:ext>
                </a:extLst>
              </a:tr>
              <a:tr h="372418">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Wehrstand (Krieger/Polizisten)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096922"/>
                  </a:ext>
                </a:extLst>
              </a:tr>
              <a:tr h="372418">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Nährstand (Gewerbetreibende)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814779"/>
                  </a:ext>
                </a:extLst>
              </a:tr>
            </a:tbl>
          </a:graphicData>
        </a:graphic>
      </p:graphicFrame>
      <p:sp>
        <p:nvSpPr>
          <p:cNvPr id="5" name="Rectangle 2">
            <a:extLst>
              <a:ext uri="{FF2B5EF4-FFF2-40B4-BE49-F238E27FC236}">
                <a16:creationId xmlns:a16="http://schemas.microsoft.com/office/drawing/2014/main" id="{E6D4ADF2-7692-4E8B-8BCB-C38D79830DA9}"/>
              </a:ext>
            </a:extLst>
          </p:cNvPr>
          <p:cNvSpPr>
            <a:spLocks noChangeArrowheads="1"/>
          </p:cNvSpPr>
          <p:nvPr/>
        </p:nvSpPr>
        <p:spPr bwMode="auto">
          <a:xfrm>
            <a:off x="3171825" y="3570288"/>
            <a:ext cx="611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4" name="Left Brace 23">
            <a:extLst>
              <a:ext uri="{FF2B5EF4-FFF2-40B4-BE49-F238E27FC236}">
                <a16:creationId xmlns:a16="http://schemas.microsoft.com/office/drawing/2014/main" id="{36065BCD-6807-4032-AD54-940E1A0F96C5}"/>
              </a:ext>
            </a:extLst>
          </p:cNvPr>
          <p:cNvSpPr/>
          <p:nvPr/>
        </p:nvSpPr>
        <p:spPr>
          <a:xfrm rot="16200000">
            <a:off x="7911224" y="912750"/>
            <a:ext cx="219075" cy="5772274"/>
          </a:xfrm>
          <a:prstGeom prst="leftBrace">
            <a:avLst>
              <a:gd name="adj1" fmla="val 8333"/>
              <a:gd name="adj2" fmla="val 51375"/>
            </a:avLst>
          </a:prstGeom>
          <a:ln w="1270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3">
            <a:extLst>
              <a:ext uri="{FF2B5EF4-FFF2-40B4-BE49-F238E27FC236}">
                <a16:creationId xmlns:a16="http://schemas.microsoft.com/office/drawing/2014/main" id="{D8A560FB-9924-45E7-83EB-E5A931B06FED}"/>
              </a:ext>
            </a:extLst>
          </p:cNvPr>
          <p:cNvSpPr>
            <a:spLocks noChangeArrowheads="1"/>
          </p:cNvSpPr>
          <p:nvPr/>
        </p:nvSpPr>
        <p:spPr bwMode="auto">
          <a:xfrm>
            <a:off x="2864708" y="1372691"/>
            <a:ext cx="74691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LU"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Frage: Wann ist ein Staat ein guter Staat?</a:t>
            </a:r>
            <a:endParaRPr kumimoji="0" lang="en-GB" altLang="en-US" sz="7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LU"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Antwort: Der ideale Staat ist ein „vergrößertes Abbild“ des tugendhaften Menschen.</a:t>
            </a:r>
            <a:endParaRPr kumimoji="0" lang="en-GB" altLang="en-US" sz="700" b="0" i="0" u="none" strike="noStrike" cap="none" normalizeH="0" baseline="0" dirty="0">
              <a:ln>
                <a:noFill/>
              </a:ln>
              <a:solidFill>
                <a:schemeClr val="tx1"/>
              </a:solidFill>
              <a:effectLst/>
            </a:endParaRPr>
          </a:p>
        </p:txBody>
      </p:sp>
      <p:sp>
        <p:nvSpPr>
          <p:cNvPr id="12" name="TextBox 11">
            <a:extLst>
              <a:ext uri="{FF2B5EF4-FFF2-40B4-BE49-F238E27FC236}">
                <a16:creationId xmlns:a16="http://schemas.microsoft.com/office/drawing/2014/main" id="{AF799177-F017-4486-BDE1-A5E5FF84C531}"/>
              </a:ext>
            </a:extLst>
          </p:cNvPr>
          <p:cNvSpPr txBox="1"/>
          <p:nvPr/>
        </p:nvSpPr>
        <p:spPr>
          <a:xfrm>
            <a:off x="5134623" y="3997279"/>
            <a:ext cx="5772273" cy="1991507"/>
          </a:xfrm>
          <a:prstGeom prst="rect">
            <a:avLst/>
          </a:prstGeom>
          <a:noFill/>
        </p:spPr>
        <p:txBody>
          <a:bodyPr wrap="square" rtlCol="0">
            <a:spAutoFit/>
          </a:bodyPr>
          <a:lstStyle/>
          <a:p>
            <a:pPr algn="just">
              <a:lnSpc>
                <a:spcPct val="200000"/>
              </a:lnSpc>
            </a:pPr>
            <a:r>
              <a:rPr lang="de-LU" altLang="en-US" sz="1600" b="1" dirty="0">
                <a:latin typeface="Calibri" panose="020F0502020204030204" pitchFamily="34" charset="0"/>
                <a:ea typeface="Calibri" panose="020F0502020204030204" pitchFamily="34" charset="0"/>
                <a:cs typeface="Times New Roman" panose="02020603050405020304" pitchFamily="18" charset="0"/>
              </a:rPr>
              <a:t>Gerechtigkeit entsteht, wenn jeder “Stand” das seinige tut, wenn also die Herrscher _________________, die Wächter _________________ und die Regierten ____________________</a:t>
            </a:r>
            <a:r>
              <a:rPr lang="de-LU" altLang="en-US" sz="1600" dirty="0">
                <a:latin typeface="Calibri" panose="020F0502020204030204" pitchFamily="34" charset="0"/>
                <a:ea typeface="Calibri" panose="020F0502020204030204" pitchFamily="34" charset="0"/>
                <a:cs typeface="Times New Roman" panose="02020603050405020304" pitchFamily="18" charset="0"/>
              </a:rPr>
              <a:t> sind.</a:t>
            </a:r>
            <a:endParaRPr lang="de-LU" altLang="en-US" sz="2800" dirty="0">
              <a:latin typeface="Arial" panose="020B0604020202020204" pitchFamily="34" charset="0"/>
            </a:endParaRPr>
          </a:p>
        </p:txBody>
      </p:sp>
      <p:sp>
        <p:nvSpPr>
          <p:cNvPr id="15" name="TextBox 14">
            <a:extLst>
              <a:ext uri="{FF2B5EF4-FFF2-40B4-BE49-F238E27FC236}">
                <a16:creationId xmlns:a16="http://schemas.microsoft.com/office/drawing/2014/main" id="{0A8146C2-1908-4936-83E3-F7A46FC3B0FB}"/>
              </a:ext>
            </a:extLst>
          </p:cNvPr>
          <p:cNvSpPr txBox="1"/>
          <p:nvPr/>
        </p:nvSpPr>
        <p:spPr>
          <a:xfrm>
            <a:off x="6093365" y="2458151"/>
            <a:ext cx="1011815" cy="369332"/>
          </a:xfrm>
          <a:prstGeom prst="rect">
            <a:avLst/>
          </a:prstGeom>
          <a:noFill/>
        </p:spPr>
        <p:txBody>
          <a:bodyPr wrap="none" rtlCol="0">
            <a:spAutoFit/>
          </a:bodyPr>
          <a:lstStyle/>
          <a:p>
            <a:r>
              <a:rPr lang="de-LU" dirty="0"/>
              <a:t>Vernunft</a:t>
            </a:r>
            <a:endParaRPr lang="en-GB" dirty="0"/>
          </a:p>
        </p:txBody>
      </p:sp>
      <p:sp>
        <p:nvSpPr>
          <p:cNvPr id="30" name="TextBox 29">
            <a:extLst>
              <a:ext uri="{FF2B5EF4-FFF2-40B4-BE49-F238E27FC236}">
                <a16:creationId xmlns:a16="http://schemas.microsoft.com/office/drawing/2014/main" id="{62FD3753-3087-4441-B419-52907DBA5541}"/>
              </a:ext>
            </a:extLst>
          </p:cNvPr>
          <p:cNvSpPr txBox="1"/>
          <p:nvPr/>
        </p:nvSpPr>
        <p:spPr>
          <a:xfrm>
            <a:off x="6308968" y="2820491"/>
            <a:ext cx="580608" cy="369332"/>
          </a:xfrm>
          <a:prstGeom prst="rect">
            <a:avLst/>
          </a:prstGeom>
          <a:noFill/>
        </p:spPr>
        <p:txBody>
          <a:bodyPr wrap="none" rtlCol="0">
            <a:spAutoFit/>
          </a:bodyPr>
          <a:lstStyle/>
          <a:p>
            <a:r>
              <a:rPr lang="de-LU" dirty="0"/>
              <a:t>Mut</a:t>
            </a:r>
            <a:endParaRPr lang="en-GB" dirty="0"/>
          </a:p>
        </p:txBody>
      </p:sp>
      <p:sp>
        <p:nvSpPr>
          <p:cNvPr id="31" name="TextBox 30">
            <a:extLst>
              <a:ext uri="{FF2B5EF4-FFF2-40B4-BE49-F238E27FC236}">
                <a16:creationId xmlns:a16="http://schemas.microsoft.com/office/drawing/2014/main" id="{9FAF8599-A965-4DCE-A757-C4CD186B2461}"/>
              </a:ext>
            </a:extLst>
          </p:cNvPr>
          <p:cNvSpPr txBox="1"/>
          <p:nvPr/>
        </p:nvSpPr>
        <p:spPr>
          <a:xfrm>
            <a:off x="6148330" y="3199717"/>
            <a:ext cx="1016689" cy="369332"/>
          </a:xfrm>
          <a:prstGeom prst="rect">
            <a:avLst/>
          </a:prstGeom>
          <a:noFill/>
        </p:spPr>
        <p:txBody>
          <a:bodyPr wrap="none" rtlCol="0">
            <a:spAutoFit/>
          </a:bodyPr>
          <a:lstStyle/>
          <a:p>
            <a:r>
              <a:rPr lang="de-LU" dirty="0"/>
              <a:t>Begierde</a:t>
            </a:r>
            <a:endParaRPr lang="en-GB" dirty="0"/>
          </a:p>
        </p:txBody>
      </p:sp>
      <p:sp>
        <p:nvSpPr>
          <p:cNvPr id="32" name="TextBox 31">
            <a:extLst>
              <a:ext uri="{FF2B5EF4-FFF2-40B4-BE49-F238E27FC236}">
                <a16:creationId xmlns:a16="http://schemas.microsoft.com/office/drawing/2014/main" id="{55E0EEBF-6411-404D-A897-CBC3AB44BB80}"/>
              </a:ext>
            </a:extLst>
          </p:cNvPr>
          <p:cNvSpPr txBox="1"/>
          <p:nvPr/>
        </p:nvSpPr>
        <p:spPr>
          <a:xfrm>
            <a:off x="9038392" y="2458151"/>
            <a:ext cx="1006558" cy="369332"/>
          </a:xfrm>
          <a:prstGeom prst="rect">
            <a:avLst/>
          </a:prstGeom>
          <a:noFill/>
        </p:spPr>
        <p:txBody>
          <a:bodyPr wrap="none" rtlCol="0">
            <a:spAutoFit/>
          </a:bodyPr>
          <a:lstStyle/>
          <a:p>
            <a:r>
              <a:rPr lang="de-LU" dirty="0"/>
              <a:t>Weisheit</a:t>
            </a:r>
            <a:endParaRPr lang="en-GB" dirty="0"/>
          </a:p>
        </p:txBody>
      </p:sp>
      <p:sp>
        <p:nvSpPr>
          <p:cNvPr id="33" name="TextBox 32">
            <a:extLst>
              <a:ext uri="{FF2B5EF4-FFF2-40B4-BE49-F238E27FC236}">
                <a16:creationId xmlns:a16="http://schemas.microsoft.com/office/drawing/2014/main" id="{F11B8ABB-814B-4E7C-BC26-EFE076945601}"/>
              </a:ext>
            </a:extLst>
          </p:cNvPr>
          <p:cNvSpPr txBox="1"/>
          <p:nvPr/>
        </p:nvSpPr>
        <p:spPr>
          <a:xfrm>
            <a:off x="9038392" y="2840223"/>
            <a:ext cx="1111715" cy="369332"/>
          </a:xfrm>
          <a:prstGeom prst="rect">
            <a:avLst/>
          </a:prstGeom>
          <a:noFill/>
        </p:spPr>
        <p:txBody>
          <a:bodyPr wrap="none" rtlCol="0">
            <a:spAutoFit/>
          </a:bodyPr>
          <a:lstStyle/>
          <a:p>
            <a:r>
              <a:rPr lang="de-LU" dirty="0"/>
              <a:t>Tapferkeit</a:t>
            </a:r>
            <a:endParaRPr lang="en-GB" dirty="0"/>
          </a:p>
        </p:txBody>
      </p:sp>
      <p:sp>
        <p:nvSpPr>
          <p:cNvPr id="34" name="TextBox 33">
            <a:extLst>
              <a:ext uri="{FF2B5EF4-FFF2-40B4-BE49-F238E27FC236}">
                <a16:creationId xmlns:a16="http://schemas.microsoft.com/office/drawing/2014/main" id="{5BEEE03F-B762-43CE-910B-E2E6FE18422F}"/>
              </a:ext>
            </a:extLst>
          </p:cNvPr>
          <p:cNvSpPr txBox="1"/>
          <p:nvPr/>
        </p:nvSpPr>
        <p:spPr>
          <a:xfrm>
            <a:off x="9038392" y="3203106"/>
            <a:ext cx="1128835" cy="369332"/>
          </a:xfrm>
          <a:prstGeom prst="rect">
            <a:avLst/>
          </a:prstGeom>
          <a:noFill/>
        </p:spPr>
        <p:txBody>
          <a:bodyPr wrap="none" rtlCol="0">
            <a:spAutoFit/>
          </a:bodyPr>
          <a:lstStyle/>
          <a:p>
            <a:r>
              <a:rPr lang="de-LU" dirty="0"/>
              <a:t>Mäßigung</a:t>
            </a:r>
            <a:endParaRPr lang="en-GB" dirty="0"/>
          </a:p>
        </p:txBody>
      </p:sp>
      <p:sp>
        <p:nvSpPr>
          <p:cNvPr id="35" name="TextBox 34">
            <a:extLst>
              <a:ext uri="{FF2B5EF4-FFF2-40B4-BE49-F238E27FC236}">
                <a16:creationId xmlns:a16="http://schemas.microsoft.com/office/drawing/2014/main" id="{09D7D0D1-B372-4AA2-85E8-4A334C675CEA}"/>
              </a:ext>
            </a:extLst>
          </p:cNvPr>
          <p:cNvSpPr txBox="1"/>
          <p:nvPr/>
        </p:nvSpPr>
        <p:spPr>
          <a:xfrm>
            <a:off x="7930403" y="4550881"/>
            <a:ext cx="721223" cy="369332"/>
          </a:xfrm>
          <a:prstGeom prst="rect">
            <a:avLst/>
          </a:prstGeom>
          <a:noFill/>
        </p:spPr>
        <p:txBody>
          <a:bodyPr wrap="none" rtlCol="0">
            <a:spAutoFit/>
          </a:bodyPr>
          <a:lstStyle/>
          <a:p>
            <a:r>
              <a:rPr lang="de-LU" dirty="0"/>
              <a:t>weise</a:t>
            </a:r>
            <a:endParaRPr lang="en-GB" dirty="0"/>
          </a:p>
        </p:txBody>
      </p:sp>
      <p:sp>
        <p:nvSpPr>
          <p:cNvPr id="36" name="TextBox 35">
            <a:extLst>
              <a:ext uri="{FF2B5EF4-FFF2-40B4-BE49-F238E27FC236}">
                <a16:creationId xmlns:a16="http://schemas.microsoft.com/office/drawing/2014/main" id="{87592DF6-FF04-4C6B-8884-BD7ED6F2F898}"/>
              </a:ext>
            </a:extLst>
          </p:cNvPr>
          <p:cNvSpPr txBox="1"/>
          <p:nvPr/>
        </p:nvSpPr>
        <p:spPr>
          <a:xfrm>
            <a:off x="5713015" y="5074670"/>
            <a:ext cx="749629" cy="369332"/>
          </a:xfrm>
          <a:prstGeom prst="rect">
            <a:avLst/>
          </a:prstGeom>
          <a:noFill/>
        </p:spPr>
        <p:txBody>
          <a:bodyPr wrap="none" rtlCol="0">
            <a:spAutoFit/>
          </a:bodyPr>
          <a:lstStyle/>
          <a:p>
            <a:r>
              <a:rPr lang="de-LU" dirty="0"/>
              <a:t>tapfer</a:t>
            </a:r>
            <a:endParaRPr lang="en-GB" dirty="0"/>
          </a:p>
        </p:txBody>
      </p:sp>
      <p:sp>
        <p:nvSpPr>
          <p:cNvPr id="37" name="TextBox 36">
            <a:extLst>
              <a:ext uri="{FF2B5EF4-FFF2-40B4-BE49-F238E27FC236}">
                <a16:creationId xmlns:a16="http://schemas.microsoft.com/office/drawing/2014/main" id="{2FDE4512-1A73-41C3-85C5-0D16D127CDFA}"/>
              </a:ext>
            </a:extLst>
          </p:cNvPr>
          <p:cNvSpPr txBox="1"/>
          <p:nvPr/>
        </p:nvSpPr>
        <p:spPr>
          <a:xfrm>
            <a:off x="9495593" y="5091308"/>
            <a:ext cx="1114408" cy="369332"/>
          </a:xfrm>
          <a:prstGeom prst="rect">
            <a:avLst/>
          </a:prstGeom>
          <a:noFill/>
        </p:spPr>
        <p:txBody>
          <a:bodyPr wrap="none" rtlCol="0">
            <a:spAutoFit/>
          </a:bodyPr>
          <a:lstStyle/>
          <a:p>
            <a:r>
              <a:rPr lang="de-LU" dirty="0"/>
              <a:t>besonnen</a:t>
            </a:r>
            <a:endParaRPr lang="en-GB" dirty="0"/>
          </a:p>
        </p:txBody>
      </p:sp>
      <p:sp>
        <p:nvSpPr>
          <p:cNvPr id="17" name="TextBox 16">
            <a:extLst>
              <a:ext uri="{FF2B5EF4-FFF2-40B4-BE49-F238E27FC236}">
                <a16:creationId xmlns:a16="http://schemas.microsoft.com/office/drawing/2014/main" id="{81952558-1A0E-4E92-88F9-5BB3E78DC832}"/>
              </a:ext>
            </a:extLst>
          </p:cNvPr>
          <p:cNvSpPr txBox="1"/>
          <p:nvPr/>
        </p:nvSpPr>
        <p:spPr>
          <a:xfrm>
            <a:off x="1298797" y="4382172"/>
            <a:ext cx="3122031" cy="1384995"/>
          </a:xfrm>
          <a:prstGeom prst="rect">
            <a:avLst/>
          </a:prstGeom>
          <a:noFill/>
        </p:spPr>
        <p:txBody>
          <a:bodyPr wrap="square" rtlCol="0">
            <a:spAutoFit/>
          </a:bodyPr>
          <a:lstStyle/>
          <a:p>
            <a:pPr algn="just"/>
            <a:r>
              <a:rPr lang="de-DE" sz="1400" b="1" dirty="0"/>
              <a:t>Weisheit</a:t>
            </a:r>
            <a:r>
              <a:rPr lang="de-DE" sz="1400" dirty="0"/>
              <a:t> bezeichnet das tiefgehende Verständnis von Zusammenhängen in Natur, Leben und Gesellschaft sowie die Fähigkeit, bei Herausforderungen die jeweils schlüssigste und sinnvollste Handlungsweise zu identifizieren.</a:t>
            </a:r>
            <a:endParaRPr lang="en-GB" sz="1400" dirty="0"/>
          </a:p>
        </p:txBody>
      </p:sp>
    </p:spTree>
    <p:extLst>
      <p:ext uri="{BB962C8B-B14F-4D97-AF65-F5344CB8AC3E}">
        <p14:creationId xmlns:p14="http://schemas.microsoft.com/office/powerpoint/2010/main" val="114538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P spid="31" grpId="0"/>
      <p:bldP spid="32" grpId="0"/>
      <p:bldP spid="33" grpId="0"/>
      <p:bldP spid="34" grpId="0"/>
      <p:bldP spid="35" grpId="0"/>
      <p:bldP spid="36" grpId="0"/>
      <p:bldP spid="37"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4032</Words>
  <Application>Microsoft Office PowerPoint</Application>
  <PresentationFormat>Widescreen</PresentationFormat>
  <Paragraphs>452</Paragraphs>
  <Slides>47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Bookman Old Style</vt:lpstr>
      <vt:lpstr>Calibri</vt:lpstr>
      <vt:lpstr>Calibri Light</vt:lpstr>
      <vt:lpstr>High Tower Text</vt:lpstr>
      <vt:lpstr>Impact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dc:creator>
  <cp:lastModifiedBy>P. B.</cp:lastModifiedBy>
  <cp:revision>165</cp:revision>
  <dcterms:created xsi:type="dcterms:W3CDTF">2019-06-27T11:49:51Z</dcterms:created>
  <dcterms:modified xsi:type="dcterms:W3CDTF">2024-01-19T00:51:18Z</dcterms:modified>
</cp:coreProperties>
</file>