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</p:sldMasterIdLst>
  <p:sldIdLst>
    <p:sldId id="256" r:id="rId2"/>
    <p:sldId id="287" r:id="rId3"/>
    <p:sldId id="288" r:id="rId4"/>
    <p:sldId id="290" r:id="rId5"/>
    <p:sldId id="291" r:id="rId6"/>
    <p:sldId id="28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  <a:srgbClr val="BC1100"/>
    <a:srgbClr val="EFEFEF"/>
    <a:srgbClr val="8FF191"/>
    <a:srgbClr val="9FB7E1"/>
    <a:srgbClr val="595959"/>
    <a:srgbClr val="DBD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84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ÜCHER Patrick" userId="fbc39f09-5e92-4ac6-9cbf-d5575c4486dc" providerId="ADAL" clId="{384A719D-FF2E-4501-B12F-17D92ED8272B}"/>
    <pc:docChg chg="custSel modSld">
      <pc:chgData name="BRÜCHER Patrick" userId="fbc39f09-5e92-4ac6-9cbf-d5575c4486dc" providerId="ADAL" clId="{384A719D-FF2E-4501-B12F-17D92ED8272B}" dt="2023-04-24T09:32:22.660" v="26" actId="1076"/>
      <pc:docMkLst>
        <pc:docMk/>
      </pc:docMkLst>
      <pc:sldChg chg="addSp delSp modSp mod">
        <pc:chgData name="BRÜCHER Patrick" userId="fbc39f09-5e92-4ac6-9cbf-d5575c4486dc" providerId="ADAL" clId="{384A719D-FF2E-4501-B12F-17D92ED8272B}" dt="2023-04-24T09:32:22.660" v="26" actId="1076"/>
        <pc:sldMkLst>
          <pc:docMk/>
          <pc:sldMk cId="160256438" sldId="289"/>
        </pc:sldMkLst>
        <pc:spChg chg="mod">
          <ac:chgData name="BRÜCHER Patrick" userId="fbc39f09-5e92-4ac6-9cbf-d5575c4486dc" providerId="ADAL" clId="{384A719D-FF2E-4501-B12F-17D92ED8272B}" dt="2023-04-24T09:02:57.900" v="14" actId="20577"/>
          <ac:spMkLst>
            <pc:docMk/>
            <pc:sldMk cId="160256438" sldId="289"/>
            <ac:spMk id="22" creationId="{71253231-B334-4786-876A-565C73E9C4D8}"/>
          </ac:spMkLst>
        </pc:spChg>
        <pc:picChg chg="add mod">
          <ac:chgData name="BRÜCHER Patrick" userId="fbc39f09-5e92-4ac6-9cbf-d5575c4486dc" providerId="ADAL" clId="{384A719D-FF2E-4501-B12F-17D92ED8272B}" dt="2023-04-24T09:32:22.660" v="26" actId="1076"/>
          <ac:picMkLst>
            <pc:docMk/>
            <pc:sldMk cId="160256438" sldId="289"/>
            <ac:picMk id="5" creationId="{4CC21136-3EB1-4CEC-60BF-6669928345D1}"/>
          </ac:picMkLst>
        </pc:picChg>
        <pc:picChg chg="add mod">
          <ac:chgData name="BRÜCHER Patrick" userId="fbc39f09-5e92-4ac6-9cbf-d5575c4486dc" providerId="ADAL" clId="{384A719D-FF2E-4501-B12F-17D92ED8272B}" dt="2023-04-24T09:32:17.900" v="24" actId="1076"/>
          <ac:picMkLst>
            <pc:docMk/>
            <pc:sldMk cId="160256438" sldId="289"/>
            <ac:picMk id="7" creationId="{D1EB20B6-906D-57A8-30E7-84DE414D5063}"/>
          </ac:picMkLst>
        </pc:picChg>
        <pc:picChg chg="del">
          <ac:chgData name="BRÜCHER Patrick" userId="fbc39f09-5e92-4ac6-9cbf-d5575c4486dc" providerId="ADAL" clId="{384A719D-FF2E-4501-B12F-17D92ED8272B}" dt="2023-04-24T09:31:43.124" v="15" actId="478"/>
          <ac:picMkLst>
            <pc:docMk/>
            <pc:sldMk cId="160256438" sldId="289"/>
            <ac:picMk id="13" creationId="{0563265E-77C4-4AFB-8B42-2514228C603C}"/>
          </ac:picMkLst>
        </pc:picChg>
        <pc:picChg chg="del">
          <ac:chgData name="BRÜCHER Patrick" userId="fbc39f09-5e92-4ac6-9cbf-d5575c4486dc" providerId="ADAL" clId="{384A719D-FF2E-4501-B12F-17D92ED8272B}" dt="2023-04-24T09:02:36.912" v="0" actId="478"/>
          <ac:picMkLst>
            <pc:docMk/>
            <pc:sldMk cId="160256438" sldId="289"/>
            <ac:picMk id="15" creationId="{0B8B5AD0-00C5-4169-A678-0D464391F9E2}"/>
          </ac:picMkLst>
        </pc:picChg>
        <pc:picChg chg="del">
          <ac:chgData name="BRÜCHER Patrick" userId="fbc39f09-5e92-4ac6-9cbf-d5575c4486dc" providerId="ADAL" clId="{384A719D-FF2E-4501-B12F-17D92ED8272B}" dt="2023-04-24T09:31:43.873" v="16" actId="478"/>
          <ac:picMkLst>
            <pc:docMk/>
            <pc:sldMk cId="160256438" sldId="289"/>
            <ac:picMk id="17" creationId="{CE66D258-E697-46DE-B85B-7B9B2D8E81C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53E5-F68D-4C44-8224-F0CBE5B21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5D003C-F79D-4FAB-9E78-681280E26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12B31-E275-4492-AEC4-8BCE9C1F9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5A252-21E3-43CB-A926-730A52DE9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7A4F6-1417-41D3-A76E-6E0F4ED9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96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D7DDF-D55C-4368-AA62-6A5700FB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CFE92-0AE6-43D9-B00B-7BE11FD36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E5AF0-9C70-4372-AC93-131B67E7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DCEE8-8CAB-43CE-9A58-646609FF2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EB079-A2D2-4F73-B5F9-C5016525C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26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B2E94-9799-4ED6-A843-E197EDD410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6778F-BA24-4105-8AC7-1B5F91BDEF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266BB-32AF-4CB9-A943-AE11C159A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C7BF3-E8F4-4986-8CAA-7578ECFB6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70B06-D030-40E5-AD05-363670540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57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1EF38-78CC-484B-BC95-4B286286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6AD4A-D38C-4114-9A01-D095A8499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ACCA4-BE55-41BE-B4FD-38347A3DB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8262B-6EE9-4FB4-A080-6D7E673D7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53066-F0B5-47ED-9092-63179255F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59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56A6C-FF9A-4A77-A7EC-01C3A992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1461A4-C7A4-4CCF-9E0F-C0516EBBF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A7D32-2B28-4C2E-89F9-3ADADF13D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F3AD5-AF93-4380-B71A-311164BCE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DFCBD-D757-4CD9-8CFC-C6376B743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77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B710-1CB8-4C51-9126-EA50DE32A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E9462-0950-4E20-86DD-3FE4487E1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ECFCE-7B8B-40EF-BACF-C8BFFA06E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A3ABD-5FDA-405C-A9EF-18127B855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FFD79-CCA9-40F0-9367-B7AB3C002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7D8DA-6EFE-4718-A087-24F933C2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1016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223B4-B336-4A4F-908C-147FBEB2D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402C5-DD98-43C8-8FB5-24BADA718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D6AE1-3234-426E-8912-1810A2267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B118E-F057-49B4-80FD-0EE3B3253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BE0D-5FCA-41ED-93C2-3F8F5DBFE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3D0A91-725F-47A5-AE2F-9EBA83A44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D4F0B6-6977-458B-A9C5-3F2DCB02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DC36F7-4955-4761-9025-D06AE38E5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6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4B19-2976-4D74-A2C7-52BB692DB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BFA20-6ED7-4CFA-9912-B25016CC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EC42B-572A-4291-8528-02C6AAD16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804B0-4D69-4873-87DD-293BFEDB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124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C611F7-089C-485B-ACD4-410CBAC08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F26703-A8BB-4B55-A4BE-C866CD9CE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A0E2A-FB31-4CB3-B937-F30580539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54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F4D23-EFCA-4C5D-9733-BEEA6529E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EFAD3-82AA-45E7-AE56-8D1F38601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670106-2A5F-4A7A-A8CC-C2CAAE668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DD33-BBFC-4895-A621-38247BAF9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865DB-10E4-4FA1-A530-CF731D83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6B9E6-3E77-47AA-BA17-8D7341360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8526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725D1-7ACF-4854-BD14-CAFDD9C5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01D270-C4D5-4B33-9E7F-27C6A5D30D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10DA2-7F27-4422-8491-F314CDBBA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0D202-48AF-4321-B003-0DE5340DB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E7A08-9414-4301-B31D-2D6D96702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54315-2B16-4A15-BB21-5958BE20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38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A07E70-D0E7-4D5B-BE2E-C422EBA0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2F8E2-C0C2-421E-9516-8D3B85106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4DB46-0D3D-4922-A65B-376D48570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0A5ED-6D31-4008-A749-0DBA87B47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8B817-5AF2-4AA8-A77A-03CED19AD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10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62A8A5-C8C7-4DD3-9EFB-ADE046F208C9}"/>
              </a:ext>
            </a:extLst>
          </p:cNvPr>
          <p:cNvSpPr/>
          <p:nvPr/>
        </p:nvSpPr>
        <p:spPr>
          <a:xfrm>
            <a:off x="-5539" y="0"/>
            <a:ext cx="12197539" cy="6857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E0B8C-8E47-480D-AC59-74D0A697B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83" y="2929689"/>
            <a:ext cx="7856621" cy="3928311"/>
          </a:xfrm>
          <a:prstGeom prst="rect">
            <a:avLst/>
          </a:prstGeom>
        </p:spPr>
      </p:pic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2FFFA7FA-D9DD-4E2E-A542-66367633919E}"/>
              </a:ext>
            </a:extLst>
          </p:cNvPr>
          <p:cNvSpPr/>
          <p:nvPr/>
        </p:nvSpPr>
        <p:spPr>
          <a:xfrm rot="5400000">
            <a:off x="-2276122" y="3086405"/>
            <a:ext cx="6056210" cy="1486977"/>
          </a:xfrm>
          <a:prstGeom prst="triangle">
            <a:avLst>
              <a:gd name="adj" fmla="val 54221"/>
            </a:avLst>
          </a:prstGeo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0244AB3-9119-4730-A858-EA74A2C2F813}"/>
              </a:ext>
            </a:extLst>
          </p:cNvPr>
          <p:cNvSpPr/>
          <p:nvPr/>
        </p:nvSpPr>
        <p:spPr>
          <a:xfrm>
            <a:off x="0" y="4391822"/>
            <a:ext cx="6720615" cy="2466177"/>
          </a:xfrm>
          <a:prstGeom prst="triangle">
            <a:avLst>
              <a:gd name="adj" fmla="val 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99F2507E-EB34-490E-BE00-7C7543AEC37A}"/>
              </a:ext>
            </a:extLst>
          </p:cNvPr>
          <p:cNvSpPr/>
          <p:nvPr/>
        </p:nvSpPr>
        <p:spPr>
          <a:xfrm rot="5400000">
            <a:off x="-2676151" y="2670613"/>
            <a:ext cx="6720615" cy="1379390"/>
          </a:xfrm>
          <a:prstGeom prst="triangle">
            <a:avLst>
              <a:gd name="adj" fmla="val 0"/>
            </a:avLst>
          </a:prstGeom>
          <a:pattFill prst="pct2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253231-B334-4786-876A-565C73E9C4D8}"/>
              </a:ext>
            </a:extLst>
          </p:cNvPr>
          <p:cNvSpPr/>
          <p:nvPr/>
        </p:nvSpPr>
        <p:spPr>
          <a:xfrm>
            <a:off x="6216728" y="1919859"/>
            <a:ext cx="5485989" cy="1631216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none">
            <a:spAutoFit/>
          </a:bodyPr>
          <a:lstStyle/>
          <a:p>
            <a:pPr algn="ctr"/>
            <a:r>
              <a:rPr lang="de-LU" sz="3600" dirty="0" err="1">
                <a:latin typeface="+mj-lt"/>
              </a:rPr>
              <a:t>Zwergenweitwurf</a:t>
            </a:r>
            <a:endParaRPr lang="de-LU" sz="3600" dirty="0">
              <a:latin typeface="+mj-lt"/>
            </a:endParaRPr>
          </a:p>
          <a:p>
            <a:pPr algn="ctr"/>
            <a:endParaRPr lang="de-LU" sz="3600" dirty="0">
              <a:latin typeface="+mj-lt"/>
            </a:endParaRPr>
          </a:p>
          <a:p>
            <a:pPr algn="ctr"/>
            <a:r>
              <a:rPr lang="de-LU" sz="2800" dirty="0">
                <a:latin typeface="+mj-lt"/>
              </a:rPr>
              <a:t>Sportart oder Menschenverachtung?</a:t>
            </a:r>
          </a:p>
        </p:txBody>
      </p:sp>
    </p:spTree>
    <p:extLst>
      <p:ext uri="{BB962C8B-B14F-4D97-AF65-F5344CB8AC3E}">
        <p14:creationId xmlns:p14="http://schemas.microsoft.com/office/powerpoint/2010/main" val="2714184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2A426C6-B40C-4FD5-8F19-C1D73254A5C7}"/>
              </a:ext>
            </a:extLst>
          </p:cNvPr>
          <p:cNvSpPr/>
          <p:nvPr/>
        </p:nvSpPr>
        <p:spPr>
          <a:xfrm rot="10800000">
            <a:off x="-2" y="-9165"/>
            <a:ext cx="11062889" cy="1263242"/>
          </a:xfrm>
          <a:prstGeom prst="triangle">
            <a:avLst>
              <a:gd name="adj" fmla="val 100000"/>
            </a:avLst>
          </a:prstGeom>
          <a:pattFill prst="pct7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90F2C-2A0C-4FB9-A28D-3FC627736E49}"/>
              </a:ext>
            </a:extLst>
          </p:cNvPr>
          <p:cNvSpPr/>
          <p:nvPr/>
        </p:nvSpPr>
        <p:spPr>
          <a:xfrm>
            <a:off x="-5541" y="-9167"/>
            <a:ext cx="12192000" cy="69834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253231-B334-4786-876A-565C73E9C4D8}"/>
              </a:ext>
            </a:extLst>
          </p:cNvPr>
          <p:cNvSpPr/>
          <p:nvPr/>
        </p:nvSpPr>
        <p:spPr>
          <a:xfrm>
            <a:off x="2597592" y="16839"/>
            <a:ext cx="3404936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de-DE" sz="3600" dirty="0" err="1">
                <a:solidFill>
                  <a:schemeClr val="bg1"/>
                </a:solidFill>
                <a:latin typeface="+mj-lt"/>
              </a:rPr>
              <a:t>Zwergenweitwurf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48F39F3-CF9F-465E-AFF0-AD06F604AD80}"/>
              </a:ext>
            </a:extLst>
          </p:cNvPr>
          <p:cNvSpPr/>
          <p:nvPr/>
        </p:nvSpPr>
        <p:spPr>
          <a:xfrm rot="5400000">
            <a:off x="-1542493" y="1536951"/>
            <a:ext cx="4475815" cy="1401916"/>
          </a:xfrm>
          <a:prstGeom prst="triangle">
            <a:avLst>
              <a:gd name="adj" fmla="val 0"/>
            </a:avLst>
          </a:prstGeo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2FFFA7FA-D9DD-4E2E-A542-66367633919E}"/>
              </a:ext>
            </a:extLst>
          </p:cNvPr>
          <p:cNvSpPr/>
          <p:nvPr/>
        </p:nvSpPr>
        <p:spPr>
          <a:xfrm rot="5400000">
            <a:off x="760518" y="-769685"/>
            <a:ext cx="1076558" cy="2597594"/>
          </a:xfrm>
          <a:prstGeom prst="triangle">
            <a:avLst>
              <a:gd name="adj" fmla="val 0"/>
            </a:avLst>
          </a:prstGeo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70AB10AB-31AA-4320-82D6-D590F977B32A}"/>
              </a:ext>
            </a:extLst>
          </p:cNvPr>
          <p:cNvSpPr/>
          <p:nvPr/>
        </p:nvSpPr>
        <p:spPr>
          <a:xfrm>
            <a:off x="-5539" y="4152944"/>
            <a:ext cx="618141" cy="2705053"/>
          </a:xfrm>
          <a:prstGeom prst="triangle">
            <a:avLst>
              <a:gd name="adj" fmla="val 0"/>
            </a:avLst>
          </a:prstGeo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0244AB3-9119-4730-A858-EA74A2C2F813}"/>
              </a:ext>
            </a:extLst>
          </p:cNvPr>
          <p:cNvSpPr/>
          <p:nvPr/>
        </p:nvSpPr>
        <p:spPr>
          <a:xfrm>
            <a:off x="0" y="6274675"/>
            <a:ext cx="6720615" cy="583323"/>
          </a:xfrm>
          <a:prstGeom prst="triangle">
            <a:avLst>
              <a:gd name="adj" fmla="val 0"/>
            </a:avLst>
          </a:prstGeo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99F2507E-EB34-490E-BE00-7C7543AEC37A}"/>
              </a:ext>
            </a:extLst>
          </p:cNvPr>
          <p:cNvSpPr/>
          <p:nvPr/>
        </p:nvSpPr>
        <p:spPr>
          <a:xfrm rot="5400000">
            <a:off x="-3056775" y="3051238"/>
            <a:ext cx="6720615" cy="618141"/>
          </a:xfrm>
          <a:prstGeom prst="triangle">
            <a:avLst>
              <a:gd name="adj" fmla="val 0"/>
            </a:avLst>
          </a:prstGeom>
          <a:pattFill prst="pct2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779898-2B5B-4F5C-BD36-1A5C3696E745}"/>
              </a:ext>
            </a:extLst>
          </p:cNvPr>
          <p:cNvSpPr txBox="1"/>
          <p:nvPr/>
        </p:nvSpPr>
        <p:spPr>
          <a:xfrm>
            <a:off x="6132576" y="1031650"/>
            <a:ext cx="55963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LU" dirty="0"/>
              <a:t>Der </a:t>
            </a:r>
            <a:r>
              <a:rPr lang="de-LU" i="1" dirty="0" err="1"/>
              <a:t>Zwergenweitwurf</a:t>
            </a:r>
            <a:r>
              <a:rPr lang="de-LU" dirty="0"/>
              <a:t> (auch noch </a:t>
            </a:r>
            <a:r>
              <a:rPr lang="de-LU" i="1" dirty="0"/>
              <a:t>Zwergenwerfen</a:t>
            </a:r>
            <a:r>
              <a:rPr lang="de-LU" dirty="0"/>
              <a:t> genannt) entstand in den 1980er Jahren als Attraktion auf Jahrmärkten.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L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LU" dirty="0"/>
              <a:t>Später entwickelte sich daraus eine regelrechte Sportart, die vor allem in Australien und den USA ausgeübt wurde.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L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LU" dirty="0"/>
              <a:t>Die Regeln sind einfach: Ein im Idealfall körperlich starker Mann packt einen kleinwüchsigen Mann und versucht, diesen soweit wie möglich zu werfen.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LU" dirty="0"/>
              <a:t>Der Weltrekord liegt bei immerhin 3,88 m.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A8A62E-358C-4AEE-B7B2-0C1A5DF43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747" y="165022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0E6399B8-2287-407B-9757-C03B3A1120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8"/>
          <a:stretch/>
        </p:blipFill>
        <p:spPr>
          <a:xfrm rot="21188984">
            <a:off x="515749" y="1097945"/>
            <a:ext cx="5287264" cy="3713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F8344E-92DD-4C15-8E44-F7A1E56896DC}"/>
              </a:ext>
            </a:extLst>
          </p:cNvPr>
          <p:cNvSpPr txBox="1"/>
          <p:nvPr/>
        </p:nvSpPr>
        <p:spPr>
          <a:xfrm>
            <a:off x="1203217" y="5455177"/>
            <a:ext cx="1010180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LU" sz="2800" b="1" dirty="0"/>
              <a:t>Fragestellung: </a:t>
            </a:r>
            <a:r>
              <a:rPr lang="de-LU" sz="2800" b="1" dirty="0" err="1"/>
              <a:t>Zwergenweitwurf</a:t>
            </a:r>
            <a:r>
              <a:rPr lang="de-LU" sz="2800" b="1" dirty="0"/>
              <a:t> Sport oder Menschenverachtung?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83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2A426C6-B40C-4FD5-8F19-C1D73254A5C7}"/>
              </a:ext>
            </a:extLst>
          </p:cNvPr>
          <p:cNvSpPr/>
          <p:nvPr/>
        </p:nvSpPr>
        <p:spPr>
          <a:xfrm rot="10800000">
            <a:off x="-2" y="-9165"/>
            <a:ext cx="11062889" cy="1263242"/>
          </a:xfrm>
          <a:prstGeom prst="triangle">
            <a:avLst>
              <a:gd name="adj" fmla="val 100000"/>
            </a:avLst>
          </a:prstGeom>
          <a:pattFill prst="pct7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90F2C-2A0C-4FB9-A28D-3FC627736E49}"/>
              </a:ext>
            </a:extLst>
          </p:cNvPr>
          <p:cNvSpPr/>
          <p:nvPr/>
        </p:nvSpPr>
        <p:spPr>
          <a:xfrm>
            <a:off x="-5541" y="-9167"/>
            <a:ext cx="12192000" cy="69834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253231-B334-4786-876A-565C73E9C4D8}"/>
              </a:ext>
            </a:extLst>
          </p:cNvPr>
          <p:cNvSpPr/>
          <p:nvPr/>
        </p:nvSpPr>
        <p:spPr>
          <a:xfrm>
            <a:off x="2597592" y="16839"/>
            <a:ext cx="3404936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de-DE" sz="3600" dirty="0" err="1">
                <a:solidFill>
                  <a:schemeClr val="bg1"/>
                </a:solidFill>
                <a:latin typeface="+mj-lt"/>
              </a:rPr>
              <a:t>Zwergenweitwurf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48F39F3-CF9F-465E-AFF0-AD06F604AD80}"/>
              </a:ext>
            </a:extLst>
          </p:cNvPr>
          <p:cNvSpPr/>
          <p:nvPr/>
        </p:nvSpPr>
        <p:spPr>
          <a:xfrm rot="5400000">
            <a:off x="-1542493" y="1536951"/>
            <a:ext cx="4475815" cy="1401916"/>
          </a:xfrm>
          <a:prstGeom prst="triangle">
            <a:avLst>
              <a:gd name="adj" fmla="val 0"/>
            </a:avLst>
          </a:prstGeo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2FFFA7FA-D9DD-4E2E-A542-66367633919E}"/>
              </a:ext>
            </a:extLst>
          </p:cNvPr>
          <p:cNvSpPr/>
          <p:nvPr/>
        </p:nvSpPr>
        <p:spPr>
          <a:xfrm rot="5400000">
            <a:off x="760518" y="-769685"/>
            <a:ext cx="1076558" cy="2597594"/>
          </a:xfrm>
          <a:prstGeom prst="triangle">
            <a:avLst>
              <a:gd name="adj" fmla="val 0"/>
            </a:avLst>
          </a:prstGeo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70AB10AB-31AA-4320-82D6-D590F977B32A}"/>
              </a:ext>
            </a:extLst>
          </p:cNvPr>
          <p:cNvSpPr/>
          <p:nvPr/>
        </p:nvSpPr>
        <p:spPr>
          <a:xfrm>
            <a:off x="-5539" y="4152944"/>
            <a:ext cx="618141" cy="2705053"/>
          </a:xfrm>
          <a:prstGeom prst="triangle">
            <a:avLst>
              <a:gd name="adj" fmla="val 0"/>
            </a:avLst>
          </a:prstGeo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0244AB3-9119-4730-A858-EA74A2C2F813}"/>
              </a:ext>
            </a:extLst>
          </p:cNvPr>
          <p:cNvSpPr/>
          <p:nvPr/>
        </p:nvSpPr>
        <p:spPr>
          <a:xfrm>
            <a:off x="0" y="6274675"/>
            <a:ext cx="6720615" cy="583323"/>
          </a:xfrm>
          <a:prstGeom prst="triangle">
            <a:avLst>
              <a:gd name="adj" fmla="val 0"/>
            </a:avLst>
          </a:prstGeo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99F2507E-EB34-490E-BE00-7C7543AEC37A}"/>
              </a:ext>
            </a:extLst>
          </p:cNvPr>
          <p:cNvSpPr/>
          <p:nvPr/>
        </p:nvSpPr>
        <p:spPr>
          <a:xfrm rot="5400000">
            <a:off x="-3056775" y="3051238"/>
            <a:ext cx="6720615" cy="618141"/>
          </a:xfrm>
          <a:prstGeom prst="triangle">
            <a:avLst>
              <a:gd name="adj" fmla="val 0"/>
            </a:avLst>
          </a:prstGeom>
          <a:pattFill prst="pct2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A8A62E-358C-4AEE-B7B2-0C1A5DF43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747" y="165022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zwerg">
            <a:hlinkClick r:id="" action="ppaction://media"/>
            <a:extLst>
              <a:ext uri="{FF2B5EF4-FFF2-40B4-BE49-F238E27FC236}">
                <a16:creationId xmlns:a16="http://schemas.microsoft.com/office/drawing/2014/main" id="{9F81220E-8D97-4061-9AC3-660697474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2654" y="951601"/>
            <a:ext cx="9336497" cy="525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1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2A426C6-B40C-4FD5-8F19-C1D73254A5C7}"/>
              </a:ext>
            </a:extLst>
          </p:cNvPr>
          <p:cNvSpPr/>
          <p:nvPr/>
        </p:nvSpPr>
        <p:spPr>
          <a:xfrm rot="10800000">
            <a:off x="-2" y="-9165"/>
            <a:ext cx="11062889" cy="1263242"/>
          </a:xfrm>
          <a:prstGeom prst="triangle">
            <a:avLst>
              <a:gd name="adj" fmla="val 100000"/>
            </a:avLst>
          </a:prstGeom>
          <a:pattFill prst="pct7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90F2C-2A0C-4FB9-A28D-3FC627736E49}"/>
              </a:ext>
            </a:extLst>
          </p:cNvPr>
          <p:cNvSpPr/>
          <p:nvPr/>
        </p:nvSpPr>
        <p:spPr>
          <a:xfrm>
            <a:off x="-5541" y="-9167"/>
            <a:ext cx="12192000" cy="69834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253231-B334-4786-876A-565C73E9C4D8}"/>
              </a:ext>
            </a:extLst>
          </p:cNvPr>
          <p:cNvSpPr/>
          <p:nvPr/>
        </p:nvSpPr>
        <p:spPr>
          <a:xfrm>
            <a:off x="2597592" y="16839"/>
            <a:ext cx="6981256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de-DE" sz="3600" dirty="0" err="1">
                <a:solidFill>
                  <a:schemeClr val="bg1"/>
                </a:solidFill>
                <a:latin typeface="+mj-lt"/>
              </a:rPr>
              <a:t>Zwergenweitwurf</a:t>
            </a:r>
            <a:r>
              <a:rPr lang="de-DE" sz="3600" dirty="0">
                <a:solidFill>
                  <a:schemeClr val="bg1"/>
                </a:solidFill>
                <a:latin typeface="+mj-lt"/>
              </a:rPr>
              <a:t>: Pro und Contra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2FFFA7FA-D9DD-4E2E-A542-66367633919E}"/>
              </a:ext>
            </a:extLst>
          </p:cNvPr>
          <p:cNvSpPr/>
          <p:nvPr/>
        </p:nvSpPr>
        <p:spPr>
          <a:xfrm rot="5400000">
            <a:off x="760518" y="-769685"/>
            <a:ext cx="1076558" cy="2597594"/>
          </a:xfrm>
          <a:prstGeom prst="triangle">
            <a:avLst>
              <a:gd name="adj" fmla="val 0"/>
            </a:avLst>
          </a:prstGeo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70AB10AB-31AA-4320-82D6-D590F977B32A}"/>
              </a:ext>
            </a:extLst>
          </p:cNvPr>
          <p:cNvSpPr/>
          <p:nvPr/>
        </p:nvSpPr>
        <p:spPr>
          <a:xfrm>
            <a:off x="-5539" y="4152944"/>
            <a:ext cx="618141" cy="2705053"/>
          </a:xfrm>
          <a:prstGeom prst="triangle">
            <a:avLst>
              <a:gd name="adj" fmla="val 0"/>
            </a:avLst>
          </a:prstGeo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0244AB3-9119-4730-A858-EA74A2C2F813}"/>
              </a:ext>
            </a:extLst>
          </p:cNvPr>
          <p:cNvSpPr/>
          <p:nvPr/>
        </p:nvSpPr>
        <p:spPr>
          <a:xfrm>
            <a:off x="0" y="6274675"/>
            <a:ext cx="6720615" cy="583323"/>
          </a:xfrm>
          <a:prstGeom prst="triangle">
            <a:avLst>
              <a:gd name="adj" fmla="val 0"/>
            </a:avLst>
          </a:prstGeo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99F2507E-EB34-490E-BE00-7C7543AEC37A}"/>
              </a:ext>
            </a:extLst>
          </p:cNvPr>
          <p:cNvSpPr/>
          <p:nvPr/>
        </p:nvSpPr>
        <p:spPr>
          <a:xfrm rot="5400000">
            <a:off x="-3056775" y="3051238"/>
            <a:ext cx="6720615" cy="618141"/>
          </a:xfrm>
          <a:prstGeom prst="triangle">
            <a:avLst>
              <a:gd name="adj" fmla="val 0"/>
            </a:avLst>
          </a:prstGeom>
          <a:pattFill prst="pct2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A8A62E-358C-4AEE-B7B2-0C1A5DF43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747" y="165022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0C13BE-E3DD-442E-ADDA-3617140917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429510"/>
              </p:ext>
            </p:extLst>
          </p:nvPr>
        </p:nvGraphicFramePr>
        <p:xfrm>
          <a:off x="2056384" y="1280083"/>
          <a:ext cx="9042400" cy="4415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59580">
                  <a:extLst>
                    <a:ext uri="{9D8B030D-6E8A-4147-A177-3AD203B41FA5}">
                      <a16:colId xmlns:a16="http://schemas.microsoft.com/office/drawing/2014/main" val="3176506416"/>
                    </a:ext>
                  </a:extLst>
                </a:gridCol>
                <a:gridCol w="4682820">
                  <a:extLst>
                    <a:ext uri="{9D8B030D-6E8A-4147-A177-3AD203B41FA5}">
                      <a16:colId xmlns:a16="http://schemas.microsoft.com/office/drawing/2014/main" val="495378287"/>
                    </a:ext>
                  </a:extLst>
                </a:gridCol>
              </a:tblGrid>
              <a:tr h="487757">
                <a:tc>
                  <a:txBody>
                    <a:bodyPr/>
                    <a:lstStyle/>
                    <a:p>
                      <a:pPr algn="ctr" fontAlgn="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LU" sz="1600" u="none" strike="noStrike" dirty="0">
                          <a:effectLst/>
                        </a:rPr>
                        <a:t>Pro (Für ein Verbot)</a:t>
                      </a:r>
                      <a:endParaRPr lang="de-L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LU" sz="1600" u="none" strike="noStrike" dirty="0">
                          <a:effectLst/>
                        </a:rPr>
                        <a:t>Contra (Gegen ein Verbot)</a:t>
                      </a:r>
                      <a:endParaRPr lang="de-LU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423225"/>
                  </a:ext>
                </a:extLst>
              </a:tr>
              <a:tr h="3761916">
                <a:tc>
                  <a:txBody>
                    <a:bodyPr/>
                    <a:lstStyle/>
                    <a:p>
                      <a:pPr marL="228600" algn="l" fontAlgn="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u="none" strike="noStrike" dirty="0">
                          <a:effectLst/>
                        </a:rPr>
                        <a:t> </a:t>
                      </a:r>
                    </a:p>
                    <a:p>
                      <a:pPr marL="347472" lvl="0" indent="-347472" algn="l" fontAlgn="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Entwürdigung: Der </a:t>
                      </a:r>
                      <a:r>
                        <a:rPr lang="de-DE" sz="1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Zwergenweitwurf</a:t>
                      </a:r>
                      <a:r>
                        <a:rPr lang="de-D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ist eine diskriminierende Tätigkeit. Die Kleinwüchsigkeit wird ins Lächerliche gezogen.</a:t>
                      </a:r>
                    </a:p>
                    <a:p>
                      <a:pPr marL="228600" lvl="0" algn="l" fontAlgn="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228600" lvl="0" algn="l" fontAlgn="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347472" lvl="0" indent="-347472" algn="l" fontAlgn="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Instrumentalisierung: Die Kleinwüchsigen werden wie Objekte behandelt, die man einfach benutzen und wergwerfen kann.</a:t>
                      </a:r>
                    </a:p>
                    <a:p>
                      <a:pPr marL="228600" algn="l" fontAlgn="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 fontAlgn="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u="none" strike="noStrike" dirty="0">
                          <a:effectLst/>
                        </a:rPr>
                        <a:t> </a:t>
                      </a:r>
                    </a:p>
                    <a:p>
                      <a:pPr marL="347472" indent="-347472" algn="l" fontAlgn="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="1" u="none" strike="noStrike" dirty="0">
                          <a:effectLst/>
                        </a:rPr>
                        <a:t>Selbstbestimmung: Kleinwüchsige können selbst entscheiden, was sie mit sich machen lassen wollen, sie nehmen freiwillig teil.</a:t>
                      </a:r>
                    </a:p>
                    <a:p>
                      <a:pPr marL="228600" algn="l" fontAlgn="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="1" u="none" strike="noStrike" dirty="0">
                          <a:effectLst/>
                        </a:rPr>
                        <a:t> </a:t>
                      </a:r>
                    </a:p>
                    <a:p>
                      <a:pPr marL="228600" algn="l" fontAlgn="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="1" u="none" strike="noStrike" dirty="0">
                          <a:effectLst/>
                        </a:rPr>
                        <a:t> </a:t>
                      </a:r>
                    </a:p>
                    <a:p>
                      <a:pPr marL="228600" algn="l" fontAlgn="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="1" u="none" strike="noStrike" dirty="0">
                          <a:effectLst/>
                        </a:rPr>
                        <a:t> </a:t>
                      </a:r>
                    </a:p>
                    <a:p>
                      <a:pPr marL="347472" indent="-347472" algn="l" fontAlgn="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de-DE" sz="1800" b="1" u="none" strike="noStrike" dirty="0">
                          <a:effectLst/>
                        </a:rPr>
                        <a:t>Berufsfreiheit: Einige Kleinwüchsige bestreiten mit dem </a:t>
                      </a:r>
                      <a:r>
                        <a:rPr lang="de-DE" sz="1800" b="1" u="none" strike="noStrike" dirty="0" err="1">
                          <a:effectLst/>
                        </a:rPr>
                        <a:t>Zwergenweitwurf</a:t>
                      </a:r>
                      <a:r>
                        <a:rPr lang="de-DE" sz="1800" b="1" u="none" strike="noStrike" dirty="0">
                          <a:effectLst/>
                        </a:rPr>
                        <a:t> ihr Lebensunterhalt.</a:t>
                      </a:r>
                      <a:endParaRPr lang="de-DE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5443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194820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2C59257-5200-40E3-AC4C-0BCE73CCD950}"/>
              </a:ext>
            </a:extLst>
          </p:cNvPr>
          <p:cNvSpPr/>
          <p:nvPr/>
        </p:nvSpPr>
        <p:spPr>
          <a:xfrm>
            <a:off x="2109216" y="2231136"/>
            <a:ext cx="4230624" cy="14914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24883A-308A-41E5-B59B-F9996172B77D}"/>
              </a:ext>
            </a:extLst>
          </p:cNvPr>
          <p:cNvSpPr/>
          <p:nvPr/>
        </p:nvSpPr>
        <p:spPr>
          <a:xfrm>
            <a:off x="2109216" y="4013982"/>
            <a:ext cx="4230624" cy="14914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9E86B4-51E7-4D7B-B6F0-41FB21FD71E2}"/>
              </a:ext>
            </a:extLst>
          </p:cNvPr>
          <p:cNvSpPr/>
          <p:nvPr/>
        </p:nvSpPr>
        <p:spPr>
          <a:xfrm>
            <a:off x="6484112" y="2231136"/>
            <a:ext cx="4496816" cy="14914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467F8E-5D2D-4FB3-9BDF-4BBD1D3D651D}"/>
              </a:ext>
            </a:extLst>
          </p:cNvPr>
          <p:cNvSpPr/>
          <p:nvPr/>
        </p:nvSpPr>
        <p:spPr>
          <a:xfrm>
            <a:off x="6484112" y="4013982"/>
            <a:ext cx="4496816" cy="14914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3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2A426C6-B40C-4FD5-8F19-C1D73254A5C7}"/>
              </a:ext>
            </a:extLst>
          </p:cNvPr>
          <p:cNvSpPr/>
          <p:nvPr/>
        </p:nvSpPr>
        <p:spPr>
          <a:xfrm rot="10800000">
            <a:off x="-2" y="-9165"/>
            <a:ext cx="11062889" cy="1263242"/>
          </a:xfrm>
          <a:prstGeom prst="triangle">
            <a:avLst>
              <a:gd name="adj" fmla="val 100000"/>
            </a:avLst>
          </a:prstGeom>
          <a:pattFill prst="pct7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90F2C-2A0C-4FB9-A28D-3FC627736E49}"/>
              </a:ext>
            </a:extLst>
          </p:cNvPr>
          <p:cNvSpPr/>
          <p:nvPr/>
        </p:nvSpPr>
        <p:spPr>
          <a:xfrm>
            <a:off x="-5541" y="-9167"/>
            <a:ext cx="12192000" cy="69834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253231-B334-4786-876A-565C73E9C4D8}"/>
              </a:ext>
            </a:extLst>
          </p:cNvPr>
          <p:cNvSpPr/>
          <p:nvPr/>
        </p:nvSpPr>
        <p:spPr>
          <a:xfrm>
            <a:off x="2597592" y="16839"/>
            <a:ext cx="5944936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de-DE" sz="3600" dirty="0" err="1">
                <a:solidFill>
                  <a:schemeClr val="bg1"/>
                </a:solidFill>
                <a:latin typeface="+mj-lt"/>
              </a:rPr>
              <a:t>Zwergenweitwurf</a:t>
            </a:r>
            <a:r>
              <a:rPr lang="de-DE" sz="3600" dirty="0">
                <a:solidFill>
                  <a:schemeClr val="bg1"/>
                </a:solidFill>
                <a:latin typeface="+mj-lt"/>
              </a:rPr>
              <a:t>: Ergebnisse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2FFFA7FA-D9DD-4E2E-A542-66367633919E}"/>
              </a:ext>
            </a:extLst>
          </p:cNvPr>
          <p:cNvSpPr/>
          <p:nvPr/>
        </p:nvSpPr>
        <p:spPr>
          <a:xfrm rot="5400000">
            <a:off x="760518" y="-769685"/>
            <a:ext cx="1076558" cy="2597594"/>
          </a:xfrm>
          <a:prstGeom prst="triangle">
            <a:avLst>
              <a:gd name="adj" fmla="val 0"/>
            </a:avLst>
          </a:prstGeo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70AB10AB-31AA-4320-82D6-D590F977B32A}"/>
              </a:ext>
            </a:extLst>
          </p:cNvPr>
          <p:cNvSpPr/>
          <p:nvPr/>
        </p:nvSpPr>
        <p:spPr>
          <a:xfrm>
            <a:off x="-5539" y="4152944"/>
            <a:ext cx="618141" cy="2705053"/>
          </a:xfrm>
          <a:prstGeom prst="triangle">
            <a:avLst>
              <a:gd name="adj" fmla="val 0"/>
            </a:avLst>
          </a:prstGeo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0244AB3-9119-4730-A858-EA74A2C2F813}"/>
              </a:ext>
            </a:extLst>
          </p:cNvPr>
          <p:cNvSpPr/>
          <p:nvPr/>
        </p:nvSpPr>
        <p:spPr>
          <a:xfrm>
            <a:off x="0" y="6274675"/>
            <a:ext cx="6720615" cy="583323"/>
          </a:xfrm>
          <a:prstGeom prst="triangle">
            <a:avLst>
              <a:gd name="adj" fmla="val 0"/>
            </a:avLst>
          </a:prstGeo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99F2507E-EB34-490E-BE00-7C7543AEC37A}"/>
              </a:ext>
            </a:extLst>
          </p:cNvPr>
          <p:cNvSpPr/>
          <p:nvPr/>
        </p:nvSpPr>
        <p:spPr>
          <a:xfrm rot="5400000">
            <a:off x="-3056775" y="3051238"/>
            <a:ext cx="6720615" cy="618141"/>
          </a:xfrm>
          <a:prstGeom prst="triangle">
            <a:avLst>
              <a:gd name="adj" fmla="val 0"/>
            </a:avLst>
          </a:prstGeom>
          <a:pattFill prst="pct2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A8A62E-358C-4AEE-B7B2-0C1A5DF43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747" y="165022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15115-7DC1-476E-9A30-6D5BFBABE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87474" y="-1643402"/>
            <a:ext cx="5137269" cy="1073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42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2A426C6-B40C-4FD5-8F19-C1D73254A5C7}"/>
              </a:ext>
            </a:extLst>
          </p:cNvPr>
          <p:cNvSpPr/>
          <p:nvPr/>
        </p:nvSpPr>
        <p:spPr>
          <a:xfrm rot="10800000">
            <a:off x="-2" y="-9165"/>
            <a:ext cx="11062889" cy="1263242"/>
          </a:xfrm>
          <a:prstGeom prst="triangle">
            <a:avLst>
              <a:gd name="adj" fmla="val 100000"/>
            </a:avLst>
          </a:prstGeom>
          <a:pattFill prst="pct7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90F2C-2A0C-4FB9-A28D-3FC627736E49}"/>
              </a:ext>
            </a:extLst>
          </p:cNvPr>
          <p:cNvSpPr/>
          <p:nvPr/>
        </p:nvSpPr>
        <p:spPr>
          <a:xfrm>
            <a:off x="-5541" y="-9167"/>
            <a:ext cx="12192000" cy="69834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253231-B334-4786-876A-565C73E9C4D8}"/>
              </a:ext>
            </a:extLst>
          </p:cNvPr>
          <p:cNvSpPr/>
          <p:nvPr/>
        </p:nvSpPr>
        <p:spPr>
          <a:xfrm>
            <a:off x="2597592" y="16839"/>
            <a:ext cx="8289864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latin typeface="+mj-lt"/>
              </a:rPr>
              <a:t>Philo. Debatte: Aufgabe und Bewertung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2FFFA7FA-D9DD-4E2E-A542-66367633919E}"/>
              </a:ext>
            </a:extLst>
          </p:cNvPr>
          <p:cNvSpPr/>
          <p:nvPr/>
        </p:nvSpPr>
        <p:spPr>
          <a:xfrm rot="5400000">
            <a:off x="760518" y="-769685"/>
            <a:ext cx="1076558" cy="2597594"/>
          </a:xfrm>
          <a:prstGeom prst="triangle">
            <a:avLst>
              <a:gd name="adj" fmla="val 0"/>
            </a:avLst>
          </a:prstGeo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70AB10AB-31AA-4320-82D6-D590F977B32A}"/>
              </a:ext>
            </a:extLst>
          </p:cNvPr>
          <p:cNvSpPr/>
          <p:nvPr/>
        </p:nvSpPr>
        <p:spPr>
          <a:xfrm>
            <a:off x="-5539" y="4152944"/>
            <a:ext cx="618141" cy="2705053"/>
          </a:xfrm>
          <a:prstGeom prst="triangle">
            <a:avLst>
              <a:gd name="adj" fmla="val 0"/>
            </a:avLst>
          </a:prstGeo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0244AB3-9119-4730-A858-EA74A2C2F813}"/>
              </a:ext>
            </a:extLst>
          </p:cNvPr>
          <p:cNvSpPr/>
          <p:nvPr/>
        </p:nvSpPr>
        <p:spPr>
          <a:xfrm>
            <a:off x="0" y="6274675"/>
            <a:ext cx="6720615" cy="583323"/>
          </a:xfrm>
          <a:prstGeom prst="triangle">
            <a:avLst>
              <a:gd name="adj" fmla="val 0"/>
            </a:avLst>
          </a:prstGeo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99F2507E-EB34-490E-BE00-7C7543AEC37A}"/>
              </a:ext>
            </a:extLst>
          </p:cNvPr>
          <p:cNvSpPr/>
          <p:nvPr/>
        </p:nvSpPr>
        <p:spPr>
          <a:xfrm rot="5400000">
            <a:off x="-3056775" y="3051238"/>
            <a:ext cx="6720615" cy="618141"/>
          </a:xfrm>
          <a:prstGeom prst="triangle">
            <a:avLst>
              <a:gd name="adj" fmla="val 0"/>
            </a:avLst>
          </a:prstGeom>
          <a:pattFill prst="pct20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A8A62E-358C-4AEE-B7B2-0C1A5DF43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747" y="165022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C21136-3EB1-4CEC-60BF-666992834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98" y="942965"/>
            <a:ext cx="5044876" cy="5777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EB20B6-906D-57A8-30E7-84DE414D5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248" y="1187541"/>
            <a:ext cx="5091928" cy="483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6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183</Words>
  <Application>Microsoft Office PowerPoint</Application>
  <PresentationFormat>Widescreen</PresentationFormat>
  <Paragraphs>30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P. B.</dc:creator>
  <cp:lastModifiedBy>P. B.</cp:lastModifiedBy>
  <cp:revision>194</cp:revision>
  <dcterms:created xsi:type="dcterms:W3CDTF">2019-06-27T11:49:51Z</dcterms:created>
  <dcterms:modified xsi:type="dcterms:W3CDTF">2023-04-24T09:32:23Z</dcterms:modified>
</cp:coreProperties>
</file>