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1"/>
  </p:sldMasterIdLst>
  <p:sldIdLst>
    <p:sldId id="256" r:id="rId2"/>
    <p:sldId id="259" r:id="rId3"/>
    <p:sldId id="321" r:id="rId4"/>
    <p:sldId id="322" r:id="rId5"/>
    <p:sldId id="323" r:id="rId6"/>
    <p:sldId id="324" r:id="rId7"/>
    <p:sldId id="325" r:id="rId8"/>
    <p:sldId id="326" r:id="rId9"/>
    <p:sldId id="327" r:id="rId10"/>
    <p:sldId id="328" r:id="rId11"/>
    <p:sldId id="329" r:id="rId12"/>
    <p:sldId id="330" r:id="rId13"/>
    <p:sldId id="331" r:id="rId14"/>
    <p:sldId id="332" r:id="rId15"/>
    <p:sldId id="333" r:id="rId16"/>
    <p:sldId id="334" r:id="rId17"/>
    <p:sldId id="335" r:id="rId18"/>
    <p:sldId id="337" r:id="rId19"/>
    <p:sldId id="338" r:id="rId20"/>
    <p:sldId id="341" r:id="rId21"/>
    <p:sldId id="336" r:id="rId22"/>
    <p:sldId id="339" r:id="rId23"/>
    <p:sldId id="340" r:id="rId24"/>
    <p:sldId id="342" r:id="rId25"/>
    <p:sldId id="343" r:id="rId26"/>
    <p:sldId id="344" r:id="rId27"/>
    <p:sldId id="345" r:id="rId28"/>
    <p:sldId id="346" r:id="rId29"/>
    <p:sldId id="347" r:id="rId30"/>
    <p:sldId id="348" r:id="rId31"/>
    <p:sldId id="349" r:id="rId32"/>
    <p:sldId id="350" r:id="rId33"/>
    <p:sldId id="351" r:id="rId34"/>
    <p:sldId id="352" r:id="rId35"/>
    <p:sldId id="353" r:id="rId36"/>
    <p:sldId id="354" r:id="rId37"/>
    <p:sldId id="35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0000"/>
    <a:srgbClr val="E2F0D9"/>
    <a:srgbClr val="FFFFFF"/>
    <a:srgbClr val="212121"/>
    <a:srgbClr val="9C9C9C"/>
    <a:srgbClr val="B0B0B0"/>
    <a:srgbClr val="262626"/>
    <a:srgbClr val="9FB7E1"/>
    <a:srgbClr val="9CA1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14" d="100"/>
          <a:sy n="114" d="100"/>
        </p:scale>
        <p:origin x="4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53E5-F68D-4C44-8224-F0CBE5B217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55D003C-F79D-4FAB-9E78-681280E26A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B12B31-E275-4492-AEC4-8BCE9C1F9ACC}"/>
              </a:ext>
            </a:extLst>
          </p:cNvPr>
          <p:cNvSpPr>
            <a:spLocks noGrp="1"/>
          </p:cNvSpPr>
          <p:nvPr>
            <p:ph type="dt" sz="half" idx="10"/>
          </p:nvPr>
        </p:nvSpPr>
        <p:spPr/>
        <p:txBody>
          <a:bodyPr/>
          <a:lstStyle/>
          <a:p>
            <a:fld id="{88D38747-4367-4BD2-8D51-C97E202738E2}" type="datetime1">
              <a:rPr lang="en-US" smtClean="0"/>
              <a:t>1/17/2025</a:t>
            </a:fld>
            <a:endParaRPr lang="en-US" dirty="0"/>
          </a:p>
        </p:txBody>
      </p:sp>
      <p:sp>
        <p:nvSpPr>
          <p:cNvPr id="5" name="Footer Placeholder 4">
            <a:extLst>
              <a:ext uri="{FF2B5EF4-FFF2-40B4-BE49-F238E27FC236}">
                <a16:creationId xmlns:a16="http://schemas.microsoft.com/office/drawing/2014/main" id="{32C5A252-21E3-43CB-A926-730A52DE94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27A4F6-1417-41D3-A76E-6E0F4ED9E173}"/>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339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D7DDF-D55C-4368-AA62-6A5700FB1D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6CFE92-0AE6-43D9-B00B-7BE11FD36C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3E5AF0-9C70-4372-AC93-131B67E742EF}"/>
              </a:ext>
            </a:extLst>
          </p:cNvPr>
          <p:cNvSpPr>
            <a:spLocks noGrp="1"/>
          </p:cNvSpPr>
          <p:nvPr>
            <p:ph type="dt" sz="half" idx="10"/>
          </p:nvPr>
        </p:nvSpPr>
        <p:spPr/>
        <p:txBody>
          <a:bodyPr/>
          <a:lstStyle/>
          <a:p>
            <a:fld id="{217E833E-1B6D-415F-AD29-75AE8C43BD0D}" type="datetime1">
              <a:rPr lang="en-US" smtClean="0"/>
              <a:t>1/17/2025</a:t>
            </a:fld>
            <a:endParaRPr lang="en-US" dirty="0"/>
          </a:p>
        </p:txBody>
      </p:sp>
      <p:sp>
        <p:nvSpPr>
          <p:cNvPr id="5" name="Footer Placeholder 4">
            <a:extLst>
              <a:ext uri="{FF2B5EF4-FFF2-40B4-BE49-F238E27FC236}">
                <a16:creationId xmlns:a16="http://schemas.microsoft.com/office/drawing/2014/main" id="{0B7DCEE8-8CAB-43CE-9A58-646609FF29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7EB079-A2D2-4F73-B5F9-C5016525C4B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502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6B2E94-9799-4ED6-A843-E197EDD410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26778F-BA24-4105-8AC7-1B5F91BDEF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8266BB-32AF-4CB9-A943-AE11C159A837}"/>
              </a:ext>
            </a:extLst>
          </p:cNvPr>
          <p:cNvSpPr>
            <a:spLocks noGrp="1"/>
          </p:cNvSpPr>
          <p:nvPr>
            <p:ph type="dt" sz="half" idx="10"/>
          </p:nvPr>
        </p:nvSpPr>
        <p:spPr/>
        <p:txBody>
          <a:bodyPr/>
          <a:lstStyle/>
          <a:p>
            <a:fld id="{8452596F-08A7-4B70-989A-F2B1CF31E66B}" type="datetime1">
              <a:rPr lang="en-US" smtClean="0"/>
              <a:t>1/17/2025</a:t>
            </a:fld>
            <a:endParaRPr lang="en-US" dirty="0"/>
          </a:p>
        </p:txBody>
      </p:sp>
      <p:sp>
        <p:nvSpPr>
          <p:cNvPr id="5" name="Footer Placeholder 4">
            <a:extLst>
              <a:ext uri="{FF2B5EF4-FFF2-40B4-BE49-F238E27FC236}">
                <a16:creationId xmlns:a16="http://schemas.microsoft.com/office/drawing/2014/main" id="{506C7BF3-E8F4-4986-8CAA-7578ECFB67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D70B06-D030-40E5-AD05-363670540C3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357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EF38-78CC-484B-BC95-4B286286B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D6AD4A-D38C-4114-9A01-D095A84995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2ACCA4-BE55-41BE-B4FD-38347A3DB8A9}"/>
              </a:ext>
            </a:extLst>
          </p:cNvPr>
          <p:cNvSpPr>
            <a:spLocks noGrp="1"/>
          </p:cNvSpPr>
          <p:nvPr>
            <p:ph type="dt" sz="half" idx="10"/>
          </p:nvPr>
        </p:nvSpPr>
        <p:spPr/>
        <p:txBody>
          <a:bodyPr/>
          <a:lstStyle/>
          <a:p>
            <a:fld id="{73C55A3C-5767-4844-A0A3-83778C2E5409}" type="datetime1">
              <a:rPr lang="en-US" smtClean="0"/>
              <a:t>1/17/2025</a:t>
            </a:fld>
            <a:endParaRPr lang="en-US" dirty="0"/>
          </a:p>
        </p:txBody>
      </p:sp>
      <p:sp>
        <p:nvSpPr>
          <p:cNvPr id="5" name="Footer Placeholder 4">
            <a:extLst>
              <a:ext uri="{FF2B5EF4-FFF2-40B4-BE49-F238E27FC236}">
                <a16:creationId xmlns:a16="http://schemas.microsoft.com/office/drawing/2014/main" id="{8D08262B-6EE9-4FB4-A080-6D7E673D74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453066-F0B5-47ED-9092-63179255FF5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8459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6A6C-FF9A-4A77-A7EC-01C3A9927C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1461A4-C7A4-4CCF-9E0F-C0516EBBF8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1A7D32-2B28-4C2E-89F9-3ADADF13DCAD}"/>
              </a:ext>
            </a:extLst>
          </p:cNvPr>
          <p:cNvSpPr>
            <a:spLocks noGrp="1"/>
          </p:cNvSpPr>
          <p:nvPr>
            <p:ph type="dt" sz="half" idx="10"/>
          </p:nvPr>
        </p:nvSpPr>
        <p:spPr/>
        <p:txBody>
          <a:bodyPr/>
          <a:lstStyle/>
          <a:p>
            <a:fld id="{CAE507A8-A5CF-4D38-AB86-7EDDA87A85D4}" type="datetime1">
              <a:rPr lang="en-US" smtClean="0"/>
              <a:t>1/17/2025</a:t>
            </a:fld>
            <a:endParaRPr lang="en-US" dirty="0"/>
          </a:p>
        </p:txBody>
      </p:sp>
      <p:sp>
        <p:nvSpPr>
          <p:cNvPr id="5" name="Footer Placeholder 4">
            <a:extLst>
              <a:ext uri="{FF2B5EF4-FFF2-40B4-BE49-F238E27FC236}">
                <a16:creationId xmlns:a16="http://schemas.microsoft.com/office/drawing/2014/main" id="{4AAF3AD5-AF93-4380-B71A-311164BCE8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2DFCBD-D757-4CD9-8CFC-C6376B743B31}"/>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3577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B710-1CB8-4C51-9126-EA50DE32AA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3E9462-0950-4E20-86DD-3FE4487E1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2ECFCE-7B8B-40EF-BACF-C8BFFA06E9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6A3ABD-5FDA-405C-A9EF-18127B855BA4}"/>
              </a:ext>
            </a:extLst>
          </p:cNvPr>
          <p:cNvSpPr>
            <a:spLocks noGrp="1"/>
          </p:cNvSpPr>
          <p:nvPr>
            <p:ph type="dt" sz="half" idx="10"/>
          </p:nvPr>
        </p:nvSpPr>
        <p:spPr/>
        <p:txBody>
          <a:bodyPr/>
          <a:lstStyle/>
          <a:p>
            <a:fld id="{BDFCD27C-8599-43EF-BA1D-14DDC1946E06}" type="datetime1">
              <a:rPr lang="en-US" smtClean="0"/>
              <a:t>1/17/2025</a:t>
            </a:fld>
            <a:endParaRPr lang="en-US" dirty="0"/>
          </a:p>
        </p:txBody>
      </p:sp>
      <p:sp>
        <p:nvSpPr>
          <p:cNvPr id="6" name="Footer Placeholder 5">
            <a:extLst>
              <a:ext uri="{FF2B5EF4-FFF2-40B4-BE49-F238E27FC236}">
                <a16:creationId xmlns:a16="http://schemas.microsoft.com/office/drawing/2014/main" id="{06DFFD79-CCA9-40F0-9367-B7AB3C0023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17D8DA-6EFE-4718-A087-24F933C2A42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571016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23B4-B336-4A4F-908C-147FBEB2D16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C402C5-DD98-43C8-8FB5-24BADA7187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0D6AE1-3234-426E-8912-1810A22678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8B118E-F057-49B4-80FD-0EE3B32537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E1BE0D-5FCA-41ED-93C2-3F8F5DBFE2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A3D0A91-725F-47A5-AE2F-9EBA83A4481C}"/>
              </a:ext>
            </a:extLst>
          </p:cNvPr>
          <p:cNvSpPr>
            <a:spLocks noGrp="1"/>
          </p:cNvSpPr>
          <p:nvPr>
            <p:ph type="dt" sz="half" idx="10"/>
          </p:nvPr>
        </p:nvSpPr>
        <p:spPr/>
        <p:txBody>
          <a:bodyPr/>
          <a:lstStyle/>
          <a:p>
            <a:fld id="{49343D99-809A-49C0-96E5-4250D0B498EE}" type="datetime1">
              <a:rPr lang="en-US" smtClean="0"/>
              <a:t>1/17/2025</a:t>
            </a:fld>
            <a:endParaRPr lang="en-US" dirty="0"/>
          </a:p>
        </p:txBody>
      </p:sp>
      <p:sp>
        <p:nvSpPr>
          <p:cNvPr id="8" name="Footer Placeholder 7">
            <a:extLst>
              <a:ext uri="{FF2B5EF4-FFF2-40B4-BE49-F238E27FC236}">
                <a16:creationId xmlns:a16="http://schemas.microsoft.com/office/drawing/2014/main" id="{87D4F0B6-6977-458B-A9C5-3F2DCB0205B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FDC36F7-4955-4761-9025-D06AE38E559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66655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4B19-2976-4D74-A2C7-52BB692DB8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CBFA20-6ED7-4CFA-9912-B25016CC94B6}"/>
              </a:ext>
            </a:extLst>
          </p:cNvPr>
          <p:cNvSpPr>
            <a:spLocks noGrp="1"/>
          </p:cNvSpPr>
          <p:nvPr>
            <p:ph type="dt" sz="half" idx="10"/>
          </p:nvPr>
        </p:nvSpPr>
        <p:spPr/>
        <p:txBody>
          <a:bodyPr/>
          <a:lstStyle/>
          <a:p>
            <a:fld id="{A143DE9B-B678-4EFB-BB7D-A4370204A0B0}" type="datetime1">
              <a:rPr lang="en-US" smtClean="0"/>
              <a:t>1/17/2025</a:t>
            </a:fld>
            <a:endParaRPr lang="en-US" dirty="0"/>
          </a:p>
        </p:txBody>
      </p:sp>
      <p:sp>
        <p:nvSpPr>
          <p:cNvPr id="4" name="Footer Placeholder 3">
            <a:extLst>
              <a:ext uri="{FF2B5EF4-FFF2-40B4-BE49-F238E27FC236}">
                <a16:creationId xmlns:a16="http://schemas.microsoft.com/office/drawing/2014/main" id="{97CEC42B-572A-4291-8528-02C6AAD1647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5F804B0-4D69-4873-87DD-293BFEDB829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30124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611F7-089C-485B-ACD4-410CBAC08723}"/>
              </a:ext>
            </a:extLst>
          </p:cNvPr>
          <p:cNvSpPr>
            <a:spLocks noGrp="1"/>
          </p:cNvSpPr>
          <p:nvPr>
            <p:ph type="dt" sz="half" idx="10"/>
          </p:nvPr>
        </p:nvSpPr>
        <p:spPr/>
        <p:txBody>
          <a:bodyPr/>
          <a:lstStyle/>
          <a:p>
            <a:fld id="{E68812DA-F765-4142-A6A3-A8ED7235E082}" type="datetime1">
              <a:rPr lang="en-US" smtClean="0"/>
              <a:t>1/17/2025</a:t>
            </a:fld>
            <a:endParaRPr lang="en-US" dirty="0"/>
          </a:p>
        </p:txBody>
      </p:sp>
      <p:sp>
        <p:nvSpPr>
          <p:cNvPr id="3" name="Footer Placeholder 2">
            <a:extLst>
              <a:ext uri="{FF2B5EF4-FFF2-40B4-BE49-F238E27FC236}">
                <a16:creationId xmlns:a16="http://schemas.microsoft.com/office/drawing/2014/main" id="{9DF26703-A8BB-4B55-A4BE-C866CD9CEF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3A0E2A-FB31-4CB3-B937-F30580539B4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154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4D23-EFCA-4C5D-9733-BEEA6529E5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2EFAD3-82AA-45E7-AE56-8D1F38601C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670106-2A5F-4A7A-A8CC-C2CAAE668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B7DD33-BBFC-4895-A621-38247BAF9B79}"/>
              </a:ext>
            </a:extLst>
          </p:cNvPr>
          <p:cNvSpPr>
            <a:spLocks noGrp="1"/>
          </p:cNvSpPr>
          <p:nvPr>
            <p:ph type="dt" sz="half" idx="10"/>
          </p:nvPr>
        </p:nvSpPr>
        <p:spPr/>
        <p:txBody>
          <a:bodyPr/>
          <a:lstStyle/>
          <a:p>
            <a:fld id="{3E0277FD-7DE6-41D4-930D-AC99F5AFE54E}" type="datetime1">
              <a:rPr lang="en-US" smtClean="0"/>
              <a:t>1/17/2025</a:t>
            </a:fld>
            <a:endParaRPr lang="en-US" dirty="0"/>
          </a:p>
        </p:txBody>
      </p:sp>
      <p:sp>
        <p:nvSpPr>
          <p:cNvPr id="6" name="Footer Placeholder 5">
            <a:extLst>
              <a:ext uri="{FF2B5EF4-FFF2-40B4-BE49-F238E27FC236}">
                <a16:creationId xmlns:a16="http://schemas.microsoft.com/office/drawing/2014/main" id="{733865DB-10E4-4FA1-A530-CF731D8301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C6B9E6-3E77-47AA-BA17-8D734136025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8928526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25D1-7ACF-4854-BD14-CAFDD9C5D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01D270-C4D5-4B33-9E7F-27C6A5D30D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810DA2-7F27-4422-8491-F314CDBBA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0D202-48AF-4321-B003-0DE5340DB3ED}"/>
              </a:ext>
            </a:extLst>
          </p:cNvPr>
          <p:cNvSpPr>
            <a:spLocks noGrp="1"/>
          </p:cNvSpPr>
          <p:nvPr>
            <p:ph type="dt" sz="half" idx="10"/>
          </p:nvPr>
        </p:nvSpPr>
        <p:spPr/>
        <p:txBody>
          <a:bodyPr/>
          <a:lstStyle/>
          <a:p>
            <a:fld id="{9EA15526-7079-4B7B-987C-1B5FAE11A0FF}" type="datetime1">
              <a:rPr lang="en-US" smtClean="0"/>
              <a:t>1/17/2025</a:t>
            </a:fld>
            <a:endParaRPr lang="en-US" dirty="0"/>
          </a:p>
        </p:txBody>
      </p:sp>
      <p:sp>
        <p:nvSpPr>
          <p:cNvPr id="6" name="Footer Placeholder 5">
            <a:extLst>
              <a:ext uri="{FF2B5EF4-FFF2-40B4-BE49-F238E27FC236}">
                <a16:creationId xmlns:a16="http://schemas.microsoft.com/office/drawing/2014/main" id="{F71E7A08-9414-4301-B31D-2D6D96702ED4}"/>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B454315-2B16-4A15-BB21-5958BE20B96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238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A07E70-D0E7-4D5B-BE2E-C422EBA0A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A2F8E2-C0C2-421E-9516-8D3B85106C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C4DB46-0D3D-4922-A65B-376D48570B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ED0CC-082F-4160-86E5-0D6041F12778}" type="datetime1">
              <a:rPr lang="en-US" smtClean="0"/>
              <a:t>1/17/2025</a:t>
            </a:fld>
            <a:endParaRPr lang="en-US" dirty="0"/>
          </a:p>
        </p:txBody>
      </p:sp>
      <p:sp>
        <p:nvSpPr>
          <p:cNvPr id="5" name="Footer Placeholder 4">
            <a:extLst>
              <a:ext uri="{FF2B5EF4-FFF2-40B4-BE49-F238E27FC236}">
                <a16:creationId xmlns:a16="http://schemas.microsoft.com/office/drawing/2014/main" id="{5D40A5ED-6D31-4008-A749-0DBA87B47F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BD8B817-5AF2-4AA8-A77A-03CED19ADB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401105326"/>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2138A5-8510-4723-9769-0B52CE94BFEC}"/>
              </a:ext>
            </a:extLst>
          </p:cNvPr>
          <p:cNvGrpSpPr/>
          <p:nvPr/>
        </p:nvGrpSpPr>
        <p:grpSpPr>
          <a:xfrm>
            <a:off x="-165182" y="0"/>
            <a:ext cx="12357182" cy="6099934"/>
            <a:chOff x="-165182" y="0"/>
            <a:chExt cx="12357182" cy="6099934"/>
          </a:xfrm>
        </p:grpSpPr>
        <p:pic>
          <p:nvPicPr>
            <p:cNvPr id="7" name="Picture 6">
              <a:extLst>
                <a:ext uri="{FF2B5EF4-FFF2-40B4-BE49-F238E27FC236}">
                  <a16:creationId xmlns:a16="http://schemas.microsoft.com/office/drawing/2014/main" id="{9C911C5F-421C-4B18-B9BD-D3336E995548}"/>
                </a:ext>
              </a:extLst>
            </p:cNvPr>
            <p:cNvPicPr>
              <a:picLocks noChangeAspect="1"/>
            </p:cNvPicPr>
            <p:nvPr/>
          </p:nvPicPr>
          <p:blipFill>
            <a:blip r:embed="rId2"/>
            <a:stretch>
              <a:fillRect/>
            </a:stretch>
          </p:blipFill>
          <p:spPr>
            <a:xfrm>
              <a:off x="-6547" y="0"/>
              <a:ext cx="12198547" cy="5220929"/>
            </a:xfrm>
            <a:prstGeom prst="rect">
              <a:avLst/>
            </a:prstGeom>
          </p:spPr>
        </p:pic>
        <p:sp>
          <p:nvSpPr>
            <p:cNvPr id="10" name="Freeform: Shape 9">
              <a:extLst>
                <a:ext uri="{FF2B5EF4-FFF2-40B4-BE49-F238E27FC236}">
                  <a16:creationId xmlns:a16="http://schemas.microsoft.com/office/drawing/2014/main" id="{819CF447-8E51-47D4-A673-FA5EA7BEC705}"/>
                </a:ext>
              </a:extLst>
            </p:cNvPr>
            <p:cNvSpPr/>
            <p:nvPr/>
          </p:nvSpPr>
          <p:spPr>
            <a:xfrm>
              <a:off x="-165182" y="5209131"/>
              <a:ext cx="2723118" cy="890803"/>
            </a:xfrm>
            <a:custGeom>
              <a:avLst/>
              <a:gdLst>
                <a:gd name="connsiteX0" fmla="*/ 159283 w 2690106"/>
                <a:gd name="connsiteY0" fmla="*/ 5900 h 890803"/>
                <a:gd name="connsiteX1" fmla="*/ 2690106 w 2690106"/>
                <a:gd name="connsiteY1" fmla="*/ 0 h 890803"/>
                <a:gd name="connsiteX2" fmla="*/ 0 w 2690106"/>
                <a:gd name="connsiteY2" fmla="*/ 890803 h 890803"/>
                <a:gd name="connsiteX3" fmla="*/ 159283 w 2690106"/>
                <a:gd name="connsiteY3" fmla="*/ 5900 h 890803"/>
              </a:gdLst>
              <a:ahLst/>
              <a:cxnLst>
                <a:cxn ang="0">
                  <a:pos x="connsiteX0" y="connsiteY0"/>
                </a:cxn>
                <a:cxn ang="0">
                  <a:pos x="connsiteX1" y="connsiteY1"/>
                </a:cxn>
                <a:cxn ang="0">
                  <a:pos x="connsiteX2" y="connsiteY2"/>
                </a:cxn>
                <a:cxn ang="0">
                  <a:pos x="connsiteX3" y="connsiteY3"/>
                </a:cxn>
              </a:cxnLst>
              <a:rect l="l" t="t" r="r" b="b"/>
              <a:pathLst>
                <a:path w="2690106" h="890803">
                  <a:moveTo>
                    <a:pt x="159283" y="5900"/>
                  </a:moveTo>
                  <a:lnTo>
                    <a:pt x="2690106" y="0"/>
                  </a:lnTo>
                  <a:lnTo>
                    <a:pt x="0" y="890803"/>
                  </a:lnTo>
                  <a:lnTo>
                    <a:pt x="159283" y="5900"/>
                  </a:lnTo>
                  <a:close/>
                </a:path>
              </a:pathLst>
            </a:cu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8" name="Rectangle 7">
            <a:extLst>
              <a:ext uri="{FF2B5EF4-FFF2-40B4-BE49-F238E27FC236}">
                <a16:creationId xmlns:a16="http://schemas.microsoft.com/office/drawing/2014/main" id="{57809C38-FD7B-47D4-8BCC-4694618713BF}"/>
              </a:ext>
            </a:extLst>
          </p:cNvPr>
          <p:cNvSpPr/>
          <p:nvPr/>
        </p:nvSpPr>
        <p:spPr>
          <a:xfrm>
            <a:off x="-6547" y="5220929"/>
            <a:ext cx="12198547" cy="1637071"/>
          </a:xfrm>
          <a:prstGeom prst="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2" name="Rectangle 21">
            <a:extLst>
              <a:ext uri="{FF2B5EF4-FFF2-40B4-BE49-F238E27FC236}">
                <a16:creationId xmlns:a16="http://schemas.microsoft.com/office/drawing/2014/main" id="{71253231-B334-4786-876A-565C73E9C4D8}"/>
              </a:ext>
            </a:extLst>
          </p:cNvPr>
          <p:cNvSpPr/>
          <p:nvPr/>
        </p:nvSpPr>
        <p:spPr>
          <a:xfrm>
            <a:off x="611098" y="625503"/>
            <a:ext cx="2723118" cy="646331"/>
          </a:xfrm>
          <a:prstGeom prst="rect">
            <a:avLst/>
          </a:prstGeom>
          <a:solidFill>
            <a:srgbClr val="FFFFFF">
              <a:alpha val="43137"/>
            </a:srgbClr>
          </a:solidFill>
        </p:spPr>
        <p:txBody>
          <a:bodyPr wrap="none">
            <a:spAutoFit/>
          </a:bodyPr>
          <a:lstStyle/>
          <a:p>
            <a:pPr algn="ctr"/>
            <a:r>
              <a:rPr lang="en-GB" sz="3600" dirty="0" err="1">
                <a:latin typeface="+mj-lt"/>
              </a:rPr>
              <a:t>Ethik</a:t>
            </a:r>
            <a:r>
              <a:rPr lang="en-GB" sz="3600" dirty="0">
                <a:latin typeface="+mj-lt"/>
              </a:rPr>
              <a:t> &amp; Moral</a:t>
            </a:r>
          </a:p>
        </p:txBody>
      </p:sp>
    </p:spTree>
    <p:extLst>
      <p:ext uri="{BB962C8B-B14F-4D97-AF65-F5344CB8AC3E}">
        <p14:creationId xmlns:p14="http://schemas.microsoft.com/office/powerpoint/2010/main" val="2714184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2944825"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Platon</a:t>
            </a:r>
            <a:r>
              <a:rPr lang="en-GB" dirty="0">
                <a:solidFill>
                  <a:schemeClr val="bg1"/>
                </a:solidFill>
                <a:latin typeface="Bahnschrift" panose="020B0502040204020203" pitchFamily="34" charset="0"/>
              </a:rPr>
              <a:t> – Tugend &amp; </a:t>
            </a:r>
            <a:r>
              <a:rPr lang="en-GB" dirty="0" err="1">
                <a:solidFill>
                  <a:schemeClr val="bg1"/>
                </a:solidFill>
                <a:latin typeface="Bahnschrift" panose="020B0502040204020203" pitchFamily="34" charset="0"/>
              </a:rPr>
              <a:t>Staat</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graphicFrame>
        <p:nvGraphicFramePr>
          <p:cNvPr id="31" name="Table 30">
            <a:extLst>
              <a:ext uri="{FF2B5EF4-FFF2-40B4-BE49-F238E27FC236}">
                <a16:creationId xmlns:a16="http://schemas.microsoft.com/office/drawing/2014/main" id="{D4AD0288-25CF-4516-A387-51AB52221CA8}"/>
              </a:ext>
            </a:extLst>
          </p:cNvPr>
          <p:cNvGraphicFramePr>
            <a:graphicFrameLocks noGrp="1"/>
          </p:cNvGraphicFramePr>
          <p:nvPr>
            <p:extLst>
              <p:ext uri="{D42A27DB-BD31-4B8C-83A1-F6EECF244321}">
                <p14:modId xmlns:p14="http://schemas.microsoft.com/office/powerpoint/2010/main" val="3081300618"/>
              </p:ext>
            </p:extLst>
          </p:nvPr>
        </p:nvGraphicFramePr>
        <p:xfrm>
          <a:off x="2208997" y="2495711"/>
          <a:ext cx="8899501" cy="2302129"/>
        </p:xfrm>
        <a:graphic>
          <a:graphicData uri="http://schemas.openxmlformats.org/drawingml/2006/table">
            <a:tbl>
              <a:tblPr firstRow="1" firstCol="1" bandRow="1"/>
              <a:tblGrid>
                <a:gridCol w="8899501">
                  <a:extLst>
                    <a:ext uri="{9D8B030D-6E8A-4147-A177-3AD203B41FA5}">
                      <a16:colId xmlns:a16="http://schemas.microsoft.com/office/drawing/2014/main" val="1942812201"/>
                    </a:ext>
                  </a:extLst>
                </a:gridCol>
              </a:tblGrid>
              <a:tr h="0">
                <a:tc>
                  <a:txBody>
                    <a:bodyPr/>
                    <a:lstStyle/>
                    <a:p>
                      <a:pPr marL="457200" algn="just">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just">
                        <a:lnSpc>
                          <a:spcPct val="115000"/>
                        </a:lnSpc>
                        <a:spcAft>
                          <a:spcPts val="0"/>
                        </a:spcAft>
                        <a:buFont typeface="+mj-lt"/>
                        <a:buNone/>
                      </a:pPr>
                      <a:r>
                        <a:rPr lang="en-GB" sz="1100" b="1" dirty="0">
                          <a:effectLst/>
                          <a:latin typeface="Bahnschrift" panose="020B0502040204020203" pitchFamily="34" charset="0"/>
                          <a:ea typeface="Calibri" panose="020F0502020204030204" pitchFamily="34" charset="0"/>
                          <a:cs typeface="Times New Roman" panose="02020603050405020304" pitchFamily="18" charset="0"/>
                        </a:rPr>
                        <a:t>1. </a:t>
                      </a:r>
                      <a:r>
                        <a:rPr lang="en-GB" sz="1100" b="1" dirty="0" err="1">
                          <a:effectLst/>
                          <a:latin typeface="Bahnschrift" panose="020B0502040204020203" pitchFamily="34" charset="0"/>
                          <a:ea typeface="Calibri" panose="020F0502020204030204" pitchFamily="34" charset="0"/>
                          <a:cs typeface="Times New Roman" panose="02020603050405020304" pitchFamily="18" charset="0"/>
                        </a:rPr>
                        <a:t>Problemstellung</a:t>
                      </a:r>
                      <a:r>
                        <a:rPr lang="en-GB" sz="1100" b="1" dirty="0">
                          <a:effectLst/>
                          <a:latin typeface="Bahnschrift" panose="020B0502040204020203" pitchFamily="34" charset="0"/>
                          <a:ea typeface="Calibri" panose="020F0502020204030204" pitchFamily="34" charset="0"/>
                          <a:cs typeface="Times New Roman" panose="02020603050405020304" pitchFamily="18" charset="0"/>
                        </a:rPr>
                        <a:t>:</a:t>
                      </a:r>
                      <a:r>
                        <a:rPr lang="en-GB" sz="1100" dirty="0">
                          <a:effectLst/>
                          <a:latin typeface="Bahnschrift" panose="020B0502040204020203" pitchFamily="34" charset="0"/>
                          <a:ea typeface="Calibri" panose="020F0502020204030204" pitchFamily="34" charset="0"/>
                          <a:cs typeface="Times New Roman" panose="02020603050405020304" pitchFamily="18" charset="0"/>
                        </a:rPr>
                        <a:t> Wie </a:t>
                      </a:r>
                      <a:r>
                        <a:rPr lang="en-GB" sz="1100" dirty="0" err="1">
                          <a:effectLst/>
                          <a:latin typeface="Bahnschrift" panose="020B0502040204020203" pitchFamily="34" charset="0"/>
                          <a:ea typeface="Calibri" panose="020F0502020204030204" pitchFamily="34" charset="0"/>
                          <a:cs typeface="Times New Roman" panose="02020603050405020304" pitchFamily="18" charset="0"/>
                        </a:rPr>
                        <a:t>entsteht</a:t>
                      </a:r>
                      <a:r>
                        <a:rPr lang="en-GB" sz="1100" dirty="0">
                          <a:effectLst/>
                          <a:latin typeface="Bahnschrift" panose="020B0502040204020203" pitchFamily="34" charset="0"/>
                          <a:ea typeface="Calibri" panose="020F0502020204030204" pitchFamily="34" charset="0"/>
                          <a:cs typeface="Times New Roman" panose="02020603050405020304" pitchFamily="18" charset="0"/>
                        </a:rPr>
                        <a:t> </a:t>
                      </a:r>
                      <a:r>
                        <a:rPr lang="en-GB" sz="1100" dirty="0" err="1">
                          <a:effectLst/>
                          <a:latin typeface="Bahnschrift" panose="020B0502040204020203" pitchFamily="34" charset="0"/>
                          <a:ea typeface="Calibri" panose="020F0502020204030204" pitchFamily="34" charset="0"/>
                          <a:cs typeface="Times New Roman" panose="02020603050405020304" pitchFamily="18" charset="0"/>
                        </a:rPr>
                        <a:t>Gerechtigkeit</a:t>
                      </a:r>
                      <a:r>
                        <a:rPr lang="en-GB" sz="1100" dirty="0">
                          <a:effectLst/>
                          <a:latin typeface="Bahnschrift" panose="020B0502040204020203" pitchFamily="34" charset="0"/>
                          <a:ea typeface="Calibri" panose="020F0502020204030204" pitchFamily="34" charset="0"/>
                          <a:cs typeface="Times New Roman" panose="02020603050405020304" pitchFamily="18" charset="0"/>
                        </a:rPr>
                        <a:t>?</a:t>
                      </a:r>
                    </a:p>
                    <a:p>
                      <a:pPr marL="457200" algn="just">
                        <a:lnSpc>
                          <a:spcPct val="115000"/>
                        </a:lnSpc>
                        <a:spcAft>
                          <a:spcPts val="0"/>
                        </a:spcAft>
                      </a:pPr>
                      <a:r>
                        <a:rPr lang="en-GB" sz="1100" dirty="0">
                          <a:effectLst/>
                          <a:latin typeface="Bahnschrift" panose="020B0502040204020203" pitchFamily="34" charset="0"/>
                          <a:ea typeface="Calibri" panose="020F0502020204030204" pitchFamily="34" charset="0"/>
                          <a:cs typeface="Times New Roman" panose="02020603050405020304" pitchFamily="18" charset="0"/>
                        </a:rPr>
                        <a:t> </a:t>
                      </a:r>
                    </a:p>
                    <a:p>
                      <a:pPr marL="0" lvl="0" indent="0" algn="just">
                        <a:lnSpc>
                          <a:spcPct val="115000"/>
                        </a:lnSpc>
                        <a:spcAft>
                          <a:spcPts val="0"/>
                        </a:spcAft>
                        <a:buFont typeface="+mj-lt"/>
                        <a:buNone/>
                      </a:pPr>
                      <a:r>
                        <a:rPr lang="de-LU" sz="1100" b="1" dirty="0">
                          <a:effectLst/>
                          <a:latin typeface="Bahnschrift" panose="020B0502040204020203" pitchFamily="34" charset="0"/>
                          <a:ea typeface="Calibri" panose="020F0502020204030204" pitchFamily="34" charset="0"/>
                          <a:cs typeface="Times New Roman" panose="02020603050405020304" pitchFamily="18" charset="0"/>
                        </a:rPr>
                        <a:t>2. </a:t>
                      </a:r>
                      <a:r>
                        <a:rPr lang="de-LU" sz="1100" b="1" dirty="0" err="1">
                          <a:effectLst/>
                          <a:latin typeface="Bahnschrift" panose="020B0502040204020203" pitchFamily="34" charset="0"/>
                          <a:ea typeface="Calibri" panose="020F0502020204030204" pitchFamily="34" charset="0"/>
                          <a:cs typeface="Times New Roman" panose="02020603050405020304" pitchFamily="18" charset="0"/>
                        </a:rPr>
                        <a:t>Grosse</a:t>
                      </a:r>
                      <a:r>
                        <a:rPr lang="de-LU" sz="1100" b="1" dirty="0">
                          <a:effectLst/>
                          <a:latin typeface="Bahnschrift" panose="020B0502040204020203" pitchFamily="34" charset="0"/>
                          <a:ea typeface="Calibri" panose="020F0502020204030204" pitchFamily="34" charset="0"/>
                          <a:cs typeface="Times New Roman" panose="02020603050405020304" pitchFamily="18" charset="0"/>
                        </a:rPr>
                        <a:t> Buchstaben: </a:t>
                      </a:r>
                      <a:r>
                        <a:rPr lang="de-LU" sz="1100" dirty="0">
                          <a:effectLst/>
                          <a:latin typeface="Bahnschrift" panose="020B0502040204020203" pitchFamily="34" charset="0"/>
                          <a:ea typeface="Calibri" panose="020F0502020204030204" pitchFamily="34" charset="0"/>
                          <a:cs typeface="Times New Roman" panose="02020603050405020304" pitchFamily="18" charset="0"/>
                        </a:rPr>
                        <a:t>Die Gerechtigkeit der “Polis” (Staat) besteht darin, dass jeder das Seine tut. </a:t>
                      </a:r>
                      <a:endParaRPr lang="en-GB" sz="1100" dirty="0">
                        <a:effectLst/>
                        <a:latin typeface="Bahnschrift" panose="020B0502040204020203"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de-CH" sz="1100" dirty="0">
                          <a:effectLst/>
                          <a:latin typeface="Bahnschrift" panose="020B0502040204020203" pitchFamily="34" charset="0"/>
                          <a:ea typeface="Calibri" panose="020F0502020204030204" pitchFamily="34" charset="0"/>
                          <a:cs typeface="Times New Roman" panose="02020603050405020304" pitchFamily="18" charset="0"/>
                        </a:rPr>
                        <a:t> </a:t>
                      </a:r>
                      <a:endParaRPr lang="en-GB" sz="1100" dirty="0">
                        <a:effectLst/>
                        <a:latin typeface="Bahnschrift" panose="020B0502040204020203"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GB" sz="1100" dirty="0">
                          <a:effectLst/>
                          <a:latin typeface="Bahnschrift" panose="020B0502040204020203" pitchFamily="34" charset="0"/>
                          <a:ea typeface="Calibri" panose="020F0502020204030204" pitchFamily="34" charset="0"/>
                          <a:cs typeface="Times New Roman" panose="02020603050405020304" pitchFamily="18" charset="0"/>
                          <a:sym typeface="Wingdings" panose="05000000000000000000" pitchFamily="2" charset="2"/>
                        </a:rPr>
                        <a:t></a:t>
                      </a:r>
                      <a:r>
                        <a:rPr lang="en-GB" sz="1100" dirty="0">
                          <a:effectLst/>
                          <a:latin typeface="Bahnschrift" panose="020B0502040204020203" pitchFamily="34" charset="0"/>
                          <a:ea typeface="Calibri" panose="020F0502020204030204" pitchFamily="34" charset="0"/>
                          <a:cs typeface="Times New Roman" panose="02020603050405020304" pitchFamily="18" charset="0"/>
                        </a:rPr>
                        <a:t> </a:t>
                      </a:r>
                      <a:r>
                        <a:rPr lang="de-LU" sz="1100" dirty="0">
                          <a:effectLst/>
                          <a:latin typeface="Bahnschrift" panose="020B0502040204020203" pitchFamily="34" charset="0"/>
                          <a:ea typeface="Calibri" panose="020F0502020204030204" pitchFamily="34" charset="0"/>
                          <a:cs typeface="Times New Roman" panose="02020603050405020304" pitchFamily="18" charset="0"/>
                        </a:rPr>
                        <a:t>Kollektive Verantwortung zur Gerechtigkeit.</a:t>
                      </a:r>
                      <a:endParaRPr lang="en-GB" sz="1100" dirty="0">
                        <a:effectLst/>
                        <a:latin typeface="Bahnschrift" panose="020B0502040204020203"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de-LU" sz="1100" dirty="0">
                          <a:effectLst/>
                          <a:latin typeface="Bahnschrift" panose="020B0502040204020203" pitchFamily="34" charset="0"/>
                          <a:ea typeface="Calibri" panose="020F0502020204030204" pitchFamily="34" charset="0"/>
                          <a:cs typeface="Times New Roman" panose="02020603050405020304" pitchFamily="18" charset="0"/>
                        </a:rPr>
                        <a:t> </a:t>
                      </a:r>
                      <a:endParaRPr lang="en-GB" sz="1100" dirty="0">
                        <a:effectLst/>
                        <a:latin typeface="Bahnschrift" panose="020B0502040204020203" pitchFamily="34" charset="0"/>
                        <a:ea typeface="Calibri" panose="020F0502020204030204" pitchFamily="34" charset="0"/>
                        <a:cs typeface="Times New Roman" panose="02020603050405020304" pitchFamily="18" charset="0"/>
                      </a:endParaRPr>
                    </a:p>
                    <a:p>
                      <a:pPr marL="0" lvl="0" indent="0" algn="just">
                        <a:lnSpc>
                          <a:spcPct val="115000"/>
                        </a:lnSpc>
                        <a:spcAft>
                          <a:spcPts val="0"/>
                        </a:spcAft>
                        <a:buFont typeface="+mj-lt"/>
                        <a:buNone/>
                      </a:pPr>
                      <a:r>
                        <a:rPr lang="de-LU" sz="1100" b="1" dirty="0">
                          <a:effectLst/>
                          <a:latin typeface="Bahnschrift" panose="020B0502040204020203" pitchFamily="34" charset="0"/>
                          <a:ea typeface="Calibri" panose="020F0502020204030204" pitchFamily="34" charset="0"/>
                          <a:cs typeface="Times New Roman" panose="02020603050405020304" pitchFamily="18" charset="0"/>
                        </a:rPr>
                        <a:t>3. Kleine Buchstaben:</a:t>
                      </a:r>
                      <a:r>
                        <a:rPr lang="de-LU" sz="1100" dirty="0">
                          <a:effectLst/>
                          <a:latin typeface="Bahnschrift" panose="020B0502040204020203" pitchFamily="34" charset="0"/>
                          <a:ea typeface="Calibri" panose="020F0502020204030204" pitchFamily="34" charset="0"/>
                          <a:cs typeface="Times New Roman" panose="02020603050405020304" pitchFamily="18" charset="0"/>
                        </a:rPr>
                        <a:t> Gerechtigkeit beim Menschen verhält sich analog zur Gerechtigkeit im Staate. Gerechtigkeit ist auch hier das Resultat eines harmonischen Zusammenspiels der einzelnen Teile/Tugenden. </a:t>
                      </a:r>
                      <a:endParaRPr lang="en-GB" sz="1100" dirty="0">
                        <a:effectLst/>
                        <a:latin typeface="Bahnschrift" panose="020B0502040204020203"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de-CH" sz="1100" dirty="0">
                          <a:effectLst/>
                          <a:latin typeface="Bahnschrift" panose="020B0502040204020203" pitchFamily="34" charset="0"/>
                          <a:ea typeface="Calibri" panose="020F0502020204030204" pitchFamily="34" charset="0"/>
                          <a:cs typeface="Times New Roman" panose="02020603050405020304" pitchFamily="18" charset="0"/>
                        </a:rPr>
                        <a:t> </a:t>
                      </a:r>
                      <a:endParaRPr lang="en-GB" sz="1100" dirty="0">
                        <a:effectLst/>
                        <a:latin typeface="Bahnschrift" panose="020B0502040204020203"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GB" sz="1100" dirty="0">
                          <a:effectLst/>
                          <a:latin typeface="Bahnschrift" panose="020B0502040204020203" pitchFamily="34" charset="0"/>
                          <a:ea typeface="Calibri" panose="020F0502020204030204" pitchFamily="34" charset="0"/>
                          <a:cs typeface="Times New Roman" panose="02020603050405020304" pitchFamily="18" charset="0"/>
                          <a:sym typeface="Wingdings" panose="05000000000000000000" pitchFamily="2" charset="2"/>
                        </a:rPr>
                        <a:t></a:t>
                      </a:r>
                      <a:r>
                        <a:rPr lang="en-GB" sz="1100" dirty="0">
                          <a:effectLst/>
                          <a:latin typeface="Bahnschrift" panose="020B0502040204020203" pitchFamily="34" charset="0"/>
                          <a:ea typeface="Calibri" panose="020F0502020204030204" pitchFamily="34" charset="0"/>
                          <a:cs typeface="Times New Roman" panose="02020603050405020304" pitchFamily="18" charset="0"/>
                        </a:rPr>
                        <a:t> </a:t>
                      </a:r>
                      <a:r>
                        <a:rPr lang="en-GB" sz="1100" dirty="0" err="1">
                          <a:effectLst/>
                          <a:latin typeface="Bahnschrift" panose="020B0502040204020203" pitchFamily="34" charset="0"/>
                          <a:ea typeface="Calibri" panose="020F0502020204030204" pitchFamily="34" charset="0"/>
                          <a:cs typeface="Times New Roman" panose="02020603050405020304" pitchFamily="18" charset="0"/>
                        </a:rPr>
                        <a:t>Individuelle</a:t>
                      </a:r>
                      <a:r>
                        <a:rPr lang="en-GB" sz="1100" dirty="0">
                          <a:effectLst/>
                          <a:latin typeface="Bahnschrift" panose="020B0502040204020203" pitchFamily="34" charset="0"/>
                          <a:ea typeface="Calibri" panose="020F0502020204030204" pitchFamily="34" charset="0"/>
                          <a:cs typeface="Times New Roman" panose="02020603050405020304" pitchFamily="18" charset="0"/>
                        </a:rPr>
                        <a:t> </a:t>
                      </a:r>
                      <a:r>
                        <a:rPr lang="en-GB" sz="1100" dirty="0" err="1">
                          <a:effectLst/>
                          <a:latin typeface="Bahnschrift" panose="020B0502040204020203" pitchFamily="34" charset="0"/>
                          <a:ea typeface="Calibri" panose="020F0502020204030204" pitchFamily="34" charset="0"/>
                          <a:cs typeface="Times New Roman" panose="02020603050405020304" pitchFamily="18" charset="0"/>
                        </a:rPr>
                        <a:t>Verantwortung</a:t>
                      </a:r>
                      <a:r>
                        <a:rPr lang="en-GB" sz="1100" dirty="0">
                          <a:effectLst/>
                          <a:latin typeface="Bahnschrift" panose="020B0502040204020203" pitchFamily="34" charset="0"/>
                          <a:ea typeface="Calibri" panose="020F0502020204030204" pitchFamily="34" charset="0"/>
                          <a:cs typeface="Times New Roman" panose="02020603050405020304" pitchFamily="18" charset="0"/>
                        </a:rPr>
                        <a:t> </a:t>
                      </a:r>
                      <a:r>
                        <a:rPr lang="en-GB" sz="1100" dirty="0" err="1">
                          <a:effectLst/>
                          <a:latin typeface="Bahnschrift" panose="020B0502040204020203" pitchFamily="34" charset="0"/>
                          <a:ea typeface="Calibri" panose="020F0502020204030204" pitchFamily="34" charset="0"/>
                          <a:cs typeface="Times New Roman" panose="02020603050405020304" pitchFamily="18" charset="0"/>
                        </a:rPr>
                        <a:t>zur</a:t>
                      </a:r>
                      <a:r>
                        <a:rPr lang="en-GB" sz="1100" dirty="0">
                          <a:effectLst/>
                          <a:latin typeface="Bahnschrift" panose="020B0502040204020203" pitchFamily="34" charset="0"/>
                          <a:ea typeface="Calibri" panose="020F0502020204030204" pitchFamily="34" charset="0"/>
                          <a:cs typeface="Times New Roman" panose="02020603050405020304" pitchFamily="18" charset="0"/>
                        </a:rPr>
                        <a:t> </a:t>
                      </a:r>
                      <a:r>
                        <a:rPr lang="en-GB" sz="1100" dirty="0" err="1">
                          <a:effectLst/>
                          <a:latin typeface="Bahnschrift" panose="020B0502040204020203" pitchFamily="34" charset="0"/>
                          <a:ea typeface="Calibri" panose="020F0502020204030204" pitchFamily="34" charset="0"/>
                          <a:cs typeface="Times New Roman" panose="02020603050405020304" pitchFamily="18" charset="0"/>
                        </a:rPr>
                        <a:t>Gerechtigkeit</a:t>
                      </a:r>
                      <a:r>
                        <a:rPr lang="en-GB" sz="1100" dirty="0">
                          <a:effectLst/>
                          <a:latin typeface="Bahnschrift" panose="020B0502040204020203" pitchFamily="34" charset="0"/>
                          <a:ea typeface="Calibri" panose="020F0502020204030204" pitchFamily="34" charset="0"/>
                          <a:cs typeface="Times New Roman" panose="02020603050405020304" pitchFamily="18" charset="0"/>
                        </a:rPr>
                        <a:t>.</a:t>
                      </a:r>
                    </a:p>
                    <a:p>
                      <a:pPr marL="457200" algn="just">
                        <a:lnSpc>
                          <a:spcPct val="115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0600140"/>
                  </a:ext>
                </a:extLst>
              </a:tr>
            </a:tbl>
          </a:graphicData>
        </a:graphic>
      </p:graphicFrame>
      <p:sp>
        <p:nvSpPr>
          <p:cNvPr id="32" name="Rectangle 1">
            <a:extLst>
              <a:ext uri="{FF2B5EF4-FFF2-40B4-BE49-F238E27FC236}">
                <a16:creationId xmlns:a16="http://schemas.microsoft.com/office/drawing/2014/main" id="{952951F6-6B3A-4DC3-BBC6-D40C27CE40B2}"/>
              </a:ext>
            </a:extLst>
          </p:cNvPr>
          <p:cNvSpPr>
            <a:spLocks noChangeArrowheads="1"/>
          </p:cNvSpPr>
          <p:nvPr/>
        </p:nvSpPr>
        <p:spPr bwMode="auto">
          <a:xfrm>
            <a:off x="2147439" y="977007"/>
            <a:ext cx="8961059"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de-LU" altLang="en-US" sz="1400" b="1" i="0" u="sng" strike="noStrike" cap="none" normalizeH="0" baseline="0" dirty="0">
                <a:ln>
                  <a:noFill/>
                </a:ln>
                <a:solidFill>
                  <a:schemeClr val="tx1"/>
                </a:solidFill>
                <a:effectLst/>
                <a:latin typeface="Bahnschrift" panose="020B0502040204020203" pitchFamily="34" charset="0"/>
                <a:ea typeface="Calibri" panose="020F0502020204030204" pitchFamily="34" charset="0"/>
                <a:cs typeface="Times New Roman" panose="02020603050405020304" pitchFamily="18" charset="0"/>
              </a:rPr>
              <a:t>Grundidee:</a:t>
            </a:r>
          </a:p>
          <a:p>
            <a:pPr marL="0" marR="0" lvl="0" indent="0" algn="just" defTabSz="914400" rtl="0" eaLnBrk="0" fontAlgn="base" latinLnBrk="0" hangingPunct="0">
              <a:lnSpc>
                <a:spcPct val="100000"/>
              </a:lnSpc>
              <a:spcBef>
                <a:spcPct val="0"/>
              </a:spcBef>
              <a:spcAft>
                <a:spcPct val="0"/>
              </a:spcAft>
              <a:buClrTx/>
              <a:buSzTx/>
              <a:tabLst/>
            </a:pPr>
            <a:endParaRPr kumimoji="0" lang="en-GB" altLang="en-US" sz="400" b="0" i="0" u="none" strike="noStrike" cap="none" normalizeH="0" baseline="0" dirty="0">
              <a:ln>
                <a:noFill/>
              </a:ln>
              <a:solidFill>
                <a:schemeClr val="tx1"/>
              </a:solidFill>
              <a:effectLst/>
              <a:latin typeface="Bahnschrift" panose="020B05020402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LU" altLang="en-US" sz="1400" b="0" i="1" u="none" strike="noStrike" cap="none" normalizeH="0" baseline="0" dirty="0">
                <a:ln>
                  <a:noFill/>
                </a:ln>
                <a:solidFill>
                  <a:srgbClr val="000000"/>
                </a:solidFill>
                <a:effectLst/>
                <a:latin typeface="Bahnschrift" panose="020B0502040204020203" pitchFamily="34" charset="0"/>
                <a:ea typeface="Calibri" panose="020F0502020204030204" pitchFamily="34" charset="0"/>
                <a:cs typeface="Arial" panose="020B0604020202020204" pitchFamily="34" charset="0"/>
              </a:rPr>
              <a:t>„Jetzt also, </a:t>
            </a:r>
            <a:r>
              <a:rPr kumimoji="0" lang="de-LU" altLang="en-US" sz="1400" b="0" i="1" u="none" strike="noStrike" cap="none" normalizeH="0" baseline="0" dirty="0" err="1">
                <a:ln>
                  <a:noFill/>
                </a:ln>
                <a:solidFill>
                  <a:srgbClr val="000000"/>
                </a:solidFill>
                <a:effectLst/>
                <a:latin typeface="Bahnschrift" panose="020B0502040204020203" pitchFamily="34" charset="0"/>
                <a:ea typeface="Calibri" panose="020F0502020204030204" pitchFamily="34" charset="0"/>
                <a:cs typeface="Arial" panose="020B0604020202020204" pitchFamily="34" charset="0"/>
              </a:rPr>
              <a:t>Glaukon</a:t>
            </a:r>
            <a:r>
              <a:rPr kumimoji="0" lang="de-LU" altLang="en-US" sz="1400" b="0" i="1" u="none" strike="noStrike" cap="none" normalizeH="0" baseline="0" dirty="0">
                <a:ln>
                  <a:noFill/>
                </a:ln>
                <a:solidFill>
                  <a:srgbClr val="000000"/>
                </a:solidFill>
                <a:effectLst/>
                <a:latin typeface="Bahnschrift" panose="020B0502040204020203" pitchFamily="34" charset="0"/>
                <a:ea typeface="Calibri" panose="020F0502020204030204" pitchFamily="34" charset="0"/>
                <a:cs typeface="Arial" panose="020B0604020202020204" pitchFamily="34" charset="0"/>
              </a:rPr>
              <a:t>, müssen wir wie Jäger den Busch rings umstellen und aufmerken, damit uns die Gerechtigkeit nicht etwa entwischt…“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400" b="0" i="0" u="none" strike="noStrike" cap="none" normalizeH="0" baseline="0" dirty="0">
              <a:ln>
                <a:noFill/>
              </a:ln>
              <a:solidFill>
                <a:schemeClr val="tx1"/>
              </a:solidFill>
              <a:effectLst/>
              <a:latin typeface="Bahnschrift" panose="020B0502040204020203" pitchFamily="34" charset="0"/>
            </a:endParaRPr>
          </a:p>
          <a:p>
            <a:pPr marL="0" marR="0" lvl="0" indent="0" algn="ctr" defTabSz="914400" rtl="0" eaLnBrk="0" fontAlgn="base" latinLnBrk="0" hangingPunct="0">
              <a:lnSpc>
                <a:spcPct val="100000"/>
              </a:lnSpc>
              <a:spcBef>
                <a:spcPct val="0"/>
              </a:spcBef>
              <a:spcAft>
                <a:spcPct val="0"/>
              </a:spcAft>
              <a:buClrTx/>
              <a:buSzTx/>
              <a:tabLst/>
            </a:pPr>
            <a:endParaRPr kumimoji="0" lang="de-LU" altLang="en-US" sz="1400" b="0" i="0" u="none" strike="noStrike" cap="none" normalizeH="0" baseline="0" dirty="0">
              <a:ln>
                <a:noFill/>
              </a:ln>
              <a:solidFill>
                <a:schemeClr val="tx1"/>
              </a:solidFill>
              <a:effectLst/>
              <a:latin typeface="Bahnschrift" panose="020B0502040204020203"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tabLst/>
            </a:pPr>
            <a:r>
              <a:rPr kumimoji="0" lang="de-LU" altLang="en-US" sz="1400" b="0" i="0" u="none" strike="noStrike" cap="none" normalizeH="0" baseline="0" dirty="0">
                <a:ln>
                  <a:noFill/>
                </a:ln>
                <a:solidFill>
                  <a:schemeClr val="tx1"/>
                </a:solidFill>
                <a:effectLst/>
                <a:latin typeface="Bahnschrift" panose="020B0502040204020203" pitchFamily="34" charset="0"/>
                <a:ea typeface="Calibri" panose="020F0502020204030204" pitchFamily="34" charset="0"/>
                <a:cs typeface="Times New Roman" panose="02020603050405020304" pitchFamily="18" charset="0"/>
              </a:rPr>
              <a:t>Gerechtigkeit ist </a:t>
            </a:r>
            <a:r>
              <a:rPr kumimoji="0" lang="de-LU" altLang="en-US" sz="1400" b="1" i="0" u="none" strike="noStrike" cap="none" normalizeH="0" baseline="0" dirty="0">
                <a:ln>
                  <a:noFill/>
                </a:ln>
                <a:solidFill>
                  <a:schemeClr val="tx1"/>
                </a:solidFill>
                <a:effectLst/>
                <a:latin typeface="Bahnschrift" panose="020B0502040204020203" pitchFamily="34" charset="0"/>
                <a:ea typeface="Calibri" panose="020F0502020204030204" pitchFamily="34" charset="0"/>
                <a:cs typeface="Times New Roman" panose="02020603050405020304" pitchFamily="18" charset="0"/>
              </a:rPr>
              <a:t>nicht genau definierbar</a:t>
            </a:r>
            <a:r>
              <a:rPr kumimoji="0" lang="de-LU" altLang="en-US" sz="1400" b="0" i="0" u="none" strike="noStrike" cap="none" normalizeH="0" baseline="0" dirty="0">
                <a:ln>
                  <a:noFill/>
                </a:ln>
                <a:solidFill>
                  <a:schemeClr val="tx1"/>
                </a:solidFill>
                <a:effectLst/>
                <a:latin typeface="Bahnschrift" panose="020B0502040204020203" pitchFamily="34" charset="0"/>
                <a:ea typeface="Calibri" panose="020F0502020204030204" pitchFamily="34" charset="0"/>
                <a:cs typeface="Times New Roman" panose="02020603050405020304" pitchFamily="18" charset="0"/>
              </a:rPr>
              <a:t>, sondern das </a:t>
            </a:r>
            <a:r>
              <a:rPr kumimoji="0" lang="de-LU" altLang="en-US" sz="1400" b="1" i="0" u="none" strike="noStrike" cap="none" normalizeH="0" baseline="0" dirty="0">
                <a:ln>
                  <a:noFill/>
                </a:ln>
                <a:solidFill>
                  <a:schemeClr val="tx1"/>
                </a:solidFill>
                <a:effectLst/>
                <a:latin typeface="Bahnschrift" panose="020B0502040204020203" pitchFamily="34" charset="0"/>
                <a:ea typeface="Calibri" panose="020F0502020204030204" pitchFamily="34" charset="0"/>
                <a:cs typeface="Times New Roman" panose="02020603050405020304" pitchFamily="18" charset="0"/>
              </a:rPr>
              <a:t>resultierende Prinzip einer wohlgeordneten Struktur </a:t>
            </a:r>
            <a:r>
              <a:rPr kumimoji="0" lang="de-LU" altLang="en-US" sz="1400" b="0" i="0" u="none" strike="noStrike" cap="none" normalizeH="0" baseline="0" dirty="0">
                <a:ln>
                  <a:noFill/>
                </a:ln>
                <a:solidFill>
                  <a:schemeClr val="tx1"/>
                </a:solidFill>
                <a:effectLst/>
                <a:latin typeface="Bahnschrift" panose="020B0502040204020203" pitchFamily="34" charset="0"/>
                <a:ea typeface="Calibri" panose="020F0502020204030204" pitchFamily="34" charset="0"/>
                <a:cs typeface="Times New Roman" panose="02020603050405020304" pitchFamily="18" charset="0"/>
              </a:rPr>
              <a:t>bei </a:t>
            </a:r>
            <a:r>
              <a:rPr kumimoji="0" lang="de-LU" altLang="en-US" sz="1400" b="1" i="0" u="none" strike="noStrike" cap="none" normalizeH="0" baseline="0" dirty="0">
                <a:ln>
                  <a:noFill/>
                </a:ln>
                <a:solidFill>
                  <a:schemeClr val="accent1">
                    <a:lumMod val="60000"/>
                    <a:lumOff val="40000"/>
                  </a:schemeClr>
                </a:solidFill>
                <a:effectLst/>
                <a:latin typeface="Bahnschrift" panose="020B0502040204020203" pitchFamily="34" charset="0"/>
                <a:ea typeface="Calibri" panose="020F0502020204030204" pitchFamily="34" charset="0"/>
                <a:cs typeface="Times New Roman" panose="02020603050405020304" pitchFamily="18" charset="0"/>
              </a:rPr>
              <a:t>Staat und Mensch</a:t>
            </a:r>
            <a:r>
              <a:rPr kumimoji="0" lang="de-LU" altLang="en-US" sz="1400" b="0" i="0" u="none" strike="noStrike" cap="none" normalizeH="0" baseline="0" dirty="0">
                <a:ln>
                  <a:noFill/>
                </a:ln>
                <a:solidFill>
                  <a:schemeClr val="tx1"/>
                </a:solidFill>
                <a:effectLst/>
                <a:latin typeface="Bahnschrift" panose="020B0502040204020203" pitchFamily="34" charset="0"/>
                <a:ea typeface="Calibri" panose="020F0502020204030204" pitchFamily="34" charset="0"/>
                <a:cs typeface="Times New Roman" panose="02020603050405020304" pitchFamily="18" charset="0"/>
              </a:rPr>
              <a:t>.</a:t>
            </a:r>
          </a:p>
        </p:txBody>
      </p:sp>
      <p:sp>
        <p:nvSpPr>
          <p:cNvPr id="33" name="TextBox 32">
            <a:extLst>
              <a:ext uri="{FF2B5EF4-FFF2-40B4-BE49-F238E27FC236}">
                <a16:creationId xmlns:a16="http://schemas.microsoft.com/office/drawing/2014/main" id="{D44C870C-B335-47C0-B2AB-87D823EB56FD}"/>
              </a:ext>
            </a:extLst>
          </p:cNvPr>
          <p:cNvSpPr txBox="1"/>
          <p:nvPr/>
        </p:nvSpPr>
        <p:spPr>
          <a:xfrm>
            <a:off x="2208996" y="4831523"/>
            <a:ext cx="8899501" cy="1609095"/>
          </a:xfrm>
          <a:prstGeom prst="rect">
            <a:avLst/>
          </a:prstGeom>
          <a:noFill/>
        </p:spPr>
        <p:txBody>
          <a:bodyPr wrap="square" rtlCol="0">
            <a:spAutoFit/>
          </a:bodyPr>
          <a:lstStyle/>
          <a:p>
            <a:pPr lvl="0" algn="just" eaLnBrk="0" fontAlgn="base" hangingPunct="0">
              <a:spcBef>
                <a:spcPct val="0"/>
              </a:spcBef>
              <a:spcAft>
                <a:spcPct val="0"/>
              </a:spcAft>
            </a:pPr>
            <a:endParaRPr lang="de-LU" altLang="en-US" sz="1200" dirty="0">
              <a:latin typeface="Bahnschrift" panose="020B0502040204020203" pitchFamily="34" charset="0"/>
              <a:ea typeface="Calibri" panose="020F0502020204030204" pitchFamily="34" charset="0"/>
              <a:cs typeface="Times New Roman" panose="02020603050405020304" pitchFamily="18" charset="0"/>
            </a:endParaRPr>
          </a:p>
          <a:p>
            <a:pPr lvl="0" algn="just" eaLnBrk="0" fontAlgn="base" hangingPunct="0">
              <a:spcBef>
                <a:spcPct val="0"/>
              </a:spcBef>
              <a:spcAft>
                <a:spcPct val="0"/>
              </a:spcAft>
            </a:pPr>
            <a:r>
              <a:rPr lang="en-GB" altLang="en-US" sz="1200" b="1" u="sng" dirty="0" err="1">
                <a:latin typeface="Bahnschrift" panose="020B0502040204020203" pitchFamily="34" charset="0"/>
                <a:ea typeface="Calibri" panose="020F0502020204030204" pitchFamily="34" charset="0"/>
                <a:cs typeface="Times New Roman" panose="02020603050405020304" pitchFamily="18" charset="0"/>
              </a:rPr>
              <a:t>Argumentationsschema</a:t>
            </a:r>
            <a:r>
              <a:rPr lang="en-GB" altLang="en-US" sz="1200" b="1" u="sng" dirty="0">
                <a:latin typeface="Bahnschrift" panose="020B0502040204020203" pitchFamily="34" charset="0"/>
                <a:ea typeface="Calibri" panose="020F0502020204030204" pitchFamily="34" charset="0"/>
                <a:cs typeface="Times New Roman" panose="02020603050405020304" pitchFamily="18" charset="0"/>
              </a:rPr>
              <a:t>:</a:t>
            </a:r>
          </a:p>
          <a:p>
            <a:pPr lvl="0" algn="just" eaLnBrk="0" fontAlgn="base" hangingPunct="0">
              <a:spcBef>
                <a:spcPct val="0"/>
              </a:spcBef>
              <a:spcAft>
                <a:spcPct val="0"/>
              </a:spcAft>
            </a:pPr>
            <a:endParaRPr lang="en-GB" altLang="en-US" sz="500" dirty="0">
              <a:latin typeface="Bahnschrift" panose="020B0502040204020203" pitchFamily="34" charset="0"/>
            </a:endParaRPr>
          </a:p>
          <a:p>
            <a:pPr lvl="0" algn="just" eaLnBrk="0" fontAlgn="base" hangingPunct="0">
              <a:lnSpc>
                <a:spcPct val="150000"/>
              </a:lnSpc>
              <a:spcBef>
                <a:spcPct val="0"/>
              </a:spcBef>
              <a:spcAft>
                <a:spcPct val="0"/>
              </a:spcAft>
            </a:pPr>
            <a:r>
              <a:rPr lang="de-LU" altLang="en-US" sz="1200" dirty="0">
                <a:latin typeface="Bahnschrift" panose="020B0502040204020203" pitchFamily="34" charset="0"/>
                <a:ea typeface="Calibri" panose="020F0502020204030204" pitchFamily="34" charset="0"/>
                <a:cs typeface="Times New Roman" panose="02020603050405020304" pitchFamily="18" charset="0"/>
              </a:rPr>
              <a:t>Genau wie die einzelnen Stände im Staat müssen auch diese Seelenteile in Harmonie zueinanderstehen. Der vernünftige Seelenteil muss die anderen durch seine __________________ lenken, das </a:t>
            </a:r>
            <a:r>
              <a:rPr lang="de-LU" altLang="en-US" sz="1200" dirty="0" err="1">
                <a:latin typeface="Bahnschrift" panose="020B0502040204020203" pitchFamily="34" charset="0"/>
                <a:ea typeface="Calibri" panose="020F0502020204030204" pitchFamily="34" charset="0"/>
                <a:cs typeface="Times New Roman" panose="02020603050405020304" pitchFamily="18" charset="0"/>
              </a:rPr>
              <a:t>muthafte</a:t>
            </a:r>
            <a:r>
              <a:rPr lang="de-LU" altLang="en-US" sz="1200" dirty="0">
                <a:latin typeface="Bahnschrift" panose="020B0502040204020203" pitchFamily="34" charset="0"/>
                <a:ea typeface="Calibri" panose="020F0502020204030204" pitchFamily="34" charset="0"/>
                <a:cs typeface="Times New Roman" panose="02020603050405020304" pitchFamily="18" charset="0"/>
              </a:rPr>
              <a:t> Element, der Wille, muss durch die _________________ die Beschlüsse des ersten vollziehen, und alle müssen darin übereinstimmen, dass der Vernunft die Regentschaft zukommt (______________________).</a:t>
            </a:r>
            <a:endParaRPr lang="de-LU" altLang="en-US" sz="2000" dirty="0">
              <a:latin typeface="Bahnschrift" panose="020B0502040204020203" pitchFamily="34" charset="0"/>
            </a:endParaRPr>
          </a:p>
        </p:txBody>
      </p:sp>
      <p:sp>
        <p:nvSpPr>
          <p:cNvPr id="34" name="TextBox 33">
            <a:extLst>
              <a:ext uri="{FF2B5EF4-FFF2-40B4-BE49-F238E27FC236}">
                <a16:creationId xmlns:a16="http://schemas.microsoft.com/office/drawing/2014/main" id="{40B38E47-C26F-46D9-916E-20ADE991CCBB}"/>
              </a:ext>
            </a:extLst>
          </p:cNvPr>
          <p:cNvSpPr txBox="1"/>
          <p:nvPr/>
        </p:nvSpPr>
        <p:spPr>
          <a:xfrm>
            <a:off x="2312228" y="5769804"/>
            <a:ext cx="1066318" cy="369332"/>
          </a:xfrm>
          <a:prstGeom prst="rect">
            <a:avLst/>
          </a:prstGeom>
          <a:noFill/>
        </p:spPr>
        <p:txBody>
          <a:bodyPr wrap="none" rtlCol="0">
            <a:spAutoFit/>
          </a:bodyPr>
          <a:lstStyle/>
          <a:p>
            <a:r>
              <a:rPr lang="de-LU" dirty="0">
                <a:latin typeface="Bahnschrift" panose="020B0502040204020203" pitchFamily="34" charset="0"/>
              </a:rPr>
              <a:t>Weisheit</a:t>
            </a:r>
            <a:endParaRPr lang="en-GB" dirty="0">
              <a:latin typeface="Bahnschrift" panose="020B0502040204020203" pitchFamily="34" charset="0"/>
            </a:endParaRPr>
          </a:p>
        </p:txBody>
      </p:sp>
      <p:sp>
        <p:nvSpPr>
          <p:cNvPr id="35" name="TextBox 34">
            <a:extLst>
              <a:ext uri="{FF2B5EF4-FFF2-40B4-BE49-F238E27FC236}">
                <a16:creationId xmlns:a16="http://schemas.microsoft.com/office/drawing/2014/main" id="{F0A9611C-2CE7-4062-B970-43CA006E4A8F}"/>
              </a:ext>
            </a:extLst>
          </p:cNvPr>
          <p:cNvSpPr txBox="1"/>
          <p:nvPr/>
        </p:nvSpPr>
        <p:spPr>
          <a:xfrm>
            <a:off x="5441746" y="5488579"/>
            <a:ext cx="1217000" cy="369332"/>
          </a:xfrm>
          <a:prstGeom prst="rect">
            <a:avLst/>
          </a:prstGeom>
          <a:noFill/>
        </p:spPr>
        <p:txBody>
          <a:bodyPr wrap="none" rtlCol="0">
            <a:spAutoFit/>
          </a:bodyPr>
          <a:lstStyle/>
          <a:p>
            <a:r>
              <a:rPr lang="de-LU" dirty="0">
                <a:latin typeface="Bahnschrift" panose="020B0502040204020203" pitchFamily="34" charset="0"/>
              </a:rPr>
              <a:t>Tapferkeit</a:t>
            </a:r>
            <a:endParaRPr lang="en-GB" dirty="0">
              <a:latin typeface="Bahnschrift" panose="020B0502040204020203" pitchFamily="34" charset="0"/>
            </a:endParaRPr>
          </a:p>
        </p:txBody>
      </p:sp>
      <p:sp>
        <p:nvSpPr>
          <p:cNvPr id="36" name="TextBox 35">
            <a:extLst>
              <a:ext uri="{FF2B5EF4-FFF2-40B4-BE49-F238E27FC236}">
                <a16:creationId xmlns:a16="http://schemas.microsoft.com/office/drawing/2014/main" id="{B28999E1-8752-4EC6-9372-3AC85C7737EC}"/>
              </a:ext>
            </a:extLst>
          </p:cNvPr>
          <p:cNvSpPr txBox="1"/>
          <p:nvPr/>
        </p:nvSpPr>
        <p:spPr>
          <a:xfrm>
            <a:off x="3880626" y="6051496"/>
            <a:ext cx="1595309" cy="369332"/>
          </a:xfrm>
          <a:prstGeom prst="rect">
            <a:avLst/>
          </a:prstGeom>
          <a:noFill/>
        </p:spPr>
        <p:txBody>
          <a:bodyPr wrap="none" rtlCol="0">
            <a:spAutoFit/>
          </a:bodyPr>
          <a:lstStyle/>
          <a:p>
            <a:r>
              <a:rPr lang="de-LU" dirty="0">
                <a:latin typeface="Bahnschrift" panose="020B0502040204020203" pitchFamily="34" charset="0"/>
              </a:rPr>
              <a:t>Besonnenheit</a:t>
            </a:r>
            <a:endParaRPr lang="en-GB" dirty="0">
              <a:latin typeface="Bahnschrift" panose="020B0502040204020203" pitchFamily="34" charset="0"/>
            </a:endParaRPr>
          </a:p>
        </p:txBody>
      </p:sp>
    </p:spTree>
    <p:extLst>
      <p:ext uri="{BB962C8B-B14F-4D97-AF65-F5344CB8AC3E}">
        <p14:creationId xmlns:p14="http://schemas.microsoft.com/office/powerpoint/2010/main" val="149199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2944825"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a:solidFill>
                  <a:schemeClr val="bg1"/>
                </a:solidFill>
                <a:latin typeface="Bahnschrift" panose="020B0502040204020203" pitchFamily="34" charset="0"/>
              </a:rPr>
              <a:t>Bentham - </a:t>
            </a:r>
            <a:r>
              <a:rPr lang="en-GB" dirty="0" err="1">
                <a:solidFill>
                  <a:schemeClr val="bg1"/>
                </a:solidFill>
                <a:latin typeface="Bahnschrift" panose="020B0502040204020203" pitchFamily="34" charset="0"/>
              </a:rPr>
              <a:t>Utilitarismus</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3" name="TextBox 12">
            <a:extLst>
              <a:ext uri="{FF2B5EF4-FFF2-40B4-BE49-F238E27FC236}">
                <a16:creationId xmlns:a16="http://schemas.microsoft.com/office/drawing/2014/main" id="{9CF804DB-38C9-4E1A-B7FA-524C79BADD00}"/>
              </a:ext>
            </a:extLst>
          </p:cNvPr>
          <p:cNvSpPr txBox="1"/>
          <p:nvPr/>
        </p:nvSpPr>
        <p:spPr>
          <a:xfrm>
            <a:off x="6089087" y="920621"/>
            <a:ext cx="4810897" cy="5324535"/>
          </a:xfrm>
          <a:prstGeom prst="rect">
            <a:avLst/>
          </a:prstGeom>
          <a:noFill/>
        </p:spPr>
        <p:txBody>
          <a:bodyPr wrap="square" rtlCol="0">
            <a:spAutoFit/>
          </a:bodyPr>
          <a:lstStyle/>
          <a:p>
            <a:pPr marL="285750" indent="-285750" algn="just">
              <a:buFont typeface="Arial" panose="020B0604020202020204" pitchFamily="34" charset="0"/>
              <a:buChar char="•"/>
            </a:pPr>
            <a:r>
              <a:rPr lang="de-CH" sz="2000" dirty="0">
                <a:latin typeface="Bahnschrift" panose="020B0502040204020203" pitchFamily="34" charset="0"/>
              </a:rPr>
              <a:t>Jeremy Bentham, war ein </a:t>
            </a:r>
            <a:r>
              <a:rPr lang="de-CH" sz="2000" b="1" u="sng" dirty="0">
                <a:latin typeface="Bahnschrift" panose="020B0502040204020203" pitchFamily="34" charset="0"/>
              </a:rPr>
              <a:t>exzentrischer Einsiedler</a:t>
            </a:r>
            <a:r>
              <a:rPr lang="de-CH" sz="2000" dirty="0">
                <a:latin typeface="Bahnschrift" panose="020B0502040204020203" pitchFamily="34" charset="0"/>
              </a:rPr>
              <a:t>, so scheu, dass er Besuch nur einzeln aushalten konnte. </a:t>
            </a:r>
          </a:p>
          <a:p>
            <a:pPr marL="285750" indent="-285750" algn="just">
              <a:buFont typeface="Arial" panose="020B0604020202020204" pitchFamily="34" charset="0"/>
              <a:buChar char="•"/>
            </a:pPr>
            <a:endParaRPr lang="de-CH" sz="2000" dirty="0">
              <a:latin typeface="Bahnschrift" panose="020B0502040204020203" pitchFamily="34" charset="0"/>
            </a:endParaRPr>
          </a:p>
          <a:p>
            <a:pPr marL="285750" indent="-285750" algn="just">
              <a:buFont typeface="Arial" panose="020B0604020202020204" pitchFamily="34" charset="0"/>
              <a:buChar char="•"/>
            </a:pPr>
            <a:r>
              <a:rPr lang="de-CH" sz="2000" dirty="0">
                <a:latin typeface="Bahnschrift" panose="020B0502040204020203" pitchFamily="34" charset="0"/>
              </a:rPr>
              <a:t>Er hielt als Haustiere Ratten und </a:t>
            </a:r>
            <a:r>
              <a:rPr lang="de-CH" sz="2000" b="1" u="sng" dirty="0">
                <a:latin typeface="Bahnschrift" panose="020B0502040204020203" pitchFamily="34" charset="0"/>
              </a:rPr>
              <a:t>ein Schwein</a:t>
            </a:r>
            <a:r>
              <a:rPr lang="de-CH" sz="2000" dirty="0">
                <a:latin typeface="Bahnschrift" panose="020B0502040204020203" pitchFamily="34" charset="0"/>
              </a:rPr>
              <a:t>. </a:t>
            </a:r>
          </a:p>
          <a:p>
            <a:pPr marL="285750" indent="-285750" algn="just">
              <a:buFont typeface="Arial" panose="020B0604020202020204" pitchFamily="34" charset="0"/>
              <a:buChar char="•"/>
            </a:pPr>
            <a:endParaRPr lang="de-CH" sz="2000" dirty="0">
              <a:latin typeface="Bahnschrift" panose="020B0502040204020203" pitchFamily="34" charset="0"/>
            </a:endParaRPr>
          </a:p>
          <a:p>
            <a:pPr marL="285750" indent="-285750" algn="just">
              <a:buFont typeface="Arial" panose="020B0604020202020204" pitchFamily="34" charset="0"/>
              <a:buChar char="•"/>
            </a:pPr>
            <a:r>
              <a:rPr lang="de-CH" sz="2000" dirty="0">
                <a:latin typeface="Bahnschrift" panose="020B0502040204020203" pitchFamily="34" charset="0"/>
              </a:rPr>
              <a:t>Als militanter Atheist meinte er, tote Verwandte sollten nicht begraben, sondern </a:t>
            </a:r>
            <a:r>
              <a:rPr lang="de-CH" sz="2000" b="1" u="sng" dirty="0">
                <a:latin typeface="Bahnschrift" panose="020B0502040204020203" pitchFamily="34" charset="0"/>
              </a:rPr>
              <a:t>ausgestopft</a:t>
            </a:r>
            <a:r>
              <a:rPr lang="de-CH" sz="2000" dirty="0">
                <a:latin typeface="Bahnschrift" panose="020B0502040204020203" pitchFamily="34" charset="0"/>
              </a:rPr>
              <a:t> werden und zu Hause als Dekoration dienen. </a:t>
            </a:r>
          </a:p>
          <a:p>
            <a:pPr marL="285750" indent="-285750" algn="just">
              <a:buFont typeface="Arial" panose="020B0604020202020204" pitchFamily="34" charset="0"/>
              <a:buChar char="•"/>
            </a:pPr>
            <a:endParaRPr lang="de-CH" sz="2000" dirty="0">
              <a:latin typeface="Bahnschrift" panose="020B0502040204020203" pitchFamily="34" charset="0"/>
            </a:endParaRPr>
          </a:p>
          <a:p>
            <a:pPr marL="285750" indent="-285750" algn="just">
              <a:buFont typeface="Arial" panose="020B0604020202020204" pitchFamily="34" charset="0"/>
              <a:buChar char="•"/>
            </a:pPr>
            <a:r>
              <a:rPr lang="de-CH" sz="2000" dirty="0">
                <a:latin typeface="Bahnschrift" panose="020B0502040204020203" pitchFamily="34" charset="0"/>
              </a:rPr>
              <a:t>Nach seinem Tod wurde er im University College in London seziert. </a:t>
            </a:r>
            <a:r>
              <a:rPr lang="de-CH" sz="2000" b="1" u="sng" dirty="0">
                <a:latin typeface="Bahnschrift" panose="020B0502040204020203" pitchFamily="34" charset="0"/>
              </a:rPr>
              <a:t>Sein Skelett befindet sich noch dort: mit Stroh aufgefüttert und Wachskopf</a:t>
            </a:r>
            <a:r>
              <a:rPr lang="de-CH" sz="2000" dirty="0">
                <a:latin typeface="Bahnschrift" panose="020B0502040204020203" pitchFamily="34" charset="0"/>
              </a:rPr>
              <a:t>. </a:t>
            </a:r>
            <a:endParaRPr lang="en-GB" sz="2000" dirty="0">
              <a:latin typeface="Bahnschrift" panose="020B0502040204020203" pitchFamily="34" charset="0"/>
            </a:endParaRPr>
          </a:p>
        </p:txBody>
      </p:sp>
      <p:pic>
        <p:nvPicPr>
          <p:cNvPr id="14" name="Picture 13">
            <a:extLst>
              <a:ext uri="{FF2B5EF4-FFF2-40B4-BE49-F238E27FC236}">
                <a16:creationId xmlns:a16="http://schemas.microsoft.com/office/drawing/2014/main" id="{AC5A6D46-B0AB-4BD9-8872-266041D916FE}"/>
              </a:ext>
            </a:extLst>
          </p:cNvPr>
          <p:cNvPicPr>
            <a:picLocks noChangeAspect="1"/>
          </p:cNvPicPr>
          <p:nvPr/>
        </p:nvPicPr>
        <p:blipFill>
          <a:blip r:embed="rId2"/>
          <a:stretch>
            <a:fillRect/>
          </a:stretch>
        </p:blipFill>
        <p:spPr>
          <a:xfrm>
            <a:off x="1143119" y="811816"/>
            <a:ext cx="4196162" cy="5594883"/>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p:spPr>
      </p:pic>
      <p:pic>
        <p:nvPicPr>
          <p:cNvPr id="15" name="Picture 14">
            <a:extLst>
              <a:ext uri="{FF2B5EF4-FFF2-40B4-BE49-F238E27FC236}">
                <a16:creationId xmlns:a16="http://schemas.microsoft.com/office/drawing/2014/main" id="{AC515A85-6848-45D9-B136-61EC231EA713}"/>
              </a:ext>
            </a:extLst>
          </p:cNvPr>
          <p:cNvPicPr>
            <a:picLocks noChangeAspect="1"/>
          </p:cNvPicPr>
          <p:nvPr/>
        </p:nvPicPr>
        <p:blipFill>
          <a:blip r:embed="rId3"/>
          <a:stretch>
            <a:fillRect/>
          </a:stretch>
        </p:blipFill>
        <p:spPr>
          <a:xfrm rot="706472">
            <a:off x="560327" y="4454763"/>
            <a:ext cx="2846949" cy="1930466"/>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p:spPr>
      </p:pic>
    </p:spTree>
    <p:extLst>
      <p:ext uri="{BB962C8B-B14F-4D97-AF65-F5344CB8AC3E}">
        <p14:creationId xmlns:p14="http://schemas.microsoft.com/office/powerpoint/2010/main" val="2475791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453175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a:solidFill>
                  <a:schemeClr val="bg1"/>
                </a:solidFill>
                <a:latin typeface="Bahnschrift" panose="020B0502040204020203" pitchFamily="34" charset="0"/>
              </a:rPr>
              <a:t>Bentham – Die </a:t>
            </a:r>
            <a:r>
              <a:rPr lang="en-GB" dirty="0" err="1">
                <a:solidFill>
                  <a:schemeClr val="bg1"/>
                </a:solidFill>
                <a:latin typeface="Bahnschrift" panose="020B0502040204020203" pitchFamily="34" charset="0"/>
              </a:rPr>
              <a:t>Messbarkeit</a:t>
            </a:r>
            <a:r>
              <a:rPr lang="en-GB" dirty="0">
                <a:solidFill>
                  <a:schemeClr val="bg1"/>
                </a:solidFill>
                <a:latin typeface="Bahnschrift" panose="020B0502040204020203" pitchFamily="34" charset="0"/>
              </a:rPr>
              <a:t> der Moral</a:t>
            </a: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0" name="TextBox 9">
            <a:extLst>
              <a:ext uri="{FF2B5EF4-FFF2-40B4-BE49-F238E27FC236}">
                <a16:creationId xmlns:a16="http://schemas.microsoft.com/office/drawing/2014/main" id="{A1782858-B32D-4443-B912-6EB46ECF54ED}"/>
              </a:ext>
            </a:extLst>
          </p:cNvPr>
          <p:cNvSpPr txBox="1"/>
          <p:nvPr/>
        </p:nvSpPr>
        <p:spPr>
          <a:xfrm>
            <a:off x="5869858" y="830845"/>
            <a:ext cx="5534737" cy="558223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de-CH" sz="1600" dirty="0">
                <a:latin typeface="Bahnschrift" panose="020B0502040204020203" pitchFamily="34" charset="0"/>
              </a:rPr>
              <a:t>Für Bentham fehlen Gesetzen und moralischen Prinzipien, die sich auf das persönlichen Gewissen, das Naturrecht oder den „gesunden Menschenverstand“ berufen, </a:t>
            </a:r>
            <a:r>
              <a:rPr lang="de-CH" sz="1600" b="1" dirty="0">
                <a:latin typeface="Bahnschrift" panose="020B0502040204020203" pitchFamily="34" charset="0"/>
              </a:rPr>
              <a:t>jede logische oder wissenschaftliche Begründung</a:t>
            </a:r>
            <a:r>
              <a:rPr lang="de-CH" sz="1600" dirty="0">
                <a:latin typeface="Bahnschrift" panose="020B0502040204020203" pitchFamily="34" charset="0"/>
              </a:rPr>
              <a:t>. </a:t>
            </a:r>
          </a:p>
          <a:p>
            <a:pPr marL="285750" indent="-285750" algn="just">
              <a:lnSpc>
                <a:spcPct val="150000"/>
              </a:lnSpc>
              <a:buFont typeface="Arial" panose="020B0604020202020204" pitchFamily="34" charset="0"/>
              <a:buChar char="•"/>
            </a:pPr>
            <a:endParaRPr lang="de-CH" sz="1600" u="sng" dirty="0">
              <a:latin typeface="Bahnschrift" panose="020B0502040204020203" pitchFamily="34" charset="0"/>
            </a:endParaRPr>
          </a:p>
          <a:p>
            <a:pPr marL="285750" indent="-285750" algn="just">
              <a:lnSpc>
                <a:spcPct val="150000"/>
              </a:lnSpc>
              <a:buFont typeface="Arial" panose="020B0604020202020204" pitchFamily="34" charset="0"/>
              <a:buChar char="•"/>
            </a:pPr>
            <a:r>
              <a:rPr lang="de-CH" sz="1600" b="1" dirty="0">
                <a:solidFill>
                  <a:srgbClr val="9FB7E1"/>
                </a:solidFill>
                <a:latin typeface="Bahnschrift" panose="020B0502040204020203" pitchFamily="34" charset="0"/>
              </a:rPr>
              <a:t>Intentionen und Motivationen kann man nicht messen, Handlungsresultate jedoch sehr wohl. </a:t>
            </a:r>
          </a:p>
          <a:p>
            <a:pPr marL="285750" indent="-285750" algn="just">
              <a:lnSpc>
                <a:spcPct val="150000"/>
              </a:lnSpc>
              <a:buFont typeface="Arial" panose="020B0604020202020204" pitchFamily="34" charset="0"/>
              <a:buChar char="•"/>
            </a:pPr>
            <a:endParaRPr lang="de-CH" sz="1600" dirty="0">
              <a:latin typeface="Bahnschrift" panose="020B0502040204020203" pitchFamily="34" charset="0"/>
            </a:endParaRPr>
          </a:p>
          <a:p>
            <a:pPr marL="285750" indent="-285750" algn="just">
              <a:lnSpc>
                <a:spcPct val="150000"/>
              </a:lnSpc>
              <a:buFont typeface="Arial" panose="020B0604020202020204" pitchFamily="34" charset="0"/>
              <a:buChar char="•"/>
            </a:pPr>
            <a:r>
              <a:rPr lang="de-CH" sz="1600" dirty="0">
                <a:latin typeface="Bahnschrift" panose="020B0502040204020203" pitchFamily="34" charset="0"/>
              </a:rPr>
              <a:t>Er versteht den Menschen als </a:t>
            </a:r>
            <a:r>
              <a:rPr lang="de-CH" sz="1600" b="1" dirty="0">
                <a:latin typeface="Bahnschrift" panose="020B0502040204020203" pitchFamily="34" charset="0"/>
              </a:rPr>
              <a:t>Lust-Schmerz-Organismus</a:t>
            </a:r>
            <a:r>
              <a:rPr lang="de-CH" sz="1600" dirty="0">
                <a:latin typeface="Bahnschrift" panose="020B0502040204020203" pitchFamily="34" charset="0"/>
              </a:rPr>
              <a:t>, </a:t>
            </a:r>
            <a:r>
              <a:rPr lang="de-CH" sz="1600" b="1" dirty="0">
                <a:latin typeface="Bahnschrift" panose="020B0502040204020203" pitchFamily="34" charset="0"/>
              </a:rPr>
              <a:t>der stets Lust sucht und Schmerz meidet</a:t>
            </a:r>
            <a:r>
              <a:rPr lang="de-CH" sz="1600" dirty="0">
                <a:latin typeface="Bahnschrift" panose="020B0502040204020203" pitchFamily="34" charset="0"/>
              </a:rPr>
              <a:t>. </a:t>
            </a:r>
          </a:p>
          <a:p>
            <a:pPr marL="285750" indent="-285750" algn="just">
              <a:lnSpc>
                <a:spcPct val="150000"/>
              </a:lnSpc>
              <a:buFont typeface="Arial" panose="020B0604020202020204" pitchFamily="34" charset="0"/>
              <a:buChar char="•"/>
            </a:pPr>
            <a:endParaRPr lang="de-CH" sz="1600" dirty="0">
              <a:latin typeface="Bahnschrift" panose="020B0502040204020203" pitchFamily="34" charset="0"/>
            </a:endParaRPr>
          </a:p>
          <a:p>
            <a:pPr marL="285750" indent="-285750" algn="just">
              <a:lnSpc>
                <a:spcPct val="150000"/>
              </a:lnSpc>
              <a:buFont typeface="Arial" panose="020B0604020202020204" pitchFamily="34" charset="0"/>
              <a:buChar char="•"/>
            </a:pPr>
            <a:r>
              <a:rPr lang="de-CH" sz="1600" dirty="0">
                <a:latin typeface="Bahnschrift" panose="020B0502040204020203" pitchFamily="34" charset="0"/>
              </a:rPr>
              <a:t>Gesetze und moralische Prinzipien sollten also nur dann befolgt werden, </a:t>
            </a:r>
            <a:r>
              <a:rPr lang="de-CH" sz="1600" b="1" dirty="0">
                <a:latin typeface="Bahnschrift" panose="020B0502040204020203" pitchFamily="34" charset="0"/>
              </a:rPr>
              <a:t>wenn sie die Lust der Menschen steigern</a:t>
            </a:r>
            <a:r>
              <a:rPr lang="de-CH" sz="1600" dirty="0">
                <a:latin typeface="Bahnschrift" panose="020B0502040204020203" pitchFamily="34" charset="0"/>
              </a:rPr>
              <a:t>.  </a:t>
            </a:r>
            <a:endParaRPr lang="en-GB" sz="1600" dirty="0">
              <a:latin typeface="Bahnschrift" panose="020B0502040204020203" pitchFamily="34" charset="0"/>
            </a:endParaRPr>
          </a:p>
        </p:txBody>
      </p:sp>
      <p:pic>
        <p:nvPicPr>
          <p:cNvPr id="11" name="Picture 10">
            <a:extLst>
              <a:ext uri="{FF2B5EF4-FFF2-40B4-BE49-F238E27FC236}">
                <a16:creationId xmlns:a16="http://schemas.microsoft.com/office/drawing/2014/main" id="{2AE459A0-979F-4700-99B5-D1704B55A302}"/>
              </a:ext>
            </a:extLst>
          </p:cNvPr>
          <p:cNvPicPr>
            <a:picLocks noChangeAspect="1"/>
          </p:cNvPicPr>
          <p:nvPr/>
        </p:nvPicPr>
        <p:blipFill>
          <a:blip r:embed="rId2"/>
          <a:stretch>
            <a:fillRect/>
          </a:stretch>
        </p:blipFill>
        <p:spPr>
          <a:xfrm>
            <a:off x="488614" y="1011145"/>
            <a:ext cx="4987321" cy="332488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p:spPr>
      </p:pic>
      <p:sp>
        <p:nvSpPr>
          <p:cNvPr id="12" name="TextBox 11">
            <a:extLst>
              <a:ext uri="{FF2B5EF4-FFF2-40B4-BE49-F238E27FC236}">
                <a16:creationId xmlns:a16="http://schemas.microsoft.com/office/drawing/2014/main" id="{BACBF6C6-2D50-4275-B852-E5EF64E8E649}"/>
              </a:ext>
            </a:extLst>
          </p:cNvPr>
          <p:cNvSpPr txBox="1"/>
          <p:nvPr/>
        </p:nvSpPr>
        <p:spPr>
          <a:xfrm>
            <a:off x="1700580" y="4590224"/>
            <a:ext cx="2757763" cy="954107"/>
          </a:xfrm>
          <a:prstGeom prst="rect">
            <a:avLst/>
          </a:prstGeom>
          <a:noFill/>
        </p:spPr>
        <p:txBody>
          <a:bodyPr wrap="square" rtlCol="0">
            <a:spAutoFit/>
          </a:bodyPr>
          <a:lstStyle/>
          <a:p>
            <a:pPr algn="just"/>
            <a:r>
              <a:rPr lang="de-LU" sz="1400" dirty="0">
                <a:latin typeface="Bahnschrift" panose="020B0502040204020203" pitchFamily="34" charset="0"/>
              </a:rPr>
              <a:t>Wegen seiner lustorientierten Philosophie wird Bentham von Kritikern als Anhänger des </a:t>
            </a:r>
            <a:r>
              <a:rPr lang="de-LU" sz="1400" b="1" u="sng" dirty="0">
                <a:latin typeface="Bahnschrift" panose="020B0502040204020203" pitchFamily="34" charset="0"/>
              </a:rPr>
              <a:t>“Schweineglücks” </a:t>
            </a:r>
            <a:r>
              <a:rPr lang="de-LU" sz="1400" dirty="0">
                <a:latin typeface="Bahnschrift" panose="020B0502040204020203" pitchFamily="34" charset="0"/>
              </a:rPr>
              <a:t>bezeichnet.</a:t>
            </a:r>
          </a:p>
        </p:txBody>
      </p:sp>
      <p:sp>
        <p:nvSpPr>
          <p:cNvPr id="16" name="Arrow: Left-Up 15">
            <a:extLst>
              <a:ext uri="{FF2B5EF4-FFF2-40B4-BE49-F238E27FC236}">
                <a16:creationId xmlns:a16="http://schemas.microsoft.com/office/drawing/2014/main" id="{75A400CE-D2B0-489A-B1E3-D0BBE38FC7A8}"/>
              </a:ext>
            </a:extLst>
          </p:cNvPr>
          <p:cNvSpPr/>
          <p:nvPr/>
        </p:nvSpPr>
        <p:spPr>
          <a:xfrm rot="5400000">
            <a:off x="1043075" y="4410154"/>
            <a:ext cx="520720" cy="618140"/>
          </a:xfrm>
          <a:prstGeom prst="leftUpArrow">
            <a:avLst>
              <a:gd name="adj1" fmla="val 4004"/>
              <a:gd name="adj2" fmla="val 8776"/>
              <a:gd name="adj3" fmla="val 25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020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058EE62-6741-4765-BA10-474FAA0CB4EE}"/>
              </a:ext>
            </a:extLst>
          </p:cNvPr>
          <p:cNvPicPr>
            <a:picLocks noChangeAspect="1"/>
          </p:cNvPicPr>
          <p:nvPr/>
        </p:nvPicPr>
        <p:blipFill>
          <a:blip r:embed="rId2">
            <a:lum bright="70000" contrast="-70000"/>
          </a:blip>
          <a:stretch>
            <a:fillRect/>
          </a:stretch>
        </p:blipFill>
        <p:spPr>
          <a:xfrm>
            <a:off x="9919914" y="4790276"/>
            <a:ext cx="2065144" cy="1723389"/>
          </a:xfrm>
          <a:prstGeom prst="ellipse">
            <a:avLst/>
          </a:prstGeom>
          <a:ln w="3175" cap="rnd">
            <a:noFill/>
          </a:ln>
          <a:effectLst>
            <a:outerShdw blurRad="381000" dist="292100" dir="5400000" sx="-80000" sy="-18000" rotWithShape="0">
              <a:srgbClr val="000000">
                <a:alpha val="22000"/>
              </a:srgbClr>
            </a:outerShdw>
          </a:effectLst>
        </p:spPr>
      </p:pic>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453175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a:solidFill>
                  <a:schemeClr val="bg1"/>
                </a:solidFill>
                <a:latin typeface="Bahnschrift" panose="020B0502040204020203" pitchFamily="34" charset="0"/>
              </a:rPr>
              <a:t>Bentham – Ein </a:t>
            </a:r>
            <a:r>
              <a:rPr lang="en-GB" dirty="0" err="1">
                <a:solidFill>
                  <a:schemeClr val="bg1"/>
                </a:solidFill>
                <a:latin typeface="Bahnschrift" panose="020B0502040204020203" pitchFamily="34" charset="0"/>
              </a:rPr>
              <a:t>Praxisbeispiel</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9" name="TextBox 18">
            <a:extLst>
              <a:ext uri="{FF2B5EF4-FFF2-40B4-BE49-F238E27FC236}">
                <a16:creationId xmlns:a16="http://schemas.microsoft.com/office/drawing/2014/main" id="{C0BE79FF-9FA4-4C8F-BFF4-2164E8E342A6}"/>
              </a:ext>
            </a:extLst>
          </p:cNvPr>
          <p:cNvSpPr txBox="1"/>
          <p:nvPr/>
        </p:nvSpPr>
        <p:spPr>
          <a:xfrm>
            <a:off x="3896497" y="1067391"/>
            <a:ext cx="7809471" cy="1631216"/>
          </a:xfrm>
          <a:prstGeom prst="rect">
            <a:avLst/>
          </a:prstGeom>
          <a:noFill/>
        </p:spPr>
        <p:txBody>
          <a:bodyPr wrap="square" rtlCol="0">
            <a:spAutoFit/>
          </a:bodyPr>
          <a:lstStyle/>
          <a:p>
            <a:pPr algn="just"/>
            <a:r>
              <a:rPr lang="de-CH" sz="1600" dirty="0">
                <a:latin typeface="Bahnschrift" panose="020B0502040204020203" pitchFamily="34" charset="0"/>
              </a:rPr>
              <a:t>Die Regierung möchte ein Gesetz zur Abtreibung erarbeiten. </a:t>
            </a:r>
          </a:p>
          <a:p>
            <a:pPr algn="just"/>
            <a:endParaRPr lang="de-CH" sz="1600" dirty="0">
              <a:latin typeface="Bahnschrift" panose="020B0502040204020203" pitchFamily="34" charset="0"/>
            </a:endParaRPr>
          </a:p>
          <a:p>
            <a:pPr algn="just"/>
            <a:r>
              <a:rPr lang="de-CH" sz="1600" dirty="0">
                <a:latin typeface="Bahnschrift" panose="020B0502040204020203" pitchFamily="34" charset="0"/>
              </a:rPr>
              <a:t>Die Öffentlichkeit wird nach ihrer Meinung gefragt, </a:t>
            </a:r>
            <a:r>
              <a:rPr lang="de-CH" sz="1600" b="1" u="sng" dirty="0">
                <a:latin typeface="Bahnschrift" panose="020B0502040204020203" pitchFamily="34" charset="0"/>
              </a:rPr>
              <a:t>Glückssummen</a:t>
            </a:r>
            <a:r>
              <a:rPr lang="de-CH" sz="1600" dirty="0">
                <a:latin typeface="Bahnschrift" panose="020B0502040204020203" pitchFamily="34" charset="0"/>
              </a:rPr>
              <a:t> werden berechnet und die Gesetze richten sich danach. </a:t>
            </a:r>
          </a:p>
          <a:p>
            <a:pPr algn="just"/>
            <a:endParaRPr lang="de-CH" sz="1600" dirty="0">
              <a:latin typeface="Bahnschrift" panose="020B0502040204020203" pitchFamily="34" charset="0"/>
            </a:endParaRPr>
          </a:p>
          <a:p>
            <a:pPr algn="just"/>
            <a:r>
              <a:rPr lang="de-CH" sz="1600" dirty="0">
                <a:latin typeface="Bahnschrift" panose="020B0502040204020203" pitchFamily="34" charset="0"/>
              </a:rPr>
              <a:t>Die Mehrheit bekommt, was sie will, denn Utilitarismus ist demokratisch. </a:t>
            </a:r>
            <a:endParaRPr lang="en-GB" sz="1600" dirty="0">
              <a:latin typeface="Bahnschrift" panose="020B0502040204020203" pitchFamily="34" charset="0"/>
            </a:endParaRPr>
          </a:p>
        </p:txBody>
      </p:sp>
      <p:sp>
        <p:nvSpPr>
          <p:cNvPr id="20" name="TextBox 19">
            <a:extLst>
              <a:ext uri="{FF2B5EF4-FFF2-40B4-BE49-F238E27FC236}">
                <a16:creationId xmlns:a16="http://schemas.microsoft.com/office/drawing/2014/main" id="{169E9A09-57DF-4CDB-B8D1-58D1AB385757}"/>
              </a:ext>
            </a:extLst>
          </p:cNvPr>
          <p:cNvSpPr txBox="1"/>
          <p:nvPr/>
        </p:nvSpPr>
        <p:spPr>
          <a:xfrm>
            <a:off x="163205" y="3544007"/>
            <a:ext cx="6926479" cy="338554"/>
          </a:xfrm>
          <a:prstGeom prst="rect">
            <a:avLst/>
          </a:prstGeom>
          <a:noFill/>
        </p:spPr>
        <p:txBody>
          <a:bodyPr wrap="square" rtlCol="0">
            <a:spAutoFit/>
          </a:bodyPr>
          <a:lstStyle/>
          <a:p>
            <a:r>
              <a:rPr lang="de-CH" sz="1600" b="1" dirty="0">
                <a:latin typeface="Bahnschrift" panose="020B0502040204020203" pitchFamily="34" charset="0"/>
              </a:rPr>
              <a:t>Welche Probleme könnten sich aus dieser Vorgehensweise ergeben?</a:t>
            </a:r>
            <a:endParaRPr lang="en-GB" sz="1600" b="1" dirty="0">
              <a:latin typeface="Bahnschrift" panose="020B0502040204020203" pitchFamily="34" charset="0"/>
            </a:endParaRPr>
          </a:p>
        </p:txBody>
      </p:sp>
      <p:sp>
        <p:nvSpPr>
          <p:cNvPr id="21" name="TextBox 20">
            <a:extLst>
              <a:ext uri="{FF2B5EF4-FFF2-40B4-BE49-F238E27FC236}">
                <a16:creationId xmlns:a16="http://schemas.microsoft.com/office/drawing/2014/main" id="{F9BF8E78-9CBA-41D7-A2E1-B5C5734BC6F1}"/>
              </a:ext>
            </a:extLst>
          </p:cNvPr>
          <p:cNvSpPr txBox="1"/>
          <p:nvPr/>
        </p:nvSpPr>
        <p:spPr>
          <a:xfrm>
            <a:off x="486032" y="4074428"/>
            <a:ext cx="10935729" cy="584775"/>
          </a:xfrm>
          <a:prstGeom prst="rect">
            <a:avLst/>
          </a:prstGeom>
          <a:noFill/>
        </p:spPr>
        <p:txBody>
          <a:bodyPr wrap="square" rtlCol="0">
            <a:spAutoFit/>
          </a:bodyPr>
          <a:lstStyle/>
          <a:p>
            <a:pPr marL="457200" indent="-457200" algn="just">
              <a:buFont typeface="+mj-lt"/>
              <a:buAutoNum type="arabicPeriod"/>
            </a:pPr>
            <a:r>
              <a:rPr lang="de-LU" sz="1600" dirty="0">
                <a:latin typeface="Bahnschrift" panose="020B0502040204020203" pitchFamily="34" charset="0"/>
              </a:rPr>
              <a:t>Benthams Lustprinzip ist rein </a:t>
            </a:r>
            <a:r>
              <a:rPr lang="de-LU" sz="1600" b="1" dirty="0">
                <a:solidFill>
                  <a:schemeClr val="accent1">
                    <a:lumMod val="60000"/>
                    <a:lumOff val="40000"/>
                  </a:schemeClr>
                </a:solidFill>
                <a:latin typeface="Bahnschrift" panose="020B0502040204020203" pitchFamily="34" charset="0"/>
              </a:rPr>
              <a:t>teleologisch</a:t>
            </a:r>
            <a:r>
              <a:rPr lang="de-LU" sz="1600" dirty="0">
                <a:latin typeface="Bahnschrift" panose="020B0502040204020203" pitchFamily="34" charset="0"/>
              </a:rPr>
              <a:t> und </a:t>
            </a:r>
            <a:r>
              <a:rPr lang="de-LU" sz="1600" b="1" dirty="0">
                <a:solidFill>
                  <a:schemeClr val="accent1">
                    <a:lumMod val="60000"/>
                    <a:lumOff val="40000"/>
                  </a:schemeClr>
                </a:solidFill>
                <a:latin typeface="Bahnschrift" panose="020B0502040204020203" pitchFamily="34" charset="0"/>
              </a:rPr>
              <a:t>ignoriert moralischen Normen und Prinzipien. </a:t>
            </a:r>
            <a:r>
              <a:rPr lang="de-LU" sz="1600" dirty="0">
                <a:latin typeface="Bahnschrift" panose="020B0502040204020203" pitchFamily="34" charset="0"/>
              </a:rPr>
              <a:t>Dies führt zu einem </a:t>
            </a:r>
            <a:r>
              <a:rPr lang="de-LU" sz="1600" b="1" dirty="0">
                <a:solidFill>
                  <a:schemeClr val="accent1">
                    <a:lumMod val="60000"/>
                    <a:lumOff val="40000"/>
                  </a:schemeClr>
                </a:solidFill>
                <a:latin typeface="Bahnschrift" panose="020B0502040204020203" pitchFamily="34" charset="0"/>
              </a:rPr>
              <a:t>Werterelativismus, </a:t>
            </a:r>
            <a:r>
              <a:rPr lang="de-LU" sz="1600" dirty="0">
                <a:latin typeface="Bahnschrift" panose="020B0502040204020203" pitchFamily="34" charset="0"/>
              </a:rPr>
              <a:t>der jegliche Entscheidung legitimiert solange sie zur mehrheitlichen Lust beiträgt.</a:t>
            </a:r>
          </a:p>
        </p:txBody>
      </p:sp>
      <p:sp>
        <p:nvSpPr>
          <p:cNvPr id="25" name="TextBox 24">
            <a:extLst>
              <a:ext uri="{FF2B5EF4-FFF2-40B4-BE49-F238E27FC236}">
                <a16:creationId xmlns:a16="http://schemas.microsoft.com/office/drawing/2014/main" id="{4F37503D-285A-4120-A508-CC6B6F804525}"/>
              </a:ext>
            </a:extLst>
          </p:cNvPr>
          <p:cNvSpPr txBox="1"/>
          <p:nvPr/>
        </p:nvSpPr>
        <p:spPr>
          <a:xfrm>
            <a:off x="503501" y="5066515"/>
            <a:ext cx="10627324" cy="584775"/>
          </a:xfrm>
          <a:prstGeom prst="rect">
            <a:avLst/>
          </a:prstGeom>
          <a:noFill/>
        </p:spPr>
        <p:txBody>
          <a:bodyPr wrap="square" rtlCol="0">
            <a:spAutoFit/>
          </a:bodyPr>
          <a:lstStyle/>
          <a:p>
            <a:pPr marL="342900" indent="-342900">
              <a:buFont typeface="+mj-lt"/>
              <a:buAutoNum type="arabicPeriod" startAt="2"/>
            </a:pPr>
            <a:r>
              <a:rPr lang="de-LU" sz="1600" dirty="0">
                <a:latin typeface="Bahnschrift" panose="020B0502040204020203" pitchFamily="34" charset="0"/>
              </a:rPr>
              <a:t>z.B.: Wenn die Diskriminierung von Sklaven zur Lust der Mehrheit beiträgt, wäre dies legitim. Unter Benthams Lustprinzip wäre sogar eine Sklavengesellschaft legitim. </a:t>
            </a:r>
          </a:p>
        </p:txBody>
      </p:sp>
      <p:pic>
        <p:nvPicPr>
          <p:cNvPr id="27" name="Picture 26">
            <a:extLst>
              <a:ext uri="{FF2B5EF4-FFF2-40B4-BE49-F238E27FC236}">
                <a16:creationId xmlns:a16="http://schemas.microsoft.com/office/drawing/2014/main" id="{54D2F4F4-FF2E-4B5C-B00B-4D699C9C4B22}"/>
              </a:ext>
            </a:extLst>
          </p:cNvPr>
          <p:cNvPicPr>
            <a:picLocks noChangeAspect="1"/>
          </p:cNvPicPr>
          <p:nvPr/>
        </p:nvPicPr>
        <p:blipFill>
          <a:blip r:embed="rId3"/>
          <a:stretch>
            <a:fillRect/>
          </a:stretch>
        </p:blipFill>
        <p:spPr>
          <a:xfrm rot="21436922">
            <a:off x="552297" y="700745"/>
            <a:ext cx="3410549" cy="2875732"/>
          </a:xfrm>
          <a:prstGeom prst="rect">
            <a:avLst/>
          </a:prstGeom>
        </p:spPr>
      </p:pic>
    </p:spTree>
    <p:extLst>
      <p:ext uri="{BB962C8B-B14F-4D97-AF65-F5344CB8AC3E}">
        <p14:creationId xmlns:p14="http://schemas.microsoft.com/office/powerpoint/2010/main" val="246842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3564257"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Utilitarismus</a:t>
            </a:r>
            <a:r>
              <a:rPr lang="en-GB" dirty="0">
                <a:solidFill>
                  <a:schemeClr val="bg1"/>
                </a:solidFill>
                <a:latin typeface="Bahnschrift" panose="020B0502040204020203" pitchFamily="34" charset="0"/>
              </a:rPr>
              <a:t> – </a:t>
            </a:r>
            <a:r>
              <a:rPr lang="en-GB" dirty="0" err="1">
                <a:solidFill>
                  <a:schemeClr val="bg1"/>
                </a:solidFill>
                <a:latin typeface="Bahnschrift" panose="020B0502040204020203" pitchFamily="34" charset="0"/>
              </a:rPr>
              <a:t>Definitionen</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3" name="TextBox 12">
            <a:extLst>
              <a:ext uri="{FF2B5EF4-FFF2-40B4-BE49-F238E27FC236}">
                <a16:creationId xmlns:a16="http://schemas.microsoft.com/office/drawing/2014/main" id="{506990ED-6EF8-41D8-BD9D-1ABA696357D0}"/>
              </a:ext>
            </a:extLst>
          </p:cNvPr>
          <p:cNvSpPr txBox="1"/>
          <p:nvPr/>
        </p:nvSpPr>
        <p:spPr>
          <a:xfrm>
            <a:off x="1396373" y="1230177"/>
            <a:ext cx="10078995" cy="780919"/>
          </a:xfrm>
          <a:prstGeom prst="rect">
            <a:avLst/>
          </a:prstGeom>
          <a:noFill/>
        </p:spPr>
        <p:txBody>
          <a:bodyPr wrap="square" rtlCol="0">
            <a:spAutoFit/>
          </a:bodyPr>
          <a:lstStyle/>
          <a:p>
            <a:pPr algn="just">
              <a:lnSpc>
                <a:spcPct val="150000"/>
              </a:lnSpc>
            </a:pPr>
            <a:r>
              <a:rPr lang="de-CH" sz="1600" dirty="0">
                <a:latin typeface="Bahnschrift" panose="020B0502040204020203" pitchFamily="34" charset="0"/>
              </a:rPr>
              <a:t>Bentham ist der Begründer des Utilitarismus (lat.: </a:t>
            </a:r>
            <a:r>
              <a:rPr lang="de-CH" sz="1600" dirty="0" err="1">
                <a:latin typeface="Bahnschrift" panose="020B0502040204020203" pitchFamily="34" charset="0"/>
              </a:rPr>
              <a:t>utilis</a:t>
            </a:r>
            <a:r>
              <a:rPr lang="de-CH" sz="1600" dirty="0">
                <a:latin typeface="Bahnschrift" panose="020B0502040204020203" pitchFamily="34" charset="0"/>
              </a:rPr>
              <a:t> = nützlich). Diese Lehre beruht auf dem sogenannten </a:t>
            </a:r>
            <a:r>
              <a:rPr lang="de-CH" sz="1600" b="1" u="sng" dirty="0">
                <a:latin typeface="Bahnschrift" panose="020B0502040204020203" pitchFamily="34" charset="0"/>
              </a:rPr>
              <a:t>Prinzip der Nützlichkeit</a:t>
            </a:r>
            <a:r>
              <a:rPr lang="de-CH" sz="1600" dirty="0">
                <a:latin typeface="Bahnschrift" panose="020B0502040204020203" pitchFamily="34" charset="0"/>
              </a:rPr>
              <a:t>, d.h. der moralische Wert einer Handlung wird an seiner Nützlichkeit gemessen. </a:t>
            </a:r>
          </a:p>
        </p:txBody>
      </p:sp>
      <p:sp>
        <p:nvSpPr>
          <p:cNvPr id="14" name="TextBox 13">
            <a:extLst>
              <a:ext uri="{FF2B5EF4-FFF2-40B4-BE49-F238E27FC236}">
                <a16:creationId xmlns:a16="http://schemas.microsoft.com/office/drawing/2014/main" id="{A8420940-E5CB-42EB-B026-37D3884E74A9}"/>
              </a:ext>
            </a:extLst>
          </p:cNvPr>
          <p:cNvSpPr txBox="1"/>
          <p:nvPr/>
        </p:nvSpPr>
        <p:spPr>
          <a:xfrm>
            <a:off x="4450379" y="2690349"/>
            <a:ext cx="6872529" cy="1282531"/>
          </a:xfrm>
          <a:prstGeom prst="rect">
            <a:avLst/>
          </a:prstGeom>
          <a:solidFill>
            <a:schemeClr val="accent5">
              <a:lumMod val="20000"/>
              <a:lumOff val="80000"/>
            </a:schemeClr>
          </a:solidFill>
        </p:spPr>
        <p:txBody>
          <a:bodyPr wrap="square" rtlCol="0">
            <a:spAutoFit/>
          </a:bodyPr>
          <a:lstStyle/>
          <a:p>
            <a:pPr lvl="0">
              <a:lnSpc>
                <a:spcPct val="150000"/>
              </a:lnSpc>
            </a:pPr>
            <a:r>
              <a:rPr lang="de-CH" dirty="0">
                <a:latin typeface="Bahnschrift" panose="020B0502040204020203" pitchFamily="34" charset="0"/>
              </a:rPr>
              <a:t>Der Sozialutilitarismus will die Wege bestimmen, wie ein </a:t>
            </a:r>
            <a:r>
              <a:rPr lang="de-CH" b="1" dirty="0">
                <a:latin typeface="Bahnschrift" panose="020B0502040204020203" pitchFamily="34" charset="0"/>
              </a:rPr>
              <a:t>Maximum an Glück für die größtmögliche Anzahl an Personen</a:t>
            </a:r>
            <a:r>
              <a:rPr lang="de-CH" dirty="0">
                <a:latin typeface="Bahnschrift" panose="020B0502040204020203" pitchFamily="34" charset="0"/>
              </a:rPr>
              <a:t> erreicht werden kann.</a:t>
            </a:r>
            <a:endParaRPr lang="en-GB" dirty="0">
              <a:latin typeface="Bahnschrift" panose="020B0502040204020203" pitchFamily="34" charset="0"/>
            </a:endParaRPr>
          </a:p>
        </p:txBody>
      </p:sp>
      <p:sp>
        <p:nvSpPr>
          <p:cNvPr id="15" name="TextBox 14">
            <a:extLst>
              <a:ext uri="{FF2B5EF4-FFF2-40B4-BE49-F238E27FC236}">
                <a16:creationId xmlns:a16="http://schemas.microsoft.com/office/drawing/2014/main" id="{0CCE572A-FE0C-43D0-B566-2811CB67AB76}"/>
              </a:ext>
            </a:extLst>
          </p:cNvPr>
          <p:cNvSpPr txBox="1"/>
          <p:nvPr/>
        </p:nvSpPr>
        <p:spPr>
          <a:xfrm>
            <a:off x="4450378" y="4629837"/>
            <a:ext cx="6872530" cy="867032"/>
          </a:xfrm>
          <a:prstGeom prst="rect">
            <a:avLst/>
          </a:prstGeom>
          <a:solidFill>
            <a:schemeClr val="accent6">
              <a:lumMod val="20000"/>
              <a:lumOff val="80000"/>
            </a:schemeClr>
          </a:solidFill>
        </p:spPr>
        <p:txBody>
          <a:bodyPr wrap="square" rtlCol="0">
            <a:spAutoFit/>
          </a:bodyPr>
          <a:lstStyle/>
          <a:p>
            <a:pPr lvl="0">
              <a:lnSpc>
                <a:spcPct val="150000"/>
              </a:lnSpc>
            </a:pPr>
            <a:r>
              <a:rPr lang="de-CH" dirty="0">
                <a:latin typeface="Bahnschrift" panose="020B0502040204020203" pitchFamily="34" charset="0"/>
              </a:rPr>
              <a:t>Der </a:t>
            </a:r>
            <a:r>
              <a:rPr lang="de-CH" b="1" dirty="0">
                <a:latin typeface="Bahnschrift" panose="020B0502040204020203" pitchFamily="34" charset="0"/>
              </a:rPr>
              <a:t>Individualutilitarismus</a:t>
            </a:r>
            <a:r>
              <a:rPr lang="de-CH" dirty="0">
                <a:latin typeface="Bahnschrift" panose="020B0502040204020203" pitchFamily="34" charset="0"/>
              </a:rPr>
              <a:t> versucht herauszufinden, wie das </a:t>
            </a:r>
            <a:r>
              <a:rPr lang="de-CH" b="1" dirty="0">
                <a:latin typeface="Bahnschrift" panose="020B0502040204020203" pitchFamily="34" charset="0"/>
              </a:rPr>
              <a:t>größtmögliche Glück für das Individuum</a:t>
            </a:r>
            <a:r>
              <a:rPr lang="de-CH" dirty="0">
                <a:latin typeface="Bahnschrift" panose="020B0502040204020203" pitchFamily="34" charset="0"/>
              </a:rPr>
              <a:t> möglich ist. </a:t>
            </a:r>
            <a:endParaRPr lang="en-GB" dirty="0">
              <a:latin typeface="Bahnschrift" panose="020B0502040204020203" pitchFamily="34" charset="0"/>
            </a:endParaRPr>
          </a:p>
        </p:txBody>
      </p:sp>
      <p:pic>
        <p:nvPicPr>
          <p:cNvPr id="16" name="Picture 15">
            <a:extLst>
              <a:ext uri="{FF2B5EF4-FFF2-40B4-BE49-F238E27FC236}">
                <a16:creationId xmlns:a16="http://schemas.microsoft.com/office/drawing/2014/main" id="{12940A6E-2023-4AE5-AE30-6D17B6A6ED4B}"/>
              </a:ext>
            </a:extLst>
          </p:cNvPr>
          <p:cNvPicPr>
            <a:picLocks noChangeAspect="1"/>
          </p:cNvPicPr>
          <p:nvPr/>
        </p:nvPicPr>
        <p:blipFill rotWithShape="1">
          <a:blip r:embed="rId2"/>
          <a:srcRect t="24895"/>
          <a:stretch/>
        </p:blipFill>
        <p:spPr>
          <a:xfrm rot="20999552">
            <a:off x="1161232" y="2690914"/>
            <a:ext cx="3203758" cy="1263244"/>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extLst>
              <a:ext uri="{FF2B5EF4-FFF2-40B4-BE49-F238E27FC236}">
                <a16:creationId xmlns:a16="http://schemas.microsoft.com/office/drawing/2014/main" id="{60054DDF-2AA5-4865-A53C-B72DC4CC9EBD}"/>
              </a:ext>
            </a:extLst>
          </p:cNvPr>
          <p:cNvPicPr>
            <a:picLocks noChangeAspect="1"/>
          </p:cNvPicPr>
          <p:nvPr/>
        </p:nvPicPr>
        <p:blipFill>
          <a:blip r:embed="rId3"/>
          <a:stretch>
            <a:fillRect/>
          </a:stretch>
        </p:blipFill>
        <p:spPr>
          <a:xfrm rot="21031175">
            <a:off x="2068387" y="4307072"/>
            <a:ext cx="2163805" cy="16228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5991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4826719"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Utilitarismus</a:t>
            </a:r>
            <a:r>
              <a:rPr lang="en-GB" dirty="0">
                <a:solidFill>
                  <a:schemeClr val="bg1"/>
                </a:solidFill>
                <a:latin typeface="Bahnschrift" panose="020B0502040204020203" pitchFamily="34" charset="0"/>
              </a:rPr>
              <a:t> – </a:t>
            </a:r>
            <a:r>
              <a:rPr lang="en-GB" dirty="0" err="1">
                <a:solidFill>
                  <a:schemeClr val="bg1"/>
                </a:solidFill>
                <a:latin typeface="Bahnschrift" panose="020B0502040204020203" pitchFamily="34" charset="0"/>
              </a:rPr>
              <a:t>Bettler</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oder</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Hirnchirurg</a:t>
            </a:r>
            <a:r>
              <a:rPr lang="en-GB" dirty="0">
                <a:solidFill>
                  <a:schemeClr val="bg1"/>
                </a:solidFill>
                <a:latin typeface="Bahnschrift" panose="020B0502040204020203" pitchFamily="34" charset="0"/>
              </a:rPr>
              <a:t>?</a:t>
            </a: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pic>
        <p:nvPicPr>
          <p:cNvPr id="18" name="Picture 2">
            <a:extLst>
              <a:ext uri="{FF2B5EF4-FFF2-40B4-BE49-F238E27FC236}">
                <a16:creationId xmlns:a16="http://schemas.microsoft.com/office/drawing/2014/main" id="{DC694B0C-7B5F-4E6F-A405-B35DC2A7AA49}"/>
              </a:ext>
            </a:extLst>
          </p:cNvPr>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8351" b="12809"/>
          <a:stretch/>
        </p:blipFill>
        <p:spPr bwMode="auto">
          <a:xfrm rot="21340718">
            <a:off x="390367" y="1254942"/>
            <a:ext cx="6994633" cy="321945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
            <a:extLst>
              <a:ext uri="{FF2B5EF4-FFF2-40B4-BE49-F238E27FC236}">
                <a16:creationId xmlns:a16="http://schemas.microsoft.com/office/drawing/2014/main" id="{BE9C0949-32A1-4637-AE9E-282600087145}"/>
              </a:ext>
            </a:extLst>
          </p:cNvPr>
          <p:cNvSpPr>
            <a:spLocks noChangeArrowheads="1"/>
          </p:cNvSpPr>
          <p:nvPr/>
        </p:nvSpPr>
        <p:spPr bwMode="auto">
          <a:xfrm>
            <a:off x="7096924" y="2498868"/>
            <a:ext cx="46009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en-US" sz="1600" b="1" i="0" u="none" strike="noStrike" cap="none" normalizeH="0" baseline="0" dirty="0">
                <a:ln>
                  <a:noFill/>
                </a:ln>
                <a:solidFill>
                  <a:srgbClr val="000000"/>
                </a:solidFill>
                <a:effectLst/>
                <a:latin typeface="Bahnschrift" panose="020B0502040204020203" pitchFamily="34" charset="0"/>
                <a:ea typeface="Calibri" panose="020F0502020204030204" pitchFamily="34" charset="0"/>
              </a:rPr>
              <a:t>Erläutert aus utilitaristischer Sicht, wer gerettet werden soll:</a:t>
            </a:r>
            <a:endParaRPr kumimoji="0" lang="de-CH" altLang="en-US" sz="1600" b="0" i="0" u="none" strike="noStrike" cap="none" normalizeH="0" baseline="0" dirty="0">
              <a:ln>
                <a:noFill/>
              </a:ln>
              <a:solidFill>
                <a:schemeClr val="tx1"/>
              </a:solidFill>
              <a:effectLst/>
              <a:latin typeface="Bahnschrift" panose="020B0502040204020203" pitchFamily="34" charset="0"/>
            </a:endParaRPr>
          </a:p>
        </p:txBody>
      </p:sp>
      <p:sp>
        <p:nvSpPr>
          <p:cNvPr id="20" name="TextBox 19">
            <a:extLst>
              <a:ext uri="{FF2B5EF4-FFF2-40B4-BE49-F238E27FC236}">
                <a16:creationId xmlns:a16="http://schemas.microsoft.com/office/drawing/2014/main" id="{615B705E-9D38-498A-9767-5F27FB0BAAC8}"/>
              </a:ext>
            </a:extLst>
          </p:cNvPr>
          <p:cNvSpPr txBox="1"/>
          <p:nvPr/>
        </p:nvSpPr>
        <p:spPr>
          <a:xfrm>
            <a:off x="1720198" y="4882167"/>
            <a:ext cx="9291378" cy="780919"/>
          </a:xfrm>
          <a:prstGeom prst="rect">
            <a:avLst/>
          </a:prstGeom>
          <a:noFill/>
        </p:spPr>
        <p:txBody>
          <a:bodyPr wrap="square" rtlCol="0">
            <a:spAutoFit/>
          </a:bodyPr>
          <a:lstStyle/>
          <a:p>
            <a:pPr algn="just">
              <a:lnSpc>
                <a:spcPct val="150000"/>
              </a:lnSpc>
            </a:pPr>
            <a:r>
              <a:rPr lang="de-LU" sz="1600" dirty="0">
                <a:latin typeface="Bahnschrift" panose="020B0502040204020203" pitchFamily="34" charset="0"/>
              </a:rPr>
              <a:t>Aus utilitaristischer Sicht überwiegt das Leben des </a:t>
            </a:r>
            <a:r>
              <a:rPr lang="de-LU" sz="1600" dirty="0" err="1">
                <a:latin typeface="Bahnschrift" panose="020B0502040204020203" pitchFamily="34" charset="0"/>
              </a:rPr>
              <a:t>Hirnchirurgs</a:t>
            </a:r>
            <a:r>
              <a:rPr lang="de-LU" sz="1600" dirty="0">
                <a:latin typeface="Bahnschrift" panose="020B0502040204020203" pitchFamily="34" charset="0"/>
              </a:rPr>
              <a:t>, weil dieser einen </a:t>
            </a:r>
            <a:r>
              <a:rPr lang="de-LU" sz="1600" b="1" dirty="0" err="1">
                <a:latin typeface="Bahnschrift" panose="020B0502040204020203" pitchFamily="34" charset="0"/>
              </a:rPr>
              <a:t>grösseren</a:t>
            </a:r>
            <a:r>
              <a:rPr lang="de-LU" sz="1600" b="1" dirty="0">
                <a:latin typeface="Bahnschrift" panose="020B0502040204020203" pitchFamily="34" charset="0"/>
              </a:rPr>
              <a:t> Nutzen</a:t>
            </a:r>
            <a:r>
              <a:rPr lang="de-LU" sz="1600" dirty="0">
                <a:latin typeface="Bahnschrift" panose="020B0502040204020203" pitchFamily="34" charset="0"/>
              </a:rPr>
              <a:t> hat. Der Hirnchirurg </a:t>
            </a:r>
            <a:r>
              <a:rPr lang="de-LU" sz="1600" b="1" u="sng" dirty="0">
                <a:latin typeface="Bahnschrift" panose="020B0502040204020203" pitchFamily="34" charset="0"/>
              </a:rPr>
              <a:t>kann noch weitere Menschenleben retten</a:t>
            </a:r>
            <a:r>
              <a:rPr lang="de-LU" sz="1600" dirty="0">
                <a:latin typeface="Bahnschrift" panose="020B0502040204020203" pitchFamily="34" charset="0"/>
              </a:rPr>
              <a:t>, der Bettler hingegen nicht.</a:t>
            </a:r>
          </a:p>
        </p:txBody>
      </p:sp>
      <p:sp>
        <p:nvSpPr>
          <p:cNvPr id="12" name="Rectangle 2">
            <a:extLst>
              <a:ext uri="{FF2B5EF4-FFF2-40B4-BE49-F238E27FC236}">
                <a16:creationId xmlns:a16="http://schemas.microsoft.com/office/drawing/2014/main" id="{7608471C-87FE-4C99-91A5-57CA06FE43AE}"/>
              </a:ext>
            </a:extLst>
          </p:cNvPr>
          <p:cNvSpPr>
            <a:spLocks noChangeArrowheads="1"/>
          </p:cNvSpPr>
          <p:nvPr/>
        </p:nvSpPr>
        <p:spPr bwMode="auto">
          <a:xfrm>
            <a:off x="7096924" y="1585373"/>
            <a:ext cx="488712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en-US" sz="1600" b="0" i="0" u="none" strike="noStrike" cap="none" normalizeH="0" baseline="0" dirty="0">
                <a:ln>
                  <a:noFill/>
                </a:ln>
                <a:solidFill>
                  <a:srgbClr val="000000"/>
                </a:solidFill>
                <a:effectLst/>
                <a:latin typeface="Bahnschrift" panose="020B0502040204020203" pitchFamily="34" charset="0"/>
                <a:ea typeface="Calibri" panose="020F0502020204030204" pitchFamily="34" charset="0"/>
              </a:rPr>
              <a:t>Ein Hirnchirurg und ein Bettler treiben nach einem Schiffsunglück auf einem vollgesogenen Floß, das nur eine Person tragen kann.</a:t>
            </a:r>
            <a:endParaRPr kumimoji="0" lang="en-GB" altLang="en-US" sz="1600" b="0" i="0" u="none" strike="noStrike" cap="none" normalizeH="0" baseline="0" dirty="0">
              <a:ln>
                <a:noFill/>
              </a:ln>
              <a:solidFill>
                <a:schemeClr val="tx1"/>
              </a:solidFill>
              <a:effectLst/>
              <a:latin typeface="Bahnschrift" panose="020B0502040204020203" pitchFamily="34" charset="0"/>
            </a:endParaRPr>
          </a:p>
        </p:txBody>
      </p:sp>
    </p:spTree>
    <p:extLst>
      <p:ext uri="{BB962C8B-B14F-4D97-AF65-F5344CB8AC3E}">
        <p14:creationId xmlns:p14="http://schemas.microsoft.com/office/powerpoint/2010/main" val="343315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425" fill="hold">
                                          <p:stCondLst>
                                            <p:cond delay="0"/>
                                          </p:stCondLst>
                                        </p:cTn>
                                        <p:tgtEl>
                                          <p:spTgt spid="18"/>
                                        </p:tgtEl>
                                        <p:attrNameLst>
                                          <p:attrName>r</p:attrName>
                                        </p:attrNameLst>
                                      </p:cBhvr>
                                    </p:animRot>
                                    <p:animRot by="-240000">
                                      <p:cBhvr>
                                        <p:cTn id="7" dur="850" fill="hold">
                                          <p:stCondLst>
                                            <p:cond delay="850"/>
                                          </p:stCondLst>
                                        </p:cTn>
                                        <p:tgtEl>
                                          <p:spTgt spid="18"/>
                                        </p:tgtEl>
                                        <p:attrNameLst>
                                          <p:attrName>r</p:attrName>
                                        </p:attrNameLst>
                                      </p:cBhvr>
                                    </p:animRot>
                                    <p:animRot by="240000">
                                      <p:cBhvr>
                                        <p:cTn id="8" dur="850" fill="hold">
                                          <p:stCondLst>
                                            <p:cond delay="1700"/>
                                          </p:stCondLst>
                                        </p:cTn>
                                        <p:tgtEl>
                                          <p:spTgt spid="18"/>
                                        </p:tgtEl>
                                        <p:attrNameLst>
                                          <p:attrName>r</p:attrName>
                                        </p:attrNameLst>
                                      </p:cBhvr>
                                    </p:animRot>
                                    <p:animRot by="-240000">
                                      <p:cBhvr>
                                        <p:cTn id="9" dur="850" fill="hold">
                                          <p:stCondLst>
                                            <p:cond delay="2550"/>
                                          </p:stCondLst>
                                        </p:cTn>
                                        <p:tgtEl>
                                          <p:spTgt spid="18"/>
                                        </p:tgtEl>
                                        <p:attrNameLst>
                                          <p:attrName>r</p:attrName>
                                        </p:attrNameLst>
                                      </p:cBhvr>
                                    </p:animRot>
                                    <p:animRot by="120000">
                                      <p:cBhvr>
                                        <p:cTn id="10" dur="850" fill="hold">
                                          <p:stCondLst>
                                            <p:cond delay="3400"/>
                                          </p:stCondLst>
                                        </p:cTn>
                                        <p:tgtEl>
                                          <p:spTgt spid="18"/>
                                        </p:tgtEl>
                                        <p:attrNameLst>
                                          <p:attrName>r</p:attrName>
                                        </p:attrNameLst>
                                      </p:cBhvr>
                                    </p:animRot>
                                  </p:childTnLst>
                                </p:cTn>
                              </p:par>
                              <p:par>
                                <p:cTn id="11" presetID="32" presetClass="emph" presetSubtype="0" repeatCount="10000" fill="hold" nodeType="withEffect">
                                  <p:stCondLst>
                                    <p:cond delay="0"/>
                                  </p:stCondLst>
                                  <p:childTnLst>
                                    <p:animRot by="120000">
                                      <p:cBhvr>
                                        <p:cTn id="12" dur="400" fill="hold">
                                          <p:stCondLst>
                                            <p:cond delay="0"/>
                                          </p:stCondLst>
                                        </p:cTn>
                                        <p:tgtEl>
                                          <p:spTgt spid="18"/>
                                        </p:tgtEl>
                                        <p:attrNameLst>
                                          <p:attrName>r</p:attrName>
                                        </p:attrNameLst>
                                      </p:cBhvr>
                                    </p:animRot>
                                    <p:animRot by="-240000">
                                      <p:cBhvr>
                                        <p:cTn id="13" dur="800" fill="hold">
                                          <p:stCondLst>
                                            <p:cond delay="800"/>
                                          </p:stCondLst>
                                        </p:cTn>
                                        <p:tgtEl>
                                          <p:spTgt spid="18"/>
                                        </p:tgtEl>
                                        <p:attrNameLst>
                                          <p:attrName>r</p:attrName>
                                        </p:attrNameLst>
                                      </p:cBhvr>
                                    </p:animRot>
                                    <p:animRot by="240000">
                                      <p:cBhvr>
                                        <p:cTn id="14" dur="800" fill="hold">
                                          <p:stCondLst>
                                            <p:cond delay="1600"/>
                                          </p:stCondLst>
                                        </p:cTn>
                                        <p:tgtEl>
                                          <p:spTgt spid="18"/>
                                        </p:tgtEl>
                                        <p:attrNameLst>
                                          <p:attrName>r</p:attrName>
                                        </p:attrNameLst>
                                      </p:cBhvr>
                                    </p:animRot>
                                    <p:animRot by="-240000">
                                      <p:cBhvr>
                                        <p:cTn id="15" dur="800" fill="hold">
                                          <p:stCondLst>
                                            <p:cond delay="2400"/>
                                          </p:stCondLst>
                                        </p:cTn>
                                        <p:tgtEl>
                                          <p:spTgt spid="18"/>
                                        </p:tgtEl>
                                        <p:attrNameLst>
                                          <p:attrName>r</p:attrName>
                                        </p:attrNameLst>
                                      </p:cBhvr>
                                    </p:animRot>
                                    <p:animRot by="120000">
                                      <p:cBhvr>
                                        <p:cTn id="16" dur="800" fill="hold">
                                          <p:stCondLst>
                                            <p:cond delay="3200"/>
                                          </p:stCondLst>
                                        </p:cTn>
                                        <p:tgtEl>
                                          <p:spTgt spid="18"/>
                                        </p:tgtEl>
                                        <p:attrNameLst>
                                          <p:attrName>r</p:attrName>
                                        </p:attrNameLst>
                                      </p:cBhvr>
                                    </p:animRot>
                                  </p:childTnLst>
                                </p:cTn>
                              </p:par>
                              <p:par>
                                <p:cTn id="17" presetID="32" presetClass="emph" presetSubtype="0" repeatCount="3000" fill="hold" nodeType="withEffect">
                                  <p:stCondLst>
                                    <p:cond delay="0"/>
                                  </p:stCondLst>
                                  <p:childTnLst>
                                    <p:animRot by="120000">
                                      <p:cBhvr>
                                        <p:cTn id="18" dur="525" fill="hold">
                                          <p:stCondLst>
                                            <p:cond delay="0"/>
                                          </p:stCondLst>
                                        </p:cTn>
                                        <p:tgtEl>
                                          <p:spTgt spid="18"/>
                                        </p:tgtEl>
                                        <p:attrNameLst>
                                          <p:attrName>r</p:attrName>
                                        </p:attrNameLst>
                                      </p:cBhvr>
                                    </p:animRot>
                                    <p:animRot by="-240000">
                                      <p:cBhvr>
                                        <p:cTn id="19" dur="1050" fill="hold">
                                          <p:stCondLst>
                                            <p:cond delay="1050"/>
                                          </p:stCondLst>
                                        </p:cTn>
                                        <p:tgtEl>
                                          <p:spTgt spid="18"/>
                                        </p:tgtEl>
                                        <p:attrNameLst>
                                          <p:attrName>r</p:attrName>
                                        </p:attrNameLst>
                                      </p:cBhvr>
                                    </p:animRot>
                                    <p:animRot by="240000">
                                      <p:cBhvr>
                                        <p:cTn id="20" dur="1050" fill="hold">
                                          <p:stCondLst>
                                            <p:cond delay="2100"/>
                                          </p:stCondLst>
                                        </p:cTn>
                                        <p:tgtEl>
                                          <p:spTgt spid="18"/>
                                        </p:tgtEl>
                                        <p:attrNameLst>
                                          <p:attrName>r</p:attrName>
                                        </p:attrNameLst>
                                      </p:cBhvr>
                                    </p:animRot>
                                    <p:animRot by="-240000">
                                      <p:cBhvr>
                                        <p:cTn id="21" dur="1050" fill="hold">
                                          <p:stCondLst>
                                            <p:cond delay="3150"/>
                                          </p:stCondLst>
                                        </p:cTn>
                                        <p:tgtEl>
                                          <p:spTgt spid="18"/>
                                        </p:tgtEl>
                                        <p:attrNameLst>
                                          <p:attrName>r</p:attrName>
                                        </p:attrNameLst>
                                      </p:cBhvr>
                                    </p:animRot>
                                    <p:animRot by="120000">
                                      <p:cBhvr>
                                        <p:cTn id="22" dur="1050" fill="hold">
                                          <p:stCondLst>
                                            <p:cond delay="4200"/>
                                          </p:stCondLst>
                                        </p:cTn>
                                        <p:tgtEl>
                                          <p:spTgt spid="18"/>
                                        </p:tgtEl>
                                        <p:attrNameLst>
                                          <p:attrName>r</p:attrName>
                                        </p:attrNameLst>
                                      </p:cBhvr>
                                    </p:animRot>
                                  </p:childTnLst>
                                </p:cTn>
                              </p:par>
                              <p:par>
                                <p:cTn id="23" presetID="32" presetClass="emph" presetSubtype="0" repeatCount="3000" fill="hold" nodeType="withEffect">
                                  <p:stCondLst>
                                    <p:cond delay="0"/>
                                  </p:stCondLst>
                                  <p:childTnLst>
                                    <p:animRot by="120000">
                                      <p:cBhvr>
                                        <p:cTn id="24" dur="500" fill="hold">
                                          <p:stCondLst>
                                            <p:cond delay="0"/>
                                          </p:stCondLst>
                                        </p:cTn>
                                        <p:tgtEl>
                                          <p:spTgt spid="18"/>
                                        </p:tgtEl>
                                        <p:attrNameLst>
                                          <p:attrName>r</p:attrName>
                                        </p:attrNameLst>
                                      </p:cBhvr>
                                    </p:animRot>
                                    <p:animRot by="-240000">
                                      <p:cBhvr>
                                        <p:cTn id="25" dur="1000" fill="hold">
                                          <p:stCondLst>
                                            <p:cond delay="1000"/>
                                          </p:stCondLst>
                                        </p:cTn>
                                        <p:tgtEl>
                                          <p:spTgt spid="18"/>
                                        </p:tgtEl>
                                        <p:attrNameLst>
                                          <p:attrName>r</p:attrName>
                                        </p:attrNameLst>
                                      </p:cBhvr>
                                    </p:animRot>
                                    <p:animRot by="240000">
                                      <p:cBhvr>
                                        <p:cTn id="26" dur="1000" fill="hold">
                                          <p:stCondLst>
                                            <p:cond delay="2000"/>
                                          </p:stCondLst>
                                        </p:cTn>
                                        <p:tgtEl>
                                          <p:spTgt spid="18"/>
                                        </p:tgtEl>
                                        <p:attrNameLst>
                                          <p:attrName>r</p:attrName>
                                        </p:attrNameLst>
                                      </p:cBhvr>
                                    </p:animRot>
                                    <p:animRot by="-240000">
                                      <p:cBhvr>
                                        <p:cTn id="27" dur="1000" fill="hold">
                                          <p:stCondLst>
                                            <p:cond delay="3000"/>
                                          </p:stCondLst>
                                        </p:cTn>
                                        <p:tgtEl>
                                          <p:spTgt spid="18"/>
                                        </p:tgtEl>
                                        <p:attrNameLst>
                                          <p:attrName>r</p:attrName>
                                        </p:attrNameLst>
                                      </p:cBhvr>
                                    </p:animRot>
                                    <p:animRot by="120000">
                                      <p:cBhvr>
                                        <p:cTn id="28" dur="1000" fill="hold">
                                          <p:stCondLst>
                                            <p:cond delay="4000"/>
                                          </p:stCondLst>
                                        </p:cTn>
                                        <p:tgtEl>
                                          <p:spTgt spid="1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475" fill="hold">
                                          <p:stCondLst>
                                            <p:cond delay="0"/>
                                          </p:stCondLst>
                                        </p:cTn>
                                        <p:tgtEl>
                                          <p:spTgt spid="18"/>
                                        </p:tgtEl>
                                        <p:attrNameLst>
                                          <p:attrName>r</p:attrName>
                                        </p:attrNameLst>
                                      </p:cBhvr>
                                    </p:animRot>
                                    <p:animRot by="-240000">
                                      <p:cBhvr>
                                        <p:cTn id="31" dur="950" fill="hold">
                                          <p:stCondLst>
                                            <p:cond delay="950"/>
                                          </p:stCondLst>
                                        </p:cTn>
                                        <p:tgtEl>
                                          <p:spTgt spid="18"/>
                                        </p:tgtEl>
                                        <p:attrNameLst>
                                          <p:attrName>r</p:attrName>
                                        </p:attrNameLst>
                                      </p:cBhvr>
                                    </p:animRot>
                                    <p:animRot by="240000">
                                      <p:cBhvr>
                                        <p:cTn id="32" dur="950" fill="hold">
                                          <p:stCondLst>
                                            <p:cond delay="1900"/>
                                          </p:stCondLst>
                                        </p:cTn>
                                        <p:tgtEl>
                                          <p:spTgt spid="18"/>
                                        </p:tgtEl>
                                        <p:attrNameLst>
                                          <p:attrName>r</p:attrName>
                                        </p:attrNameLst>
                                      </p:cBhvr>
                                    </p:animRot>
                                    <p:animRot by="-240000">
                                      <p:cBhvr>
                                        <p:cTn id="33" dur="950" fill="hold">
                                          <p:stCondLst>
                                            <p:cond delay="2850"/>
                                          </p:stCondLst>
                                        </p:cTn>
                                        <p:tgtEl>
                                          <p:spTgt spid="18"/>
                                        </p:tgtEl>
                                        <p:attrNameLst>
                                          <p:attrName>r</p:attrName>
                                        </p:attrNameLst>
                                      </p:cBhvr>
                                    </p:animRot>
                                    <p:animRot by="120000">
                                      <p:cBhvr>
                                        <p:cTn id="34" dur="950" fill="hold">
                                          <p:stCondLst>
                                            <p:cond delay="3800"/>
                                          </p:stCondLst>
                                        </p:cTn>
                                        <p:tgtEl>
                                          <p:spTgt spid="18"/>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4826719"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Utilitarismus</a:t>
            </a:r>
            <a:r>
              <a:rPr lang="en-GB" dirty="0">
                <a:solidFill>
                  <a:schemeClr val="bg1"/>
                </a:solidFill>
                <a:latin typeface="Bahnschrift" panose="020B0502040204020203" pitchFamily="34" charset="0"/>
              </a:rPr>
              <a:t> – Das </a:t>
            </a:r>
            <a:r>
              <a:rPr lang="en-GB" dirty="0" err="1">
                <a:solidFill>
                  <a:schemeClr val="bg1"/>
                </a:solidFill>
                <a:latin typeface="Bahnschrift" panose="020B0502040204020203" pitchFamily="34" charset="0"/>
              </a:rPr>
              <a:t>hedonistische</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Kalkül</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1" name="Rectangle 2">
            <a:extLst>
              <a:ext uri="{FF2B5EF4-FFF2-40B4-BE49-F238E27FC236}">
                <a16:creationId xmlns:a16="http://schemas.microsoft.com/office/drawing/2014/main" id="{97F23937-472A-4EB5-9045-028B365AD188}"/>
              </a:ext>
            </a:extLst>
          </p:cNvPr>
          <p:cNvSpPr>
            <a:spLocks noChangeArrowheads="1"/>
          </p:cNvSpPr>
          <p:nvPr/>
        </p:nvSpPr>
        <p:spPr bwMode="auto">
          <a:xfrm>
            <a:off x="5804586" y="1155353"/>
            <a:ext cx="574589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de-LU" sz="1600" dirty="0">
                <a:latin typeface="Bahnschrift" panose="020B0502040204020203" pitchFamily="34" charset="0"/>
              </a:rPr>
              <a:t>Nach Bentham hängt die Größe einer Befriedigung – bezogen auf ein Individuum – von vier Umständen ab: </a:t>
            </a:r>
          </a:p>
          <a:p>
            <a:pPr algn="just"/>
            <a:endParaRPr lang="en-GB" sz="1600" dirty="0">
              <a:latin typeface="Bahnschrift" panose="020B0502040204020203" pitchFamily="34" charset="0"/>
            </a:endParaRPr>
          </a:p>
          <a:p>
            <a:pPr marL="800100" lvl="1" indent="-342900" algn="just">
              <a:buFont typeface="+mj-lt"/>
              <a:buAutoNum type="arabicPeriod"/>
            </a:pPr>
            <a:r>
              <a:rPr lang="de-LU" sz="1600" b="1" dirty="0">
                <a:latin typeface="Bahnschrift" panose="020B0502040204020203" pitchFamily="34" charset="0"/>
              </a:rPr>
              <a:t>Intensität </a:t>
            </a:r>
            <a:endParaRPr lang="en-GB" sz="1600" b="1" dirty="0">
              <a:latin typeface="Bahnschrift" panose="020B0502040204020203" pitchFamily="34" charset="0"/>
            </a:endParaRPr>
          </a:p>
          <a:p>
            <a:pPr marL="800100" lvl="1" indent="-342900" algn="just">
              <a:buFont typeface="+mj-lt"/>
              <a:buAutoNum type="arabicPeriod"/>
            </a:pPr>
            <a:r>
              <a:rPr lang="de-LU" sz="1600" b="1" dirty="0">
                <a:latin typeface="Bahnschrift" panose="020B0502040204020203" pitchFamily="34" charset="0"/>
              </a:rPr>
              <a:t>Dauer</a:t>
            </a:r>
            <a:endParaRPr lang="en-GB" sz="1600" b="1" dirty="0">
              <a:latin typeface="Bahnschrift" panose="020B0502040204020203" pitchFamily="34" charset="0"/>
            </a:endParaRPr>
          </a:p>
          <a:p>
            <a:pPr marL="800100" lvl="1" indent="-342900" algn="just">
              <a:buFont typeface="+mj-lt"/>
              <a:buAutoNum type="arabicPeriod"/>
            </a:pPr>
            <a:r>
              <a:rPr lang="de-LU" sz="1600" b="1" dirty="0">
                <a:latin typeface="Bahnschrift" panose="020B0502040204020203" pitchFamily="34" charset="0"/>
              </a:rPr>
              <a:t>Wahrscheinlichkeit ihres Eintretens </a:t>
            </a:r>
            <a:endParaRPr lang="en-GB" sz="1600" b="1" dirty="0">
              <a:latin typeface="Bahnschrift" panose="020B0502040204020203" pitchFamily="34" charset="0"/>
            </a:endParaRPr>
          </a:p>
          <a:p>
            <a:pPr marL="800100" lvl="1" indent="-342900" algn="just">
              <a:buFont typeface="+mj-lt"/>
              <a:buAutoNum type="arabicPeriod"/>
            </a:pPr>
            <a:r>
              <a:rPr lang="de-LU" sz="1600" b="1" dirty="0">
                <a:latin typeface="Bahnschrift" panose="020B0502040204020203" pitchFamily="34" charset="0"/>
              </a:rPr>
              <a:t>zeitlicher Nähe </a:t>
            </a:r>
            <a:endParaRPr lang="en-GB" sz="1600" b="1" dirty="0">
              <a:latin typeface="Bahnschrift" panose="020B0502040204020203" pitchFamily="34" charset="0"/>
            </a:endParaRPr>
          </a:p>
          <a:p>
            <a:pPr algn="just"/>
            <a:endParaRPr lang="de-LU" sz="1600" dirty="0">
              <a:latin typeface="Bahnschrift" panose="020B0502040204020203" pitchFamily="34" charset="0"/>
            </a:endParaRPr>
          </a:p>
          <a:p>
            <a:pPr algn="just"/>
            <a:endParaRPr lang="de-LU" sz="1600" dirty="0">
              <a:latin typeface="Bahnschrift" panose="020B0502040204020203" pitchFamily="34" charset="0"/>
            </a:endParaRPr>
          </a:p>
          <a:p>
            <a:pPr algn="just"/>
            <a:r>
              <a:rPr lang="de-LU" sz="1600" dirty="0">
                <a:latin typeface="Bahnschrift" panose="020B0502040204020203" pitchFamily="34" charset="0"/>
              </a:rPr>
              <a:t>Zusätzlich muss man berücksichtigen, dass Befriedigungen weitere Befriedigungen zur Folge haben können. Man muss deshalb einbeziehen: </a:t>
            </a:r>
          </a:p>
          <a:p>
            <a:pPr algn="just"/>
            <a:endParaRPr lang="en-GB" sz="1600" dirty="0">
              <a:latin typeface="Bahnschrift" panose="020B0502040204020203" pitchFamily="34" charset="0"/>
            </a:endParaRPr>
          </a:p>
          <a:p>
            <a:pPr marL="800100" lvl="1" indent="-342900" algn="just">
              <a:buFont typeface="Arial" panose="020B0604020202020204" pitchFamily="34" charset="0"/>
              <a:buChar char="•"/>
            </a:pPr>
            <a:r>
              <a:rPr lang="de-LU" sz="1600" b="1" dirty="0">
                <a:latin typeface="Bahnschrift" panose="020B0502040204020203" pitchFamily="34" charset="0"/>
              </a:rPr>
              <a:t>ihre Fruchtbarkeit </a:t>
            </a:r>
            <a:endParaRPr lang="en-GB" sz="1600" b="1" dirty="0">
              <a:latin typeface="Bahnschrift" panose="020B0502040204020203" pitchFamily="34" charset="0"/>
            </a:endParaRPr>
          </a:p>
          <a:p>
            <a:pPr marL="800100" lvl="1" indent="-342900" algn="just">
              <a:buFont typeface="Arial" panose="020B0604020202020204" pitchFamily="34" charset="0"/>
              <a:buChar char="•"/>
            </a:pPr>
            <a:r>
              <a:rPr lang="de-LU" sz="1600" b="1" dirty="0">
                <a:latin typeface="Bahnschrift" panose="020B0502040204020203" pitchFamily="34" charset="0"/>
              </a:rPr>
              <a:t>ihre Reinheit </a:t>
            </a:r>
            <a:endParaRPr lang="en-GB" sz="1600" b="1" dirty="0">
              <a:latin typeface="Bahnschrift" panose="020B0502040204020203" pitchFamily="34" charset="0"/>
            </a:endParaRPr>
          </a:p>
          <a:p>
            <a:pPr algn="just"/>
            <a:endParaRPr lang="de-LU" sz="1600" dirty="0">
              <a:latin typeface="Bahnschrift" panose="020B0502040204020203" pitchFamily="34" charset="0"/>
            </a:endParaRPr>
          </a:p>
          <a:p>
            <a:pPr algn="just"/>
            <a:r>
              <a:rPr lang="de-LU" sz="1600" dirty="0">
                <a:latin typeface="Bahnschrift" panose="020B0502040204020203" pitchFamily="34" charset="0"/>
              </a:rPr>
              <a:t>Eine Befriedigung ist fruchtbar, wenn sie </a:t>
            </a:r>
            <a:r>
              <a:rPr lang="de-LU" sz="1600" b="1" dirty="0">
                <a:latin typeface="Bahnschrift" panose="020B0502040204020203" pitchFamily="34" charset="0"/>
              </a:rPr>
              <a:t>weitere Befriedigungen</a:t>
            </a:r>
            <a:r>
              <a:rPr lang="de-LU" sz="1600" dirty="0">
                <a:latin typeface="Bahnschrift" panose="020B0502040204020203" pitchFamily="34" charset="0"/>
              </a:rPr>
              <a:t> dieser Art nach sich zieht. Eine Befriedigung ist rein, wenn es </a:t>
            </a:r>
            <a:r>
              <a:rPr lang="de-LU" sz="1600" b="1" dirty="0">
                <a:latin typeface="Bahnschrift" panose="020B0502040204020203" pitchFamily="34" charset="0"/>
              </a:rPr>
              <a:t>unwahrscheinlich ist, dass sie Schmerzen erzeugt</a:t>
            </a:r>
            <a:r>
              <a:rPr lang="de-LU" sz="1600" dirty="0">
                <a:latin typeface="Bahnschrift" panose="020B0502040204020203" pitchFamily="34" charset="0"/>
              </a:rPr>
              <a:t>. </a:t>
            </a:r>
            <a:endParaRPr lang="en-GB" sz="1600" dirty="0">
              <a:latin typeface="Bahnschrift" panose="020B0502040204020203" pitchFamily="34" charset="0"/>
            </a:endParaRPr>
          </a:p>
        </p:txBody>
      </p:sp>
      <p:sp>
        <p:nvSpPr>
          <p:cNvPr id="14" name="TextBox 13">
            <a:extLst>
              <a:ext uri="{FF2B5EF4-FFF2-40B4-BE49-F238E27FC236}">
                <a16:creationId xmlns:a16="http://schemas.microsoft.com/office/drawing/2014/main" id="{55DB6709-6F9D-4098-B1A7-A497C3DD09F8}"/>
              </a:ext>
            </a:extLst>
          </p:cNvPr>
          <p:cNvSpPr txBox="1"/>
          <p:nvPr/>
        </p:nvSpPr>
        <p:spPr>
          <a:xfrm>
            <a:off x="641522" y="3590421"/>
            <a:ext cx="4599657" cy="2554545"/>
          </a:xfrm>
          <a:prstGeom prst="rect">
            <a:avLst/>
          </a:prstGeom>
          <a:noFill/>
        </p:spPr>
        <p:txBody>
          <a:bodyPr wrap="square" rtlCol="0">
            <a:spAutoFit/>
          </a:bodyPr>
          <a:lstStyle/>
          <a:p>
            <a:pPr marL="285750" indent="-285750" algn="just">
              <a:buFont typeface="Arial" panose="020B0604020202020204" pitchFamily="34" charset="0"/>
              <a:buChar char="•"/>
            </a:pPr>
            <a:r>
              <a:rPr lang="de-LU" sz="1600" dirty="0">
                <a:latin typeface="Bahnschrift" panose="020B0502040204020203" pitchFamily="34" charset="0"/>
              </a:rPr>
              <a:t>Unter </a:t>
            </a:r>
            <a:r>
              <a:rPr lang="de-LU" sz="1600" b="1" dirty="0">
                <a:latin typeface="Bahnschrift" panose="020B0502040204020203" pitchFamily="34" charset="0"/>
              </a:rPr>
              <a:t>Hedonismus</a:t>
            </a:r>
            <a:r>
              <a:rPr lang="de-LU" sz="1600" dirty="0">
                <a:latin typeface="Bahnschrift" panose="020B0502040204020203" pitchFamily="34" charset="0"/>
              </a:rPr>
              <a:t> (von altgriechisch </a:t>
            </a:r>
            <a:r>
              <a:rPr lang="de-LU" sz="1600" dirty="0" err="1">
                <a:latin typeface="Bahnschrift" panose="020B0502040204020203" pitchFamily="34" charset="0"/>
              </a:rPr>
              <a:t>hedone</a:t>
            </a:r>
            <a:r>
              <a:rPr lang="de-LU" sz="1600" dirty="0">
                <a:latin typeface="Bahnschrift" panose="020B0502040204020203" pitchFamily="34" charset="0"/>
              </a:rPr>
              <a:t>, Dt. Vergnügen, Lust, Genuss) bezeichnet man die philosophische Überzeugung, dass einzig Lust bzw. Vergnügen das Ziel allen menschlichen Handelns ist. </a:t>
            </a:r>
          </a:p>
          <a:p>
            <a:pPr marL="285750" indent="-285750" algn="just">
              <a:buFont typeface="Arial" panose="020B0604020202020204" pitchFamily="34" charset="0"/>
              <a:buChar char="•"/>
            </a:pPr>
            <a:endParaRPr lang="de-LU" sz="1600" dirty="0">
              <a:latin typeface="Bahnschrift" panose="020B0502040204020203" pitchFamily="34" charset="0"/>
            </a:endParaRPr>
          </a:p>
          <a:p>
            <a:pPr marL="285750" indent="-285750" algn="just">
              <a:buFont typeface="Arial" panose="020B0604020202020204" pitchFamily="34" charset="0"/>
              <a:buChar char="•"/>
            </a:pPr>
            <a:r>
              <a:rPr lang="de-LU" sz="1600" dirty="0">
                <a:latin typeface="Bahnschrift" panose="020B0502040204020203" pitchFamily="34" charset="0"/>
              </a:rPr>
              <a:t>Das </a:t>
            </a:r>
            <a:r>
              <a:rPr lang="de-LU" sz="1600" b="1" dirty="0">
                <a:latin typeface="Bahnschrift" panose="020B0502040204020203" pitchFamily="34" charset="0"/>
              </a:rPr>
              <a:t>Hedonistische Kalkül</a:t>
            </a:r>
            <a:r>
              <a:rPr lang="de-LU" sz="1600" dirty="0">
                <a:latin typeface="Bahnschrift" panose="020B0502040204020203" pitchFamily="34" charset="0"/>
              </a:rPr>
              <a:t>, kann als Ziel der Gesetzgebung gelten, </a:t>
            </a:r>
            <a:r>
              <a:rPr lang="de-LU" sz="1600" b="1" u="sng" dirty="0">
                <a:latin typeface="Bahnschrift" panose="020B0502040204020203" pitchFamily="34" charset="0"/>
              </a:rPr>
              <a:t>Befriedigungen</a:t>
            </a:r>
            <a:r>
              <a:rPr lang="de-LU" sz="1600" b="1" dirty="0">
                <a:latin typeface="Bahnschrift" panose="020B0502040204020203" pitchFamily="34" charset="0"/>
              </a:rPr>
              <a:t> </a:t>
            </a:r>
            <a:r>
              <a:rPr lang="de-LU" sz="1600" dirty="0">
                <a:latin typeface="Bahnschrift" panose="020B0502040204020203" pitchFamily="34" charset="0"/>
              </a:rPr>
              <a:t>zu erhöhen und Schmerzen zu verhindern. </a:t>
            </a:r>
          </a:p>
        </p:txBody>
      </p:sp>
      <p:pic>
        <p:nvPicPr>
          <p:cNvPr id="4" name="Picture 3">
            <a:extLst>
              <a:ext uri="{FF2B5EF4-FFF2-40B4-BE49-F238E27FC236}">
                <a16:creationId xmlns:a16="http://schemas.microsoft.com/office/drawing/2014/main" id="{2B75EF6F-3D60-405D-A5D3-CAA16DB22DD7}"/>
              </a:ext>
            </a:extLst>
          </p:cNvPr>
          <p:cNvPicPr>
            <a:picLocks noChangeAspect="1"/>
          </p:cNvPicPr>
          <p:nvPr/>
        </p:nvPicPr>
        <p:blipFill>
          <a:blip r:embed="rId2">
            <a:duotone>
              <a:schemeClr val="accent3">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21069738">
            <a:off x="496997" y="1009183"/>
            <a:ext cx="4033388" cy="2305754"/>
          </a:xfrm>
          <a:prstGeom prst="rect">
            <a:avLst/>
          </a:prstGeom>
        </p:spPr>
      </p:pic>
    </p:spTree>
    <p:extLst>
      <p:ext uri="{BB962C8B-B14F-4D97-AF65-F5344CB8AC3E}">
        <p14:creationId xmlns:p14="http://schemas.microsoft.com/office/powerpoint/2010/main" val="3018541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5B96B2-4A4C-4CBD-B4A5-452AB0B73A4A}"/>
              </a:ext>
            </a:extLst>
          </p:cNvPr>
          <p:cNvPicPr>
            <a:picLocks noChangeAspect="1"/>
          </p:cNvPicPr>
          <p:nvPr/>
        </p:nvPicPr>
        <p:blipFill rotWithShape="1">
          <a:blip r:embed="rId2">
            <a:extLst>
              <a:ext uri="{28A0092B-C50C-407E-A947-70E740481C1C}">
                <a14:useLocalDpi xmlns:a14="http://schemas.microsoft.com/office/drawing/2010/main" val="0"/>
              </a:ext>
            </a:extLst>
          </a:blip>
          <a:srcRect l="30885"/>
          <a:stretch/>
        </p:blipFill>
        <p:spPr>
          <a:xfrm>
            <a:off x="0" y="2622550"/>
            <a:ext cx="2927350" cy="4235450"/>
          </a:xfrm>
          <a:prstGeom prst="rect">
            <a:avLst/>
          </a:prstGeom>
        </p:spPr>
      </p:pic>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4826719"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Utilitarismus</a:t>
            </a:r>
            <a:r>
              <a:rPr lang="en-GB" dirty="0">
                <a:solidFill>
                  <a:schemeClr val="bg1"/>
                </a:solidFill>
                <a:latin typeface="Bahnschrift" panose="020B0502040204020203" pitchFamily="34" charset="0"/>
              </a:rPr>
              <a:t> – Das </a:t>
            </a:r>
            <a:r>
              <a:rPr lang="en-GB" dirty="0" err="1">
                <a:solidFill>
                  <a:schemeClr val="bg1"/>
                </a:solidFill>
                <a:latin typeface="Bahnschrift" panose="020B0502040204020203" pitchFamily="34" charset="0"/>
              </a:rPr>
              <a:t>hedonistische</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Kalkül</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2" name="TextBox 1">
            <a:extLst>
              <a:ext uri="{FF2B5EF4-FFF2-40B4-BE49-F238E27FC236}">
                <a16:creationId xmlns:a16="http://schemas.microsoft.com/office/drawing/2014/main" id="{5AB52AF4-83CE-4FD5-82CE-B3B6F71AC0A1}"/>
              </a:ext>
            </a:extLst>
          </p:cNvPr>
          <p:cNvSpPr txBox="1"/>
          <p:nvPr/>
        </p:nvSpPr>
        <p:spPr>
          <a:xfrm>
            <a:off x="612602" y="1213184"/>
            <a:ext cx="10966796" cy="646331"/>
          </a:xfrm>
          <a:prstGeom prst="rect">
            <a:avLst/>
          </a:prstGeom>
          <a:noFill/>
        </p:spPr>
        <p:txBody>
          <a:bodyPr wrap="square" rtlCol="0">
            <a:spAutoFit/>
          </a:bodyPr>
          <a:lstStyle/>
          <a:p>
            <a:r>
              <a:rPr lang="en-US" dirty="0" err="1">
                <a:latin typeface="Bahnschrift" panose="020B0502040204020203" pitchFamily="34" charset="0"/>
              </a:rPr>
              <a:t>Erstelle</a:t>
            </a:r>
            <a:r>
              <a:rPr lang="en-US" dirty="0">
                <a:latin typeface="Bahnschrift" panose="020B0502040204020203" pitchFamily="34" charset="0"/>
              </a:rPr>
              <a:t> </a:t>
            </a:r>
            <a:r>
              <a:rPr lang="en-US" dirty="0" err="1">
                <a:latin typeface="Bahnschrift" panose="020B0502040204020203" pitchFamily="34" charset="0"/>
              </a:rPr>
              <a:t>ein</a:t>
            </a:r>
            <a:r>
              <a:rPr lang="en-US" dirty="0">
                <a:latin typeface="Bahnschrift" panose="020B0502040204020203" pitchFamily="34" charset="0"/>
              </a:rPr>
              <a:t> </a:t>
            </a:r>
            <a:r>
              <a:rPr lang="en-US" dirty="0" err="1">
                <a:latin typeface="Bahnschrift" panose="020B0502040204020203" pitchFamily="34" charset="0"/>
              </a:rPr>
              <a:t>hedonistisches</a:t>
            </a:r>
            <a:r>
              <a:rPr lang="en-US" dirty="0">
                <a:latin typeface="Bahnschrift" panose="020B0502040204020203" pitchFamily="34" charset="0"/>
              </a:rPr>
              <a:t> </a:t>
            </a:r>
            <a:r>
              <a:rPr lang="en-US" dirty="0" err="1">
                <a:latin typeface="Bahnschrift" panose="020B0502040204020203" pitchFamily="34" charset="0"/>
              </a:rPr>
              <a:t>Kalkül</a:t>
            </a:r>
            <a:r>
              <a:rPr lang="en-US" dirty="0">
                <a:latin typeface="Bahnschrift" panose="020B0502040204020203" pitchFamily="34" charset="0"/>
              </a:rPr>
              <a:t> </a:t>
            </a:r>
            <a:r>
              <a:rPr lang="en-US" dirty="0" err="1">
                <a:latin typeface="Bahnschrift" panose="020B0502040204020203" pitchFamily="34" charset="0"/>
              </a:rPr>
              <a:t>eines</a:t>
            </a:r>
            <a:r>
              <a:rPr lang="en-US" dirty="0">
                <a:latin typeface="Bahnschrift" panose="020B0502040204020203" pitchFamily="34" charset="0"/>
              </a:rPr>
              <a:t> </a:t>
            </a:r>
            <a:r>
              <a:rPr lang="en-US" dirty="0" err="1">
                <a:latin typeface="Bahnschrift" panose="020B0502040204020203" pitchFamily="34" charset="0"/>
              </a:rPr>
              <a:t>Mädchens</a:t>
            </a:r>
            <a:r>
              <a:rPr lang="en-US" dirty="0">
                <a:latin typeface="Bahnschrift" panose="020B0502040204020203" pitchFamily="34" charset="0"/>
              </a:rPr>
              <a:t>, das </a:t>
            </a:r>
            <a:r>
              <a:rPr lang="en-US" dirty="0" err="1">
                <a:latin typeface="Bahnschrift" panose="020B0502040204020203" pitchFamily="34" charset="0"/>
              </a:rPr>
              <a:t>mit</a:t>
            </a:r>
            <a:r>
              <a:rPr lang="en-US" dirty="0">
                <a:latin typeface="Bahnschrift" panose="020B0502040204020203" pitchFamily="34" charset="0"/>
              </a:rPr>
              <a:t> 14 Jahren </a:t>
            </a:r>
            <a:r>
              <a:rPr lang="en-US" dirty="0" err="1">
                <a:latin typeface="Bahnschrift" panose="020B0502040204020203" pitchFamily="34" charset="0"/>
              </a:rPr>
              <a:t>ungewollt</a:t>
            </a:r>
            <a:r>
              <a:rPr lang="en-US" dirty="0">
                <a:latin typeface="Bahnschrift" panose="020B0502040204020203" pitchFamily="34" charset="0"/>
              </a:rPr>
              <a:t> </a:t>
            </a:r>
            <a:r>
              <a:rPr lang="en-US" dirty="0" err="1">
                <a:latin typeface="Bahnschrift" panose="020B0502040204020203" pitchFamily="34" charset="0"/>
              </a:rPr>
              <a:t>schwanger</a:t>
            </a:r>
            <a:r>
              <a:rPr lang="en-US" dirty="0">
                <a:latin typeface="Bahnschrift" panose="020B0502040204020203" pitchFamily="34" charset="0"/>
              </a:rPr>
              <a:t> </a:t>
            </a:r>
            <a:r>
              <a:rPr lang="en-US" dirty="0" err="1">
                <a:latin typeface="Bahnschrift" panose="020B0502040204020203" pitchFamily="34" charset="0"/>
              </a:rPr>
              <a:t>wird</a:t>
            </a:r>
            <a:r>
              <a:rPr lang="en-US" dirty="0">
                <a:latin typeface="Bahnschrift" panose="020B0502040204020203" pitchFamily="34" charset="0"/>
              </a:rPr>
              <a:t> und </a:t>
            </a:r>
            <a:r>
              <a:rPr lang="en-US" dirty="0" err="1">
                <a:latin typeface="Bahnschrift" panose="020B0502040204020203" pitchFamily="34" charset="0"/>
              </a:rPr>
              <a:t>sich</a:t>
            </a:r>
            <a:r>
              <a:rPr lang="en-US" dirty="0">
                <a:latin typeface="Bahnschrift" panose="020B0502040204020203" pitchFamily="34" charset="0"/>
              </a:rPr>
              <a:t> </a:t>
            </a:r>
            <a:r>
              <a:rPr lang="en-US" dirty="0" err="1">
                <a:latin typeface="Bahnschrift" panose="020B0502040204020203" pitchFamily="34" charset="0"/>
              </a:rPr>
              <a:t>entscheiden</a:t>
            </a:r>
            <a:r>
              <a:rPr lang="en-US" dirty="0">
                <a:latin typeface="Bahnschrift" panose="020B0502040204020203" pitchFamily="34" charset="0"/>
              </a:rPr>
              <a:t> muss, </a:t>
            </a:r>
            <a:r>
              <a:rPr lang="en-US" dirty="0" err="1">
                <a:latin typeface="Bahnschrift" panose="020B0502040204020203" pitchFamily="34" charset="0"/>
              </a:rPr>
              <a:t>ob</a:t>
            </a:r>
            <a:r>
              <a:rPr lang="en-US" dirty="0">
                <a:latin typeface="Bahnschrift" panose="020B0502040204020203" pitchFamily="34" charset="0"/>
              </a:rPr>
              <a:t> es das Kind </a:t>
            </a:r>
            <a:r>
              <a:rPr lang="en-US" dirty="0" err="1">
                <a:latin typeface="Bahnschrift" panose="020B0502040204020203" pitchFamily="34" charset="0"/>
              </a:rPr>
              <a:t>behalten</a:t>
            </a:r>
            <a:r>
              <a:rPr lang="en-US" dirty="0">
                <a:latin typeface="Bahnschrift" panose="020B0502040204020203" pitchFamily="34" charset="0"/>
              </a:rPr>
              <a:t> </a:t>
            </a:r>
            <a:r>
              <a:rPr lang="en-US" dirty="0" err="1">
                <a:latin typeface="Bahnschrift" panose="020B0502040204020203" pitchFamily="34" charset="0"/>
              </a:rPr>
              <a:t>möchte</a:t>
            </a:r>
            <a:r>
              <a:rPr lang="en-US" dirty="0">
                <a:latin typeface="Bahnschrift" panose="020B0502040204020203" pitchFamily="34" charset="0"/>
              </a:rPr>
              <a:t> </a:t>
            </a:r>
            <a:r>
              <a:rPr lang="en-US" dirty="0" err="1">
                <a:latin typeface="Bahnschrift" panose="020B0502040204020203" pitchFamily="34" charset="0"/>
              </a:rPr>
              <a:t>oder</a:t>
            </a:r>
            <a:r>
              <a:rPr lang="en-US" dirty="0">
                <a:latin typeface="Bahnschrift" panose="020B0502040204020203" pitchFamily="34" charset="0"/>
              </a:rPr>
              <a:t> </a:t>
            </a:r>
            <a:r>
              <a:rPr lang="en-US" dirty="0" err="1">
                <a:latin typeface="Bahnschrift" panose="020B0502040204020203" pitchFamily="34" charset="0"/>
              </a:rPr>
              <a:t>nicht</a:t>
            </a:r>
            <a:r>
              <a:rPr lang="en-US" dirty="0">
                <a:latin typeface="Bahnschrift" panose="020B0502040204020203" pitchFamily="34" charset="0"/>
              </a:rPr>
              <a:t>: </a:t>
            </a:r>
            <a:endParaRPr lang="LID4096" dirty="0">
              <a:latin typeface="Bahnschrift" panose="020B0502040204020203" pitchFamily="34" charset="0"/>
            </a:endParaRPr>
          </a:p>
        </p:txBody>
      </p:sp>
      <p:graphicFrame>
        <p:nvGraphicFramePr>
          <p:cNvPr id="8" name="Table 8">
            <a:extLst>
              <a:ext uri="{FF2B5EF4-FFF2-40B4-BE49-F238E27FC236}">
                <a16:creationId xmlns:a16="http://schemas.microsoft.com/office/drawing/2014/main" id="{BB70917A-A127-4DD9-B789-5EE486927607}"/>
              </a:ext>
            </a:extLst>
          </p:cNvPr>
          <p:cNvGraphicFramePr>
            <a:graphicFrameLocks noGrp="1"/>
          </p:cNvGraphicFramePr>
          <p:nvPr>
            <p:extLst>
              <p:ext uri="{D42A27DB-BD31-4B8C-83A1-F6EECF244321}">
                <p14:modId xmlns:p14="http://schemas.microsoft.com/office/powerpoint/2010/main" val="2279055057"/>
              </p:ext>
            </p:extLst>
          </p:nvPr>
        </p:nvGraphicFramePr>
        <p:xfrm>
          <a:off x="2927350" y="2031764"/>
          <a:ext cx="8127999" cy="4826232"/>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874161255"/>
                    </a:ext>
                  </a:extLst>
                </a:gridCol>
                <a:gridCol w="2709333">
                  <a:extLst>
                    <a:ext uri="{9D8B030D-6E8A-4147-A177-3AD203B41FA5}">
                      <a16:colId xmlns:a16="http://schemas.microsoft.com/office/drawing/2014/main" val="3621943577"/>
                    </a:ext>
                  </a:extLst>
                </a:gridCol>
                <a:gridCol w="2709333">
                  <a:extLst>
                    <a:ext uri="{9D8B030D-6E8A-4147-A177-3AD203B41FA5}">
                      <a16:colId xmlns:a16="http://schemas.microsoft.com/office/drawing/2014/main" val="2674935001"/>
                    </a:ext>
                  </a:extLst>
                </a:gridCol>
              </a:tblGrid>
              <a:tr h="603279">
                <a:tc>
                  <a:txBody>
                    <a:bodyPr/>
                    <a:lstStyle/>
                    <a:p>
                      <a:r>
                        <a:rPr lang="en-US" dirty="0" err="1">
                          <a:latin typeface="Bahnschrift" panose="020B0502040204020203" pitchFamily="34" charset="0"/>
                        </a:rPr>
                        <a:t>Kalkül</a:t>
                      </a:r>
                      <a:endParaRPr lang="LID4096" dirty="0">
                        <a:latin typeface="Bahnschrift" panose="020B0502040204020203" pitchFamily="34" charset="0"/>
                      </a:endParaRPr>
                    </a:p>
                  </a:txBody>
                  <a:tcPr anchor="ctr"/>
                </a:tc>
                <a:tc>
                  <a:txBody>
                    <a:bodyPr/>
                    <a:lstStyle/>
                    <a:p>
                      <a:r>
                        <a:rPr lang="en-US" dirty="0" err="1">
                          <a:latin typeface="Bahnschrift" panose="020B0502040204020203" pitchFamily="34" charset="0"/>
                        </a:rPr>
                        <a:t>Abtreiben</a:t>
                      </a:r>
                      <a:endParaRPr lang="LID4096" dirty="0">
                        <a:latin typeface="Bahnschrift" panose="020B0502040204020203" pitchFamily="34" charset="0"/>
                      </a:endParaRPr>
                    </a:p>
                  </a:txBody>
                  <a:tcPr anchor="ctr"/>
                </a:tc>
                <a:tc>
                  <a:txBody>
                    <a:bodyPr/>
                    <a:lstStyle/>
                    <a:p>
                      <a:r>
                        <a:rPr lang="en-US" dirty="0" err="1">
                          <a:latin typeface="Bahnschrift" panose="020B0502040204020203" pitchFamily="34" charset="0"/>
                        </a:rPr>
                        <a:t>Nicht</a:t>
                      </a:r>
                      <a:r>
                        <a:rPr lang="en-US" dirty="0">
                          <a:latin typeface="Bahnschrift" panose="020B0502040204020203" pitchFamily="34" charset="0"/>
                        </a:rPr>
                        <a:t> </a:t>
                      </a:r>
                      <a:r>
                        <a:rPr lang="en-US" dirty="0" err="1">
                          <a:latin typeface="Bahnschrift" panose="020B0502040204020203" pitchFamily="34" charset="0"/>
                        </a:rPr>
                        <a:t>abtreiben</a:t>
                      </a:r>
                      <a:endParaRPr lang="LID4096" dirty="0">
                        <a:latin typeface="Bahnschrift" panose="020B0502040204020203" pitchFamily="34" charset="0"/>
                      </a:endParaRPr>
                    </a:p>
                  </a:txBody>
                  <a:tcPr anchor="ctr"/>
                </a:tc>
                <a:extLst>
                  <a:ext uri="{0D108BD9-81ED-4DB2-BD59-A6C34878D82A}">
                    <a16:rowId xmlns:a16="http://schemas.microsoft.com/office/drawing/2014/main" val="3674599654"/>
                  </a:ext>
                </a:extLst>
              </a:tr>
              <a:tr h="603279">
                <a:tc>
                  <a:txBody>
                    <a:bodyPr/>
                    <a:lstStyle/>
                    <a:p>
                      <a:r>
                        <a:rPr lang="en-US" dirty="0" err="1">
                          <a:latin typeface="Bahnschrift" panose="020B0502040204020203" pitchFamily="34" charset="0"/>
                        </a:rPr>
                        <a:t>Intensität</a:t>
                      </a:r>
                      <a:endParaRPr lang="LID4096" dirty="0">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extLst>
                  <a:ext uri="{0D108BD9-81ED-4DB2-BD59-A6C34878D82A}">
                    <a16:rowId xmlns:a16="http://schemas.microsoft.com/office/drawing/2014/main" val="567930491"/>
                  </a:ext>
                </a:extLst>
              </a:tr>
              <a:tr h="603279">
                <a:tc>
                  <a:txBody>
                    <a:bodyPr/>
                    <a:lstStyle/>
                    <a:p>
                      <a:r>
                        <a:rPr lang="en-US" dirty="0" err="1">
                          <a:latin typeface="Bahnschrift" panose="020B0502040204020203" pitchFamily="34" charset="0"/>
                        </a:rPr>
                        <a:t>Zeitliche</a:t>
                      </a:r>
                      <a:r>
                        <a:rPr lang="en-US" dirty="0">
                          <a:latin typeface="Bahnschrift" panose="020B0502040204020203" pitchFamily="34" charset="0"/>
                        </a:rPr>
                        <a:t> </a:t>
                      </a:r>
                      <a:r>
                        <a:rPr lang="en-US" dirty="0" err="1">
                          <a:latin typeface="Bahnschrift" panose="020B0502040204020203" pitchFamily="34" charset="0"/>
                        </a:rPr>
                        <a:t>Nähe</a:t>
                      </a:r>
                      <a:endParaRPr lang="LID4096" dirty="0">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extLst>
                  <a:ext uri="{0D108BD9-81ED-4DB2-BD59-A6C34878D82A}">
                    <a16:rowId xmlns:a16="http://schemas.microsoft.com/office/drawing/2014/main" val="1818284710"/>
                  </a:ext>
                </a:extLst>
              </a:tr>
              <a:tr h="603279">
                <a:tc>
                  <a:txBody>
                    <a:bodyPr/>
                    <a:lstStyle/>
                    <a:p>
                      <a:r>
                        <a:rPr lang="en-US" dirty="0">
                          <a:latin typeface="Bahnschrift" panose="020B0502040204020203" pitchFamily="34" charset="0"/>
                        </a:rPr>
                        <a:t>Dauer</a:t>
                      </a:r>
                      <a:endParaRPr lang="LID4096" dirty="0">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extLst>
                  <a:ext uri="{0D108BD9-81ED-4DB2-BD59-A6C34878D82A}">
                    <a16:rowId xmlns:a16="http://schemas.microsoft.com/office/drawing/2014/main" val="1270552773"/>
                  </a:ext>
                </a:extLst>
              </a:tr>
              <a:tr h="603279">
                <a:tc>
                  <a:txBody>
                    <a:bodyPr/>
                    <a:lstStyle/>
                    <a:p>
                      <a:r>
                        <a:rPr lang="de-LU" noProof="0">
                          <a:latin typeface="Bahnschrift" panose="020B0502040204020203" pitchFamily="34" charset="0"/>
                        </a:rPr>
                        <a:t>Wahrscheinlichkeit</a:t>
                      </a:r>
                      <a:endParaRPr lang="de-LU" noProof="0" dirty="0">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extLst>
                  <a:ext uri="{0D108BD9-81ED-4DB2-BD59-A6C34878D82A}">
                    <a16:rowId xmlns:a16="http://schemas.microsoft.com/office/drawing/2014/main" val="2177854673"/>
                  </a:ext>
                </a:extLst>
              </a:tr>
              <a:tr h="603279">
                <a:tc>
                  <a:txBody>
                    <a:bodyPr/>
                    <a:lstStyle/>
                    <a:p>
                      <a:r>
                        <a:rPr lang="en-US" dirty="0" err="1">
                          <a:latin typeface="Bahnschrift" panose="020B0502040204020203" pitchFamily="34" charset="0"/>
                        </a:rPr>
                        <a:t>Reinheit</a:t>
                      </a:r>
                      <a:endParaRPr lang="LID4096" dirty="0">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extLst>
                  <a:ext uri="{0D108BD9-81ED-4DB2-BD59-A6C34878D82A}">
                    <a16:rowId xmlns:a16="http://schemas.microsoft.com/office/drawing/2014/main" val="514710344"/>
                  </a:ext>
                </a:extLst>
              </a:tr>
              <a:tr h="603279">
                <a:tc>
                  <a:txBody>
                    <a:bodyPr/>
                    <a:lstStyle/>
                    <a:p>
                      <a:r>
                        <a:rPr lang="en-US" dirty="0" err="1">
                          <a:latin typeface="Bahnschrift" panose="020B0502040204020203" pitchFamily="34" charset="0"/>
                        </a:rPr>
                        <a:t>Fruchtbarkeit</a:t>
                      </a:r>
                      <a:endParaRPr lang="LID4096" dirty="0">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extLst>
                  <a:ext uri="{0D108BD9-81ED-4DB2-BD59-A6C34878D82A}">
                    <a16:rowId xmlns:a16="http://schemas.microsoft.com/office/drawing/2014/main" val="2720618218"/>
                  </a:ext>
                </a:extLst>
              </a:tr>
              <a:tr h="603279">
                <a:tc>
                  <a:txBody>
                    <a:bodyPr/>
                    <a:lstStyle/>
                    <a:p>
                      <a:r>
                        <a:rPr lang="en-US" dirty="0">
                          <a:latin typeface="Bahnschrift" panose="020B0502040204020203" pitchFamily="34" charset="0"/>
                        </a:rPr>
                        <a:t>Total</a:t>
                      </a:r>
                      <a:endParaRPr lang="LID4096" dirty="0">
                        <a:latin typeface="Bahnschrift" panose="020B0502040204020203" pitchFamily="34" charset="0"/>
                      </a:endParaRPr>
                    </a:p>
                  </a:txBody>
                  <a:tcPr anchor="ctr"/>
                </a:tc>
                <a:tc>
                  <a:txBody>
                    <a:bodyPr/>
                    <a:lstStyle/>
                    <a:p>
                      <a:endParaRPr lang="LID4096">
                        <a:latin typeface="Bahnschrift" panose="020B0502040204020203" pitchFamily="34" charset="0"/>
                      </a:endParaRPr>
                    </a:p>
                  </a:txBody>
                  <a:tcPr anchor="ctr"/>
                </a:tc>
                <a:tc>
                  <a:txBody>
                    <a:bodyPr/>
                    <a:lstStyle/>
                    <a:p>
                      <a:endParaRPr lang="LID4096" dirty="0">
                        <a:latin typeface="Bahnschrift" panose="020B0502040204020203" pitchFamily="34" charset="0"/>
                      </a:endParaRPr>
                    </a:p>
                  </a:txBody>
                  <a:tcPr anchor="ctr"/>
                </a:tc>
                <a:extLst>
                  <a:ext uri="{0D108BD9-81ED-4DB2-BD59-A6C34878D82A}">
                    <a16:rowId xmlns:a16="http://schemas.microsoft.com/office/drawing/2014/main" val="3031920653"/>
                  </a:ext>
                </a:extLst>
              </a:tr>
            </a:tbl>
          </a:graphicData>
        </a:graphic>
      </p:graphicFrame>
    </p:spTree>
    <p:extLst>
      <p:ext uri="{BB962C8B-B14F-4D97-AF65-F5344CB8AC3E}">
        <p14:creationId xmlns:p14="http://schemas.microsoft.com/office/powerpoint/2010/main" val="7540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9000">
              <a:srgbClr val="B0B0B0"/>
            </a:gs>
            <a:gs pos="48000">
              <a:srgbClr val="9C9C9C"/>
            </a:gs>
            <a:gs pos="75000">
              <a:srgbClr val="21212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241924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a:solidFill>
                  <a:schemeClr val="bg1"/>
                </a:solidFill>
                <a:latin typeface="Bahnschrift" panose="020B0502040204020203" pitchFamily="34" charset="0"/>
              </a:rPr>
              <a:t>Der </a:t>
            </a:r>
            <a:r>
              <a:rPr lang="en-GB" dirty="0" err="1">
                <a:solidFill>
                  <a:schemeClr val="bg1"/>
                </a:solidFill>
                <a:latin typeface="Bahnschrift" panose="020B0502040204020203" pitchFamily="34" charset="0"/>
              </a:rPr>
              <a:t>Stoizismus</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pic>
        <p:nvPicPr>
          <p:cNvPr id="6" name="Picture 5">
            <a:extLst>
              <a:ext uri="{FF2B5EF4-FFF2-40B4-BE49-F238E27FC236}">
                <a16:creationId xmlns:a16="http://schemas.microsoft.com/office/drawing/2014/main" id="{B08904B4-50E9-4F7D-BBD9-65BD5154A97C}"/>
              </a:ext>
            </a:extLst>
          </p:cNvPr>
          <p:cNvPicPr>
            <a:picLocks noChangeAspect="1"/>
          </p:cNvPicPr>
          <p:nvPr/>
        </p:nvPicPr>
        <p:blipFill rotWithShape="1">
          <a:blip r:embed="rId2">
            <a:extLst>
              <a:ext uri="{28A0092B-C50C-407E-A947-70E740481C1C}">
                <a14:useLocalDpi xmlns:a14="http://schemas.microsoft.com/office/drawing/2010/main" val="0"/>
              </a:ext>
            </a:extLst>
          </a:blip>
          <a:srcRect l="1478" t="1514" r="1660" b="1443"/>
          <a:stretch/>
        </p:blipFill>
        <p:spPr>
          <a:xfrm>
            <a:off x="279016" y="2489838"/>
            <a:ext cx="3450907" cy="4492305"/>
          </a:xfrm>
          <a:prstGeom prst="rect">
            <a:avLst/>
          </a:prstGeom>
          <a:effectLst>
            <a:softEdge rad="635000"/>
          </a:effectLst>
        </p:spPr>
      </p:pic>
      <p:grpSp>
        <p:nvGrpSpPr>
          <p:cNvPr id="2" name="Group 1">
            <a:extLst>
              <a:ext uri="{FF2B5EF4-FFF2-40B4-BE49-F238E27FC236}">
                <a16:creationId xmlns:a16="http://schemas.microsoft.com/office/drawing/2014/main" id="{41375BE1-B8A5-4A90-B39F-03E9D0A19CDE}"/>
              </a:ext>
            </a:extLst>
          </p:cNvPr>
          <p:cNvGrpSpPr/>
          <p:nvPr/>
        </p:nvGrpSpPr>
        <p:grpSpPr>
          <a:xfrm>
            <a:off x="-20569" y="610182"/>
            <a:ext cx="3108420" cy="3108420"/>
            <a:chOff x="-20569" y="610182"/>
            <a:chExt cx="3108420" cy="3108420"/>
          </a:xfrm>
        </p:grpSpPr>
        <p:sp>
          <p:nvSpPr>
            <p:cNvPr id="13" name="Oval 12">
              <a:extLst>
                <a:ext uri="{FF2B5EF4-FFF2-40B4-BE49-F238E27FC236}">
                  <a16:creationId xmlns:a16="http://schemas.microsoft.com/office/drawing/2014/main" id="{9DFDD948-52C6-480E-BBEF-195FEE40873B}"/>
                </a:ext>
              </a:extLst>
            </p:cNvPr>
            <p:cNvSpPr/>
            <p:nvPr/>
          </p:nvSpPr>
          <p:spPr>
            <a:xfrm>
              <a:off x="245931" y="921975"/>
              <a:ext cx="2558642" cy="2434500"/>
            </a:xfrm>
            <a:prstGeom prst="ellipse">
              <a:avLst/>
            </a:prstGeom>
            <a:solidFill>
              <a:schemeClr val="accent4">
                <a:lumMod val="40000"/>
                <a:lumOff val="60000"/>
              </a:schemeClr>
            </a:solidFill>
            <a:ln>
              <a:noFill/>
            </a:ln>
            <a:effectLst>
              <a:glow rad="228600">
                <a:schemeClr val="accent4">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 name="Picture 9">
              <a:extLst>
                <a:ext uri="{FF2B5EF4-FFF2-40B4-BE49-F238E27FC236}">
                  <a16:creationId xmlns:a16="http://schemas.microsoft.com/office/drawing/2014/main" id="{0A9980DB-90F4-47FC-A716-CA3976432022}"/>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70227" y="790473"/>
              <a:ext cx="2739006" cy="2739006"/>
            </a:xfrm>
            <a:prstGeom prst="rect">
              <a:avLst/>
            </a:prstGeom>
          </p:spPr>
        </p:pic>
        <p:pic>
          <p:nvPicPr>
            <p:cNvPr id="12" name="Picture 11">
              <a:extLst>
                <a:ext uri="{FF2B5EF4-FFF2-40B4-BE49-F238E27FC236}">
                  <a16:creationId xmlns:a16="http://schemas.microsoft.com/office/drawing/2014/main" id="{EC9252B8-46BC-4770-B72B-69E82AC6769A}"/>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0569" y="610182"/>
              <a:ext cx="3108420" cy="3108420"/>
            </a:xfrm>
            <a:prstGeom prst="rect">
              <a:avLst/>
            </a:prstGeom>
          </p:spPr>
        </p:pic>
      </p:grpSp>
      <p:sp>
        <p:nvSpPr>
          <p:cNvPr id="14" name="TextBox 13">
            <a:extLst>
              <a:ext uri="{FF2B5EF4-FFF2-40B4-BE49-F238E27FC236}">
                <a16:creationId xmlns:a16="http://schemas.microsoft.com/office/drawing/2014/main" id="{629D28DA-410C-4282-9A4E-A9E3E07A570E}"/>
              </a:ext>
            </a:extLst>
          </p:cNvPr>
          <p:cNvSpPr txBox="1"/>
          <p:nvPr/>
        </p:nvSpPr>
        <p:spPr>
          <a:xfrm>
            <a:off x="4029508" y="1058677"/>
            <a:ext cx="7706690" cy="1477328"/>
          </a:xfrm>
          <a:prstGeom prst="rect">
            <a:avLst/>
          </a:prstGeom>
          <a:noFill/>
        </p:spPr>
        <p:txBody>
          <a:bodyPr wrap="square" rtlCol="0">
            <a:spAutoFit/>
          </a:bodyPr>
          <a:lstStyle/>
          <a:p>
            <a:r>
              <a:rPr lang="de-DE" dirty="0">
                <a:solidFill>
                  <a:schemeClr val="bg1">
                    <a:lumMod val="85000"/>
                  </a:schemeClr>
                </a:solidFill>
                <a:latin typeface="Bahnschrift" panose="020B0502040204020203" pitchFamily="34" charset="0"/>
              </a:rPr>
              <a:t>Atlas war ein treuer Anhänger der Titanen und kämpfte gegen Zeus und die Olympischen Götter. </a:t>
            </a:r>
          </a:p>
          <a:p>
            <a:endParaRPr lang="de-DE" dirty="0">
              <a:solidFill>
                <a:schemeClr val="bg1">
                  <a:lumMod val="85000"/>
                </a:schemeClr>
              </a:solidFill>
              <a:latin typeface="Bahnschrift" panose="020B0502040204020203" pitchFamily="34" charset="0"/>
            </a:endParaRPr>
          </a:p>
          <a:p>
            <a:r>
              <a:rPr lang="de-DE" dirty="0">
                <a:solidFill>
                  <a:schemeClr val="bg1">
                    <a:lumMod val="85000"/>
                  </a:schemeClr>
                </a:solidFill>
                <a:latin typeface="Bahnschrift" panose="020B0502040204020203" pitchFamily="34" charset="0"/>
              </a:rPr>
              <a:t>Nach der Niederlage der Titanen wurde er von Zeus dazu verdonnert, den Himmel auf seinen Schultern zu tragen, um ihn von der Erde zu trennen. </a:t>
            </a:r>
          </a:p>
        </p:txBody>
      </p:sp>
      <p:sp>
        <p:nvSpPr>
          <p:cNvPr id="17" name="TextBox 16">
            <a:extLst>
              <a:ext uri="{FF2B5EF4-FFF2-40B4-BE49-F238E27FC236}">
                <a16:creationId xmlns:a16="http://schemas.microsoft.com/office/drawing/2014/main" id="{89B554FD-45B7-4725-B7D0-BDDF7ABCD40A}"/>
              </a:ext>
            </a:extLst>
          </p:cNvPr>
          <p:cNvSpPr txBox="1"/>
          <p:nvPr/>
        </p:nvSpPr>
        <p:spPr>
          <a:xfrm>
            <a:off x="4029508" y="3089434"/>
            <a:ext cx="7798969" cy="2585323"/>
          </a:xfrm>
          <a:prstGeom prst="rect">
            <a:avLst/>
          </a:prstGeom>
          <a:noFill/>
        </p:spPr>
        <p:txBody>
          <a:bodyPr wrap="square" rtlCol="0">
            <a:spAutoFit/>
          </a:bodyPr>
          <a:lstStyle/>
          <a:p>
            <a:r>
              <a:rPr lang="de-DE" dirty="0">
                <a:solidFill>
                  <a:schemeClr val="bg1">
                    <a:lumMod val="85000"/>
                  </a:schemeClr>
                </a:solidFill>
                <a:latin typeface="Bahnschrift" panose="020B0502040204020203" pitchFamily="34" charset="0"/>
              </a:rPr>
              <a:t>Die Strafe von Atlas ist eine </a:t>
            </a:r>
            <a:r>
              <a:rPr lang="de-DE" dirty="0">
                <a:solidFill>
                  <a:schemeClr val="accent5">
                    <a:lumMod val="60000"/>
                    <a:lumOff val="40000"/>
                  </a:schemeClr>
                </a:solidFill>
                <a:latin typeface="Bahnschrift" panose="020B0502040204020203" pitchFamily="34" charset="0"/>
              </a:rPr>
              <a:t>ewige, unerbittliche Last</a:t>
            </a:r>
            <a:r>
              <a:rPr lang="de-DE" dirty="0">
                <a:solidFill>
                  <a:schemeClr val="bg1">
                    <a:lumMod val="85000"/>
                  </a:schemeClr>
                </a:solidFill>
                <a:latin typeface="Bahnschrift" panose="020B0502040204020203" pitchFamily="34" charset="0"/>
              </a:rPr>
              <a:t>. </a:t>
            </a:r>
          </a:p>
          <a:p>
            <a:endParaRPr lang="de-DE" dirty="0">
              <a:solidFill>
                <a:schemeClr val="bg1">
                  <a:lumMod val="85000"/>
                </a:schemeClr>
              </a:solidFill>
              <a:latin typeface="Bahnschrift" panose="020B0502040204020203" pitchFamily="34" charset="0"/>
            </a:endParaRPr>
          </a:p>
          <a:p>
            <a:r>
              <a:rPr lang="de-DE" dirty="0">
                <a:solidFill>
                  <a:schemeClr val="bg1">
                    <a:lumMod val="85000"/>
                  </a:schemeClr>
                </a:solidFill>
                <a:latin typeface="Bahnschrift" panose="020B0502040204020203" pitchFamily="34" charset="0"/>
              </a:rPr>
              <a:t>Stoiker streben danach, ihre </a:t>
            </a:r>
            <a:r>
              <a:rPr lang="de-DE" dirty="0">
                <a:solidFill>
                  <a:schemeClr val="accent5">
                    <a:lumMod val="60000"/>
                    <a:lumOff val="40000"/>
                  </a:schemeClr>
                </a:solidFill>
                <a:latin typeface="Bahnschrift" panose="020B0502040204020203" pitchFamily="34" charset="0"/>
              </a:rPr>
              <a:t>Emotionen zu kontrollieren </a:t>
            </a:r>
            <a:r>
              <a:rPr lang="de-DE" dirty="0">
                <a:solidFill>
                  <a:schemeClr val="bg1">
                    <a:lumMod val="85000"/>
                  </a:schemeClr>
                </a:solidFill>
                <a:latin typeface="Bahnschrift" panose="020B0502040204020203" pitchFamily="34" charset="0"/>
              </a:rPr>
              <a:t>und in </a:t>
            </a:r>
            <a:r>
              <a:rPr lang="de-DE" dirty="0">
                <a:solidFill>
                  <a:schemeClr val="accent5">
                    <a:lumMod val="60000"/>
                    <a:lumOff val="40000"/>
                  </a:schemeClr>
                </a:solidFill>
                <a:latin typeface="Bahnschrift" panose="020B0502040204020203" pitchFamily="34" charset="0"/>
              </a:rPr>
              <a:t>schwierigen Zeiten ruhig und besonnen </a:t>
            </a:r>
            <a:r>
              <a:rPr lang="de-DE" dirty="0">
                <a:solidFill>
                  <a:schemeClr val="bg1">
                    <a:lumMod val="85000"/>
                  </a:schemeClr>
                </a:solidFill>
                <a:latin typeface="Bahnschrift" panose="020B0502040204020203" pitchFamily="34" charset="0"/>
              </a:rPr>
              <a:t>zu bleiben. Auch wenn Atlas die Last des Himmels trägt, bleibt er </a:t>
            </a:r>
            <a:r>
              <a:rPr lang="de-DE" dirty="0">
                <a:solidFill>
                  <a:schemeClr val="accent5">
                    <a:lumMod val="60000"/>
                    <a:lumOff val="40000"/>
                  </a:schemeClr>
                </a:solidFill>
                <a:latin typeface="Bahnschrift" panose="020B0502040204020203" pitchFamily="34" charset="0"/>
              </a:rPr>
              <a:t>standhaft und erträgt seine Strafe</a:t>
            </a:r>
            <a:r>
              <a:rPr lang="de-DE" dirty="0">
                <a:solidFill>
                  <a:schemeClr val="bg1">
                    <a:lumMod val="85000"/>
                  </a:schemeClr>
                </a:solidFill>
                <a:latin typeface="Bahnschrift" panose="020B0502040204020203" pitchFamily="34" charset="0"/>
              </a:rPr>
              <a:t>.</a:t>
            </a:r>
          </a:p>
          <a:p>
            <a:endParaRPr lang="de-DE" dirty="0">
              <a:solidFill>
                <a:schemeClr val="bg1">
                  <a:lumMod val="85000"/>
                </a:schemeClr>
              </a:solidFill>
              <a:latin typeface="Bahnschrift" panose="020B0502040204020203" pitchFamily="34" charset="0"/>
            </a:endParaRPr>
          </a:p>
          <a:p>
            <a:r>
              <a:rPr lang="de-DE" dirty="0">
                <a:solidFill>
                  <a:schemeClr val="bg1">
                    <a:lumMod val="85000"/>
                  </a:schemeClr>
                </a:solidFill>
                <a:latin typeface="Bahnschrift" panose="020B0502040204020203" pitchFamily="34" charset="0"/>
              </a:rPr>
              <a:t>Obwohl Atlas eine schwere Strafe auferlegt wurde, wird er nie als jemand dargestellt, der sich gegen sein Schicksal auflehnt oder verzweifelt. Er erfüllt seine Aufgabe mit einer Form der </a:t>
            </a:r>
            <a:r>
              <a:rPr lang="de-DE" dirty="0">
                <a:solidFill>
                  <a:schemeClr val="accent5">
                    <a:lumMod val="60000"/>
                    <a:lumOff val="40000"/>
                  </a:schemeClr>
                </a:solidFill>
                <a:latin typeface="Bahnschrift" panose="020B0502040204020203" pitchFamily="34" charset="0"/>
              </a:rPr>
              <a:t>Selbstbeherrschung</a:t>
            </a:r>
            <a:r>
              <a:rPr lang="de-DE" dirty="0">
                <a:solidFill>
                  <a:schemeClr val="bg1">
                    <a:lumMod val="85000"/>
                  </a:schemeClr>
                </a:solidFill>
                <a:latin typeface="Bahnschrift" panose="020B0502040204020203" pitchFamily="34" charset="0"/>
              </a:rPr>
              <a:t>.</a:t>
            </a:r>
            <a:endParaRPr lang="LID4096" dirty="0">
              <a:solidFill>
                <a:schemeClr val="bg1">
                  <a:lumMod val="85000"/>
                </a:schemeClr>
              </a:solidFill>
              <a:latin typeface="Bahnschrift" panose="020B0502040204020203" pitchFamily="34" charset="0"/>
            </a:endParaRPr>
          </a:p>
        </p:txBody>
      </p:sp>
      <p:pic>
        <p:nvPicPr>
          <p:cNvPr id="7" name="Graphic 6" descr="Chevron arrows with solid fill">
            <a:extLst>
              <a:ext uri="{FF2B5EF4-FFF2-40B4-BE49-F238E27FC236}">
                <a16:creationId xmlns:a16="http://schemas.microsoft.com/office/drawing/2014/main" id="{D810C17F-6174-4A6D-B105-944F93F1D4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49690" y="924381"/>
            <a:ext cx="914400" cy="914400"/>
          </a:xfrm>
          <a:prstGeom prst="rect">
            <a:avLst/>
          </a:prstGeom>
        </p:spPr>
      </p:pic>
    </p:spTree>
    <p:extLst>
      <p:ext uri="{BB962C8B-B14F-4D97-AF65-F5344CB8AC3E}">
        <p14:creationId xmlns:p14="http://schemas.microsoft.com/office/powerpoint/2010/main" val="71820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600" fill="hold">
                                          <p:stCondLst>
                                            <p:cond delay="0"/>
                                          </p:stCondLst>
                                        </p:cTn>
                                        <p:tgtEl>
                                          <p:spTgt spid="2"/>
                                        </p:tgtEl>
                                        <p:attrNameLst>
                                          <p:attrName>r</p:attrName>
                                        </p:attrNameLst>
                                      </p:cBhvr>
                                    </p:animRot>
                                    <p:animRot by="-240000">
                                      <p:cBhvr>
                                        <p:cTn id="7" dur="1200" fill="hold">
                                          <p:stCondLst>
                                            <p:cond delay="1200"/>
                                          </p:stCondLst>
                                        </p:cTn>
                                        <p:tgtEl>
                                          <p:spTgt spid="2"/>
                                        </p:tgtEl>
                                        <p:attrNameLst>
                                          <p:attrName>r</p:attrName>
                                        </p:attrNameLst>
                                      </p:cBhvr>
                                    </p:animRot>
                                    <p:animRot by="240000">
                                      <p:cBhvr>
                                        <p:cTn id="8" dur="1200" fill="hold">
                                          <p:stCondLst>
                                            <p:cond delay="2400"/>
                                          </p:stCondLst>
                                        </p:cTn>
                                        <p:tgtEl>
                                          <p:spTgt spid="2"/>
                                        </p:tgtEl>
                                        <p:attrNameLst>
                                          <p:attrName>r</p:attrName>
                                        </p:attrNameLst>
                                      </p:cBhvr>
                                    </p:animRot>
                                    <p:animRot by="-240000">
                                      <p:cBhvr>
                                        <p:cTn id="9" dur="1200" fill="hold">
                                          <p:stCondLst>
                                            <p:cond delay="3600"/>
                                          </p:stCondLst>
                                        </p:cTn>
                                        <p:tgtEl>
                                          <p:spTgt spid="2"/>
                                        </p:tgtEl>
                                        <p:attrNameLst>
                                          <p:attrName>r</p:attrName>
                                        </p:attrNameLst>
                                      </p:cBhvr>
                                    </p:animRot>
                                    <p:animRot by="120000">
                                      <p:cBhvr>
                                        <p:cTn id="10" dur="1200" fill="hold">
                                          <p:stCondLst>
                                            <p:cond delay="4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022F4E-B871-4B05-918D-27D1FED34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4089">
            <a:off x="338384" y="1110008"/>
            <a:ext cx="5355662" cy="5355662"/>
          </a:xfrm>
          <a:prstGeom prst="rect">
            <a:avLst/>
          </a:prstGeom>
        </p:spPr>
      </p:pic>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3383249"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Epiktet</a:t>
            </a:r>
            <a:r>
              <a:rPr lang="en-GB" dirty="0">
                <a:solidFill>
                  <a:schemeClr val="bg1"/>
                </a:solidFill>
                <a:latin typeface="Bahnschrift" panose="020B0502040204020203" pitchFamily="34" charset="0"/>
              </a:rPr>
              <a:t> - Der </a:t>
            </a:r>
            <a:r>
              <a:rPr lang="en-GB" dirty="0" err="1">
                <a:solidFill>
                  <a:schemeClr val="bg1"/>
                </a:solidFill>
                <a:latin typeface="Bahnschrift" panose="020B0502040204020203" pitchFamily="34" charset="0"/>
              </a:rPr>
              <a:t>Stoizismus</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5" name="TextBox 14">
            <a:extLst>
              <a:ext uri="{FF2B5EF4-FFF2-40B4-BE49-F238E27FC236}">
                <a16:creationId xmlns:a16="http://schemas.microsoft.com/office/drawing/2014/main" id="{15A687BF-375B-48F5-ABCC-1D046E70E450}"/>
              </a:ext>
            </a:extLst>
          </p:cNvPr>
          <p:cNvSpPr txBox="1"/>
          <p:nvPr/>
        </p:nvSpPr>
        <p:spPr>
          <a:xfrm>
            <a:off x="5963846" y="2216612"/>
            <a:ext cx="6094602" cy="3416320"/>
          </a:xfrm>
          <a:prstGeom prst="rect">
            <a:avLst/>
          </a:prstGeom>
          <a:noFill/>
        </p:spPr>
        <p:txBody>
          <a:bodyPr wrap="square">
            <a:spAutoFit/>
          </a:bodyPr>
          <a:lstStyle/>
          <a:p>
            <a:pPr algn="just"/>
            <a:r>
              <a:rPr lang="de-DE" dirty="0">
                <a:latin typeface="Bahnschrift" panose="020B0502040204020203" pitchFamily="34" charset="0"/>
              </a:rPr>
              <a:t>Als Sklave diente Epiktet einem harten und launischen Herrn, der eines Tages beschloss, sein Bein in ein Rad zu klemmen.</a:t>
            </a:r>
          </a:p>
          <a:p>
            <a:pPr algn="just"/>
            <a:endParaRPr lang="de-DE" dirty="0">
              <a:latin typeface="Bahnschrift" panose="020B0502040204020203" pitchFamily="34" charset="0"/>
            </a:endParaRPr>
          </a:p>
          <a:p>
            <a:pPr algn="just"/>
            <a:r>
              <a:rPr lang="de-DE" dirty="0">
                <a:latin typeface="Bahnschrift" panose="020B0502040204020203" pitchFamily="34" charset="0"/>
              </a:rPr>
              <a:t>Daraufhin fragte Epiktets Herr spöttisch: </a:t>
            </a:r>
            <a:r>
              <a:rPr lang="de-DE" dirty="0">
                <a:solidFill>
                  <a:schemeClr val="accent1">
                    <a:lumMod val="60000"/>
                    <a:lumOff val="40000"/>
                  </a:schemeClr>
                </a:solidFill>
                <a:latin typeface="Bahnschrift" panose="020B0502040204020203" pitchFamily="34" charset="0"/>
              </a:rPr>
              <a:t>„Was passiert, wenn ich das Rad drehe?“</a:t>
            </a:r>
            <a:r>
              <a:rPr lang="de-DE" dirty="0">
                <a:latin typeface="Bahnschrift" panose="020B0502040204020203" pitchFamily="34" charset="0"/>
              </a:rPr>
              <a:t> Epiktet antwortete sachlich: </a:t>
            </a:r>
            <a:r>
              <a:rPr lang="de-DE" dirty="0">
                <a:solidFill>
                  <a:schemeClr val="accent1">
                    <a:lumMod val="60000"/>
                    <a:lumOff val="40000"/>
                  </a:schemeClr>
                </a:solidFill>
                <a:latin typeface="Bahnschrift" panose="020B0502040204020203" pitchFamily="34" charset="0"/>
              </a:rPr>
              <a:t>„Mein Bein wird brechen.“ </a:t>
            </a:r>
          </a:p>
          <a:p>
            <a:pPr algn="just"/>
            <a:endParaRPr lang="de-DE" dirty="0">
              <a:latin typeface="Bahnschrift" panose="020B0502040204020203" pitchFamily="34" charset="0"/>
            </a:endParaRPr>
          </a:p>
          <a:p>
            <a:pPr algn="just"/>
            <a:r>
              <a:rPr lang="de-DE" dirty="0">
                <a:latin typeface="Bahnschrift" panose="020B0502040204020203" pitchFamily="34" charset="0"/>
              </a:rPr>
              <a:t>Diese Antwort, erboste seinen Herrn derart, dass dieser tatsächlich das Rad drehte und Epiktets Bein brach. Inmitten dieses Schmerzes soll Epiktet lediglich gesagt haben:</a:t>
            </a:r>
            <a:endParaRPr lang="LID4096" dirty="0">
              <a:latin typeface="Bahnschrift" panose="020B0502040204020203" pitchFamily="34" charset="0"/>
            </a:endParaRPr>
          </a:p>
        </p:txBody>
      </p:sp>
      <p:grpSp>
        <p:nvGrpSpPr>
          <p:cNvPr id="20" name="Group 19">
            <a:extLst>
              <a:ext uri="{FF2B5EF4-FFF2-40B4-BE49-F238E27FC236}">
                <a16:creationId xmlns:a16="http://schemas.microsoft.com/office/drawing/2014/main" id="{6228ACEE-298E-4BA1-B2E7-1344FA5B6947}"/>
              </a:ext>
            </a:extLst>
          </p:cNvPr>
          <p:cNvGrpSpPr/>
          <p:nvPr/>
        </p:nvGrpSpPr>
        <p:grpSpPr>
          <a:xfrm>
            <a:off x="5653454" y="1016565"/>
            <a:ext cx="6212048" cy="914400"/>
            <a:chOff x="5653454" y="1016565"/>
            <a:chExt cx="6212048" cy="914400"/>
          </a:xfrm>
        </p:grpSpPr>
        <p:sp>
          <p:nvSpPr>
            <p:cNvPr id="11" name="Rectangle: Rounded Corners 10">
              <a:extLst>
                <a:ext uri="{FF2B5EF4-FFF2-40B4-BE49-F238E27FC236}">
                  <a16:creationId xmlns:a16="http://schemas.microsoft.com/office/drawing/2014/main" id="{5B63EAA2-B1BC-4625-A2D1-AC4CFCF4E11F}"/>
                </a:ext>
              </a:extLst>
            </p:cNvPr>
            <p:cNvSpPr/>
            <p:nvPr/>
          </p:nvSpPr>
          <p:spPr>
            <a:xfrm>
              <a:off x="5653454" y="1016565"/>
              <a:ext cx="6212048" cy="9144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Speech Bubble: Rectangle with Corners Rounded 18">
              <a:extLst>
                <a:ext uri="{FF2B5EF4-FFF2-40B4-BE49-F238E27FC236}">
                  <a16:creationId xmlns:a16="http://schemas.microsoft.com/office/drawing/2014/main" id="{66BDCE18-C150-4AD5-9456-41596C546973}"/>
                </a:ext>
              </a:extLst>
            </p:cNvPr>
            <p:cNvSpPr/>
            <p:nvPr/>
          </p:nvSpPr>
          <p:spPr>
            <a:xfrm>
              <a:off x="5916439" y="1082180"/>
              <a:ext cx="2211671" cy="766442"/>
            </a:xfrm>
            <a:prstGeom prst="wedgeRoundRectCallout">
              <a:avLst>
                <a:gd name="adj1" fmla="val -210865"/>
                <a:gd name="adj2" fmla="val 124436"/>
                <a:gd name="adj3"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7" name="TextBox 16">
              <a:extLst>
                <a:ext uri="{FF2B5EF4-FFF2-40B4-BE49-F238E27FC236}">
                  <a16:creationId xmlns:a16="http://schemas.microsoft.com/office/drawing/2014/main" id="{72C19624-A666-4F91-9114-7C9DA3D111E6}"/>
                </a:ext>
              </a:extLst>
            </p:cNvPr>
            <p:cNvSpPr txBox="1"/>
            <p:nvPr/>
          </p:nvSpPr>
          <p:spPr>
            <a:xfrm>
              <a:off x="5770900" y="1242932"/>
              <a:ext cx="6094602" cy="461665"/>
            </a:xfrm>
            <a:prstGeom prst="rect">
              <a:avLst/>
            </a:prstGeom>
            <a:noFill/>
          </p:spPr>
          <p:txBody>
            <a:bodyPr wrap="square">
              <a:spAutoFit/>
            </a:bodyPr>
            <a:lstStyle/>
            <a:p>
              <a:pPr algn="ctr"/>
              <a:r>
                <a:rPr lang="de-DE" sz="2400" dirty="0">
                  <a:solidFill>
                    <a:schemeClr val="accent1">
                      <a:lumMod val="60000"/>
                      <a:lumOff val="40000"/>
                    </a:schemeClr>
                  </a:solidFill>
                  <a:latin typeface="Bahnschrift" panose="020B0502040204020203" pitchFamily="34" charset="0"/>
                </a:rPr>
                <a:t>„Siehst du? Ich habe es dir doch gesagt.“ </a:t>
              </a:r>
              <a:endParaRPr lang="LID4096" sz="2400" dirty="0">
                <a:solidFill>
                  <a:schemeClr val="accent1">
                    <a:lumMod val="60000"/>
                    <a:lumOff val="40000"/>
                  </a:schemeClr>
                </a:solidFill>
                <a:latin typeface="Bahnschrift" panose="020B0502040204020203" pitchFamily="34" charset="0"/>
              </a:endParaRPr>
            </a:p>
          </p:txBody>
        </p:sp>
      </p:grpSp>
    </p:spTree>
    <p:extLst>
      <p:ext uri="{BB962C8B-B14F-4D97-AF65-F5344CB8AC3E}">
        <p14:creationId xmlns:p14="http://schemas.microsoft.com/office/powerpoint/2010/main" val="174339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6" y="135914"/>
            <a:ext cx="578406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a:solidFill>
                  <a:schemeClr val="bg1"/>
                </a:solidFill>
                <a:latin typeface="Bahnschrift" panose="020B0502040204020203" pitchFamily="34" charset="0"/>
              </a:rPr>
              <a:t>Pieper: Die </a:t>
            </a:r>
            <a:r>
              <a:rPr lang="en-GB" dirty="0" err="1">
                <a:solidFill>
                  <a:schemeClr val="bg1"/>
                </a:solidFill>
                <a:latin typeface="Bahnschrift" panose="020B0502040204020203" pitchFamily="34" charset="0"/>
              </a:rPr>
              <a:t>Unterscheidung</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zwischen</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pic>
        <p:nvPicPr>
          <p:cNvPr id="4" name="Picture 3">
            <a:extLst>
              <a:ext uri="{FF2B5EF4-FFF2-40B4-BE49-F238E27FC236}">
                <a16:creationId xmlns:a16="http://schemas.microsoft.com/office/drawing/2014/main" id="{C9152D18-0EFD-4F72-B412-53C74CE891B7}"/>
              </a:ext>
            </a:extLst>
          </p:cNvPr>
          <p:cNvPicPr>
            <a:picLocks noChangeAspect="1"/>
          </p:cNvPicPr>
          <p:nvPr/>
        </p:nvPicPr>
        <p:blipFill>
          <a:blip r:embed="rId2">
            <a:duotone>
              <a:schemeClr val="accent3">
                <a:shade val="45000"/>
                <a:satMod val="135000"/>
              </a:schemeClr>
              <a:prstClr val="white"/>
            </a:duotone>
          </a:blip>
          <a:stretch>
            <a:fillRect/>
          </a:stretch>
        </p:blipFill>
        <p:spPr>
          <a:xfrm rot="16200000">
            <a:off x="3508734" y="238897"/>
            <a:ext cx="4960349" cy="6858000"/>
          </a:xfrm>
          <a:prstGeom prst="rect">
            <a:avLst/>
          </a:prstGeom>
        </p:spPr>
      </p:pic>
      <p:sp>
        <p:nvSpPr>
          <p:cNvPr id="6" name="Rectangle 5">
            <a:extLst>
              <a:ext uri="{FF2B5EF4-FFF2-40B4-BE49-F238E27FC236}">
                <a16:creationId xmlns:a16="http://schemas.microsoft.com/office/drawing/2014/main" id="{E7781A78-FC84-4337-8002-436DDAEAC265}"/>
              </a:ext>
            </a:extLst>
          </p:cNvPr>
          <p:cNvSpPr/>
          <p:nvPr/>
        </p:nvSpPr>
        <p:spPr>
          <a:xfrm>
            <a:off x="2994454" y="3381632"/>
            <a:ext cx="910281" cy="345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B3429FA-955F-43E1-B2C6-2C44E043D7EB}"/>
              </a:ext>
            </a:extLst>
          </p:cNvPr>
          <p:cNvSpPr/>
          <p:nvPr/>
        </p:nvSpPr>
        <p:spPr>
          <a:xfrm>
            <a:off x="8048368" y="3418386"/>
            <a:ext cx="910281" cy="345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687D19E-8948-48A3-B903-9E1F859A9DFB}"/>
              </a:ext>
            </a:extLst>
          </p:cNvPr>
          <p:cNvSpPr/>
          <p:nvPr/>
        </p:nvSpPr>
        <p:spPr>
          <a:xfrm>
            <a:off x="5180178" y="1374409"/>
            <a:ext cx="1719011" cy="345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0FBC82C-67B8-47B4-A088-4C74E05D7280}"/>
              </a:ext>
            </a:extLst>
          </p:cNvPr>
          <p:cNvSpPr/>
          <p:nvPr/>
        </p:nvSpPr>
        <p:spPr>
          <a:xfrm>
            <a:off x="5328459" y="5536780"/>
            <a:ext cx="1719011" cy="345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7AF0AD2-3734-4CAC-9162-2E3D5B621649}"/>
              </a:ext>
            </a:extLst>
          </p:cNvPr>
          <p:cNvSpPr/>
          <p:nvPr/>
        </p:nvSpPr>
        <p:spPr>
          <a:xfrm>
            <a:off x="5328459" y="2948929"/>
            <a:ext cx="1377141" cy="48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DF81590-CFFF-4680-990E-9EC4B7CA4211}"/>
              </a:ext>
            </a:extLst>
          </p:cNvPr>
          <p:cNvSpPr/>
          <p:nvPr/>
        </p:nvSpPr>
        <p:spPr>
          <a:xfrm>
            <a:off x="5336697" y="3688401"/>
            <a:ext cx="1377141" cy="48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Tree>
    <p:extLst>
      <p:ext uri="{BB962C8B-B14F-4D97-AF65-F5344CB8AC3E}">
        <p14:creationId xmlns:p14="http://schemas.microsoft.com/office/powerpoint/2010/main" val="136102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3383249"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Epiktet</a:t>
            </a:r>
            <a:r>
              <a:rPr lang="en-GB" dirty="0">
                <a:solidFill>
                  <a:schemeClr val="bg1"/>
                </a:solidFill>
                <a:latin typeface="Bahnschrift" panose="020B0502040204020203" pitchFamily="34" charset="0"/>
              </a:rPr>
              <a:t> - Der </a:t>
            </a:r>
            <a:r>
              <a:rPr lang="en-GB" dirty="0" err="1">
                <a:solidFill>
                  <a:schemeClr val="bg1"/>
                </a:solidFill>
                <a:latin typeface="Bahnschrift" panose="020B0502040204020203" pitchFamily="34" charset="0"/>
              </a:rPr>
              <a:t>Stoizismus</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25" name="TextBox 24">
            <a:extLst>
              <a:ext uri="{FF2B5EF4-FFF2-40B4-BE49-F238E27FC236}">
                <a16:creationId xmlns:a16="http://schemas.microsoft.com/office/drawing/2014/main" id="{7C0A6151-4BA9-40A2-A4B8-9A3B5D200EC7}"/>
              </a:ext>
            </a:extLst>
          </p:cNvPr>
          <p:cNvSpPr txBox="1"/>
          <p:nvPr/>
        </p:nvSpPr>
        <p:spPr>
          <a:xfrm>
            <a:off x="4393431" y="1262569"/>
            <a:ext cx="1721262" cy="369332"/>
          </a:xfrm>
          <a:prstGeom prst="rect">
            <a:avLst/>
          </a:prstGeom>
          <a:noFill/>
        </p:spPr>
        <p:txBody>
          <a:bodyPr wrap="square" rtlCol="0">
            <a:spAutoFit/>
          </a:bodyPr>
          <a:lstStyle/>
          <a:p>
            <a:r>
              <a:rPr lang="en-GB" b="1" dirty="0">
                <a:solidFill>
                  <a:schemeClr val="accent5">
                    <a:lumMod val="60000"/>
                    <a:lumOff val="40000"/>
                  </a:schemeClr>
                </a:solidFill>
                <a:latin typeface="Bahnschrift" panose="020B0502040204020203" pitchFamily="34" charset="0"/>
              </a:rPr>
              <a:t>Das </a:t>
            </a:r>
            <a:r>
              <a:rPr lang="en-GB" b="1" dirty="0" err="1">
                <a:solidFill>
                  <a:schemeClr val="accent5">
                    <a:lumMod val="60000"/>
                    <a:lumOff val="40000"/>
                  </a:schemeClr>
                </a:solidFill>
                <a:latin typeface="Bahnschrift" panose="020B0502040204020203" pitchFamily="34" charset="0"/>
              </a:rPr>
              <a:t>Innere</a:t>
            </a:r>
            <a:endParaRPr lang="en-GB" b="1" dirty="0">
              <a:solidFill>
                <a:schemeClr val="accent5">
                  <a:lumMod val="60000"/>
                  <a:lumOff val="40000"/>
                </a:schemeClr>
              </a:solidFill>
              <a:latin typeface="Bahnschrift" panose="020B0502040204020203" pitchFamily="34" charset="0"/>
            </a:endParaRPr>
          </a:p>
        </p:txBody>
      </p:sp>
      <p:sp>
        <p:nvSpPr>
          <p:cNvPr id="26" name="TextBox 25">
            <a:extLst>
              <a:ext uri="{FF2B5EF4-FFF2-40B4-BE49-F238E27FC236}">
                <a16:creationId xmlns:a16="http://schemas.microsoft.com/office/drawing/2014/main" id="{94A7612E-34C7-4F48-8526-EC30FD3B2FE9}"/>
              </a:ext>
            </a:extLst>
          </p:cNvPr>
          <p:cNvSpPr txBox="1"/>
          <p:nvPr/>
        </p:nvSpPr>
        <p:spPr>
          <a:xfrm>
            <a:off x="4428797" y="1771742"/>
            <a:ext cx="7470663" cy="646331"/>
          </a:xfrm>
          <a:prstGeom prst="rect">
            <a:avLst/>
          </a:prstGeom>
          <a:noFill/>
        </p:spPr>
        <p:txBody>
          <a:bodyPr wrap="square" rtlCol="0">
            <a:spAutoFit/>
          </a:bodyPr>
          <a:lstStyle/>
          <a:p>
            <a:r>
              <a:rPr lang="en-GB" dirty="0" err="1">
                <a:latin typeface="Bahnschrift" panose="020B0502040204020203" pitchFamily="34" charset="0"/>
              </a:rPr>
              <a:t>Epikur</a:t>
            </a:r>
            <a:r>
              <a:rPr lang="en-GB" dirty="0">
                <a:latin typeface="Bahnschrift" panose="020B0502040204020203" pitchFamily="34" charset="0"/>
              </a:rPr>
              <a:t> </a:t>
            </a:r>
            <a:r>
              <a:rPr lang="en-GB" dirty="0" err="1">
                <a:latin typeface="Bahnschrift" panose="020B0502040204020203" pitchFamily="34" charset="0"/>
              </a:rPr>
              <a:t>bezeichnet</a:t>
            </a:r>
            <a:r>
              <a:rPr lang="en-GB" dirty="0">
                <a:latin typeface="Bahnschrift" panose="020B0502040204020203" pitchFamily="34" charset="0"/>
              </a:rPr>
              <a:t> </a:t>
            </a:r>
            <a:r>
              <a:rPr lang="en-GB" dirty="0" err="1">
                <a:latin typeface="Bahnschrift" panose="020B0502040204020203" pitchFamily="34" charset="0"/>
              </a:rPr>
              <a:t>damit</a:t>
            </a:r>
            <a:r>
              <a:rPr lang="en-GB" dirty="0">
                <a:latin typeface="Bahnschrift" panose="020B0502040204020203" pitchFamily="34" charset="0"/>
              </a:rPr>
              <a:t> Dinge des Lebens, die man </a:t>
            </a:r>
            <a:r>
              <a:rPr lang="en-GB" b="1" u="sng" dirty="0" err="1">
                <a:latin typeface="Bahnschrift" panose="020B0502040204020203" pitchFamily="34" charset="0"/>
              </a:rPr>
              <a:t>selbst</a:t>
            </a:r>
            <a:r>
              <a:rPr lang="en-GB" b="1" u="sng" dirty="0">
                <a:latin typeface="Bahnschrift" panose="020B0502040204020203" pitchFamily="34" charset="0"/>
              </a:rPr>
              <a:t> </a:t>
            </a:r>
            <a:r>
              <a:rPr lang="en-GB" b="1" u="sng" dirty="0" err="1">
                <a:latin typeface="Bahnschrift" panose="020B0502040204020203" pitchFamily="34" charset="0"/>
              </a:rPr>
              <a:t>beeinflussen</a:t>
            </a:r>
            <a:r>
              <a:rPr lang="en-GB" b="1" u="sng" dirty="0">
                <a:latin typeface="Bahnschrift" panose="020B0502040204020203" pitchFamily="34" charset="0"/>
              </a:rPr>
              <a:t> </a:t>
            </a:r>
            <a:r>
              <a:rPr lang="en-GB" dirty="0" err="1">
                <a:latin typeface="Bahnschrift" panose="020B0502040204020203" pitchFamily="34" charset="0"/>
              </a:rPr>
              <a:t>kann</a:t>
            </a:r>
            <a:r>
              <a:rPr lang="en-GB" dirty="0">
                <a:latin typeface="Bahnschrift" panose="020B0502040204020203" pitchFamily="34" charset="0"/>
              </a:rPr>
              <a:t>.  </a:t>
            </a:r>
          </a:p>
        </p:txBody>
      </p:sp>
      <p:sp>
        <p:nvSpPr>
          <p:cNvPr id="27" name="TextBox 26">
            <a:extLst>
              <a:ext uri="{FF2B5EF4-FFF2-40B4-BE49-F238E27FC236}">
                <a16:creationId xmlns:a16="http://schemas.microsoft.com/office/drawing/2014/main" id="{906E2AB0-F04F-4B8D-A198-B686C75B4410}"/>
              </a:ext>
            </a:extLst>
          </p:cNvPr>
          <p:cNvSpPr txBox="1"/>
          <p:nvPr/>
        </p:nvSpPr>
        <p:spPr>
          <a:xfrm>
            <a:off x="4428797" y="3586947"/>
            <a:ext cx="1846473" cy="369332"/>
          </a:xfrm>
          <a:prstGeom prst="rect">
            <a:avLst/>
          </a:prstGeom>
          <a:noFill/>
        </p:spPr>
        <p:txBody>
          <a:bodyPr wrap="square" rtlCol="0">
            <a:spAutoFit/>
          </a:bodyPr>
          <a:lstStyle/>
          <a:p>
            <a:r>
              <a:rPr lang="de-LU" b="1" dirty="0">
                <a:solidFill>
                  <a:schemeClr val="accent5">
                    <a:lumMod val="60000"/>
                    <a:lumOff val="40000"/>
                  </a:schemeClr>
                </a:solidFill>
                <a:latin typeface="Bahnschrift" panose="020B0502040204020203" pitchFamily="34" charset="0"/>
              </a:rPr>
              <a:t>Das Äußere</a:t>
            </a:r>
          </a:p>
        </p:txBody>
      </p:sp>
      <p:sp>
        <p:nvSpPr>
          <p:cNvPr id="28" name="TextBox 27">
            <a:extLst>
              <a:ext uri="{FF2B5EF4-FFF2-40B4-BE49-F238E27FC236}">
                <a16:creationId xmlns:a16="http://schemas.microsoft.com/office/drawing/2014/main" id="{8F24E6EE-0C09-4CBB-8043-178EBE731C48}"/>
              </a:ext>
            </a:extLst>
          </p:cNvPr>
          <p:cNvSpPr txBox="1"/>
          <p:nvPr/>
        </p:nvSpPr>
        <p:spPr>
          <a:xfrm>
            <a:off x="4487205" y="4181389"/>
            <a:ext cx="7676025" cy="646331"/>
          </a:xfrm>
          <a:prstGeom prst="rect">
            <a:avLst/>
          </a:prstGeom>
          <a:noFill/>
        </p:spPr>
        <p:txBody>
          <a:bodyPr wrap="square" rtlCol="0">
            <a:spAutoFit/>
          </a:bodyPr>
          <a:lstStyle/>
          <a:p>
            <a:r>
              <a:rPr lang="en-GB" dirty="0" err="1">
                <a:latin typeface="Bahnschrift" panose="020B0502040204020203" pitchFamily="34" charset="0"/>
              </a:rPr>
              <a:t>Gegebenheiten</a:t>
            </a:r>
            <a:r>
              <a:rPr lang="en-GB" dirty="0">
                <a:latin typeface="Bahnschrift" panose="020B0502040204020203" pitchFamily="34" charset="0"/>
              </a:rPr>
              <a:t> des Lebens, die man </a:t>
            </a:r>
            <a:r>
              <a:rPr lang="en-GB" b="1" u="sng" dirty="0" err="1">
                <a:latin typeface="Bahnschrift" panose="020B0502040204020203" pitchFamily="34" charset="0"/>
              </a:rPr>
              <a:t>nicht</a:t>
            </a:r>
            <a:r>
              <a:rPr lang="en-GB" b="1" u="sng" dirty="0">
                <a:latin typeface="Bahnschrift" panose="020B0502040204020203" pitchFamily="34" charset="0"/>
              </a:rPr>
              <a:t> </a:t>
            </a:r>
            <a:r>
              <a:rPr lang="en-GB" b="1" u="sng" dirty="0" err="1">
                <a:latin typeface="Bahnschrift" panose="020B0502040204020203" pitchFamily="34" charset="0"/>
              </a:rPr>
              <a:t>beeinflussen</a:t>
            </a:r>
            <a:r>
              <a:rPr lang="en-GB" b="1" u="sng" dirty="0">
                <a:latin typeface="Bahnschrift" panose="020B0502040204020203" pitchFamily="34" charset="0"/>
              </a:rPr>
              <a:t> </a:t>
            </a:r>
            <a:r>
              <a:rPr lang="en-GB" dirty="0" err="1">
                <a:latin typeface="Bahnschrift" panose="020B0502040204020203" pitchFamily="34" charset="0"/>
              </a:rPr>
              <a:t>kann</a:t>
            </a:r>
            <a:r>
              <a:rPr lang="en-GB" dirty="0">
                <a:latin typeface="Bahnschrift" panose="020B0502040204020203" pitchFamily="34" charset="0"/>
              </a:rPr>
              <a:t> und die </a:t>
            </a:r>
            <a:r>
              <a:rPr lang="en-GB" b="1" u="sng" dirty="0" err="1">
                <a:latin typeface="Bahnschrift" panose="020B0502040204020203" pitchFamily="34" charset="0"/>
              </a:rPr>
              <a:t>außerhalb</a:t>
            </a:r>
            <a:r>
              <a:rPr lang="en-GB" b="1" u="sng" dirty="0">
                <a:latin typeface="Bahnschrift" panose="020B0502040204020203" pitchFamily="34" charset="0"/>
              </a:rPr>
              <a:t> der </a:t>
            </a:r>
            <a:r>
              <a:rPr lang="en-GB" b="1" u="sng" dirty="0" err="1">
                <a:latin typeface="Bahnschrift" panose="020B0502040204020203" pitchFamily="34" charset="0"/>
              </a:rPr>
              <a:t>Macht</a:t>
            </a:r>
            <a:r>
              <a:rPr lang="en-GB" b="1" u="sng" dirty="0">
                <a:latin typeface="Bahnschrift" panose="020B0502040204020203" pitchFamily="34" charset="0"/>
              </a:rPr>
              <a:t> des </a:t>
            </a:r>
            <a:r>
              <a:rPr lang="en-GB" b="1" u="sng" dirty="0" err="1">
                <a:latin typeface="Bahnschrift" panose="020B0502040204020203" pitchFamily="34" charset="0"/>
              </a:rPr>
              <a:t>Einzelnen</a:t>
            </a:r>
            <a:r>
              <a:rPr lang="en-GB" b="1" u="sng" dirty="0">
                <a:latin typeface="Bahnschrift" panose="020B0502040204020203" pitchFamily="34" charset="0"/>
              </a:rPr>
              <a:t> </a:t>
            </a:r>
            <a:r>
              <a:rPr lang="en-GB" dirty="0" err="1">
                <a:latin typeface="Bahnschrift" panose="020B0502040204020203" pitchFamily="34" charset="0"/>
              </a:rPr>
              <a:t>stehen</a:t>
            </a:r>
            <a:r>
              <a:rPr lang="en-GB" dirty="0">
                <a:latin typeface="Bahnschrift" panose="020B0502040204020203" pitchFamily="34" charset="0"/>
              </a:rPr>
              <a:t>.   </a:t>
            </a:r>
          </a:p>
        </p:txBody>
      </p:sp>
      <p:sp>
        <p:nvSpPr>
          <p:cNvPr id="29" name="TextBox 28">
            <a:extLst>
              <a:ext uri="{FF2B5EF4-FFF2-40B4-BE49-F238E27FC236}">
                <a16:creationId xmlns:a16="http://schemas.microsoft.com/office/drawing/2014/main" id="{AA691849-5D28-4325-9510-869BB3128A05}"/>
              </a:ext>
            </a:extLst>
          </p:cNvPr>
          <p:cNvSpPr txBox="1"/>
          <p:nvPr/>
        </p:nvSpPr>
        <p:spPr>
          <a:xfrm>
            <a:off x="4487205" y="4949100"/>
            <a:ext cx="6437637" cy="646331"/>
          </a:xfrm>
          <a:prstGeom prst="rect">
            <a:avLst/>
          </a:prstGeom>
          <a:noFill/>
        </p:spPr>
        <p:txBody>
          <a:bodyPr wrap="square" rtlCol="0">
            <a:spAutoFit/>
          </a:bodyPr>
          <a:lstStyle/>
          <a:p>
            <a:r>
              <a:rPr lang="en-GB" dirty="0" err="1">
                <a:latin typeface="Bahnschrift" panose="020B0502040204020203" pitchFamily="34" charset="0"/>
              </a:rPr>
              <a:t>z.B.</a:t>
            </a:r>
            <a:r>
              <a:rPr lang="en-GB" dirty="0">
                <a:latin typeface="Bahnschrift" panose="020B0502040204020203" pitchFamily="34" charset="0"/>
              </a:rPr>
              <a:t>: </a:t>
            </a:r>
            <a:r>
              <a:rPr lang="en-GB" dirty="0" err="1">
                <a:latin typeface="Bahnschrift" panose="020B0502040204020203" pitchFamily="34" charset="0"/>
              </a:rPr>
              <a:t>Besitz</a:t>
            </a:r>
            <a:r>
              <a:rPr lang="en-GB" dirty="0">
                <a:latin typeface="Bahnschrift" panose="020B0502040204020203" pitchFamily="34" charset="0"/>
              </a:rPr>
              <a:t> und </a:t>
            </a:r>
            <a:r>
              <a:rPr lang="en-GB" dirty="0" err="1">
                <a:latin typeface="Bahnschrift" panose="020B0502040204020203" pitchFamily="34" charset="0"/>
              </a:rPr>
              <a:t>sozialer</a:t>
            </a:r>
            <a:r>
              <a:rPr lang="en-GB" dirty="0">
                <a:latin typeface="Bahnschrift" panose="020B0502040204020203" pitchFamily="34" charset="0"/>
              </a:rPr>
              <a:t> Status, Gesundheit und der </a:t>
            </a:r>
            <a:r>
              <a:rPr lang="en-GB" dirty="0" err="1">
                <a:latin typeface="Bahnschrift" panose="020B0502040204020203" pitchFamily="34" charset="0"/>
              </a:rPr>
              <a:t>menschliche</a:t>
            </a:r>
            <a:r>
              <a:rPr lang="en-GB" dirty="0">
                <a:latin typeface="Bahnschrift" panose="020B0502040204020203" pitchFamily="34" charset="0"/>
              </a:rPr>
              <a:t> </a:t>
            </a:r>
            <a:r>
              <a:rPr lang="en-GB" dirty="0" err="1">
                <a:latin typeface="Bahnschrift" panose="020B0502040204020203" pitchFamily="34" charset="0"/>
              </a:rPr>
              <a:t>Körper</a:t>
            </a:r>
            <a:r>
              <a:rPr lang="en-GB" dirty="0">
                <a:latin typeface="Bahnschrift" panose="020B0502040204020203" pitchFamily="34" charset="0"/>
              </a:rPr>
              <a:t>, Heimat und </a:t>
            </a:r>
            <a:r>
              <a:rPr lang="en-GB" dirty="0" err="1">
                <a:latin typeface="Bahnschrift" panose="020B0502040204020203" pitchFamily="34" charset="0"/>
              </a:rPr>
              <a:t>Verwandtschaft</a:t>
            </a:r>
            <a:r>
              <a:rPr lang="en-GB" dirty="0">
                <a:latin typeface="Bahnschrift" panose="020B0502040204020203" pitchFamily="34" charset="0"/>
              </a:rPr>
              <a:t>… </a:t>
            </a:r>
          </a:p>
        </p:txBody>
      </p:sp>
      <p:sp>
        <p:nvSpPr>
          <p:cNvPr id="31" name="TextBox 30">
            <a:extLst>
              <a:ext uri="{FF2B5EF4-FFF2-40B4-BE49-F238E27FC236}">
                <a16:creationId xmlns:a16="http://schemas.microsoft.com/office/drawing/2014/main" id="{37051C02-C979-4C9F-B7D6-BCC1526DC567}"/>
              </a:ext>
            </a:extLst>
          </p:cNvPr>
          <p:cNvSpPr txBox="1"/>
          <p:nvPr/>
        </p:nvSpPr>
        <p:spPr>
          <a:xfrm>
            <a:off x="4487205" y="2643183"/>
            <a:ext cx="6437637" cy="369332"/>
          </a:xfrm>
          <a:prstGeom prst="rect">
            <a:avLst/>
          </a:prstGeom>
          <a:noFill/>
        </p:spPr>
        <p:txBody>
          <a:bodyPr wrap="square" rtlCol="0">
            <a:spAutoFit/>
          </a:bodyPr>
          <a:lstStyle/>
          <a:p>
            <a:r>
              <a:rPr lang="en-GB" dirty="0" err="1">
                <a:latin typeface="Bahnschrift" panose="020B0502040204020203" pitchFamily="34" charset="0"/>
              </a:rPr>
              <a:t>z.B.</a:t>
            </a:r>
            <a:r>
              <a:rPr lang="en-GB" dirty="0">
                <a:latin typeface="Bahnschrift" panose="020B0502040204020203" pitchFamily="34" charset="0"/>
              </a:rPr>
              <a:t>: </a:t>
            </a:r>
            <a:r>
              <a:rPr lang="en-GB" dirty="0" err="1">
                <a:latin typeface="Bahnschrift" panose="020B0502040204020203" pitchFamily="34" charset="0"/>
              </a:rPr>
              <a:t>Freundschaft</a:t>
            </a:r>
            <a:r>
              <a:rPr lang="en-GB" dirty="0">
                <a:latin typeface="Bahnschrift" panose="020B0502040204020203" pitchFamily="34" charset="0"/>
              </a:rPr>
              <a:t>, </a:t>
            </a:r>
            <a:r>
              <a:rPr lang="en-GB" dirty="0" err="1">
                <a:latin typeface="Bahnschrift" panose="020B0502040204020203" pitchFamily="34" charset="0"/>
              </a:rPr>
              <a:t>Verzicht</a:t>
            </a:r>
            <a:r>
              <a:rPr lang="en-GB" dirty="0">
                <a:latin typeface="Bahnschrift" panose="020B0502040204020203" pitchFamily="34" charset="0"/>
              </a:rPr>
              <a:t>, </a:t>
            </a:r>
            <a:r>
              <a:rPr lang="en-GB" dirty="0" err="1">
                <a:latin typeface="Bahnschrift" panose="020B0502040204020203" pitchFamily="34" charset="0"/>
              </a:rPr>
              <a:t>Trieb</a:t>
            </a:r>
            <a:r>
              <a:rPr lang="en-GB" dirty="0">
                <a:latin typeface="Bahnschrift" panose="020B0502040204020203" pitchFamily="34" charset="0"/>
              </a:rPr>
              <a:t>, </a:t>
            </a:r>
            <a:r>
              <a:rPr lang="en-GB" dirty="0" err="1">
                <a:latin typeface="Bahnschrift" panose="020B0502040204020203" pitchFamily="34" charset="0"/>
              </a:rPr>
              <a:t>Begehren</a:t>
            </a:r>
            <a:r>
              <a:rPr lang="en-GB" dirty="0">
                <a:latin typeface="Bahnschrift" panose="020B0502040204020203" pitchFamily="34" charset="0"/>
              </a:rPr>
              <a:t>… </a:t>
            </a:r>
          </a:p>
        </p:txBody>
      </p:sp>
      <p:pic>
        <p:nvPicPr>
          <p:cNvPr id="6" name="Picture 5">
            <a:extLst>
              <a:ext uri="{FF2B5EF4-FFF2-40B4-BE49-F238E27FC236}">
                <a16:creationId xmlns:a16="http://schemas.microsoft.com/office/drawing/2014/main" id="{9B68AF32-73A4-4A37-BC9F-187B7FC5265D}"/>
              </a:ext>
            </a:extLst>
          </p:cNvPr>
          <p:cNvPicPr>
            <a:picLocks noChangeAspect="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976" t="2504" r="1188" b="1317"/>
          <a:stretch/>
        </p:blipFill>
        <p:spPr>
          <a:xfrm>
            <a:off x="771787" y="1187723"/>
            <a:ext cx="3254929" cy="5296967"/>
          </a:xfrm>
          <a:prstGeom prst="rect">
            <a:avLst/>
          </a:prstGeom>
        </p:spPr>
      </p:pic>
      <p:sp>
        <p:nvSpPr>
          <p:cNvPr id="7" name="Isosceles Triangle 6">
            <a:extLst>
              <a:ext uri="{FF2B5EF4-FFF2-40B4-BE49-F238E27FC236}">
                <a16:creationId xmlns:a16="http://schemas.microsoft.com/office/drawing/2014/main" id="{D8C33B76-5FEF-4569-8CD7-F85118E6EF86}"/>
              </a:ext>
            </a:extLst>
          </p:cNvPr>
          <p:cNvSpPr/>
          <p:nvPr/>
        </p:nvSpPr>
        <p:spPr>
          <a:xfrm rot="10800000">
            <a:off x="705393" y="1049854"/>
            <a:ext cx="1721262" cy="1065402"/>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31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241924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a:solidFill>
                  <a:schemeClr val="bg1"/>
                </a:solidFill>
                <a:latin typeface="Bahnschrift" panose="020B0502040204020203" pitchFamily="34" charset="0"/>
              </a:rPr>
              <a:t>Diogenes</a:t>
            </a: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pic>
        <p:nvPicPr>
          <p:cNvPr id="33" name="Picture 32">
            <a:extLst>
              <a:ext uri="{FF2B5EF4-FFF2-40B4-BE49-F238E27FC236}">
                <a16:creationId xmlns:a16="http://schemas.microsoft.com/office/drawing/2014/main" id="{17EB348F-FCD9-49FC-81A6-360FF1342354}"/>
              </a:ext>
            </a:extLst>
          </p:cNvPr>
          <p:cNvPicPr>
            <a:picLocks noChangeAspect="1"/>
          </p:cNvPicPr>
          <p:nvPr/>
        </p:nvPicPr>
        <p:blipFill>
          <a:blip r:embed="rId2"/>
          <a:stretch>
            <a:fillRect/>
          </a:stretch>
        </p:blipFill>
        <p:spPr>
          <a:xfrm>
            <a:off x="474246" y="913620"/>
            <a:ext cx="5210432" cy="382677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4" name="TextBox 33">
            <a:extLst>
              <a:ext uri="{FF2B5EF4-FFF2-40B4-BE49-F238E27FC236}">
                <a16:creationId xmlns:a16="http://schemas.microsoft.com/office/drawing/2014/main" id="{0E92E869-B229-4BE5-8FA9-7329F4F05B1D}"/>
              </a:ext>
            </a:extLst>
          </p:cNvPr>
          <p:cNvSpPr txBox="1"/>
          <p:nvPr/>
        </p:nvSpPr>
        <p:spPr>
          <a:xfrm>
            <a:off x="6090458" y="791609"/>
            <a:ext cx="5404022" cy="3693319"/>
          </a:xfrm>
          <a:prstGeom prst="rect">
            <a:avLst/>
          </a:prstGeom>
          <a:noFill/>
        </p:spPr>
        <p:txBody>
          <a:bodyPr wrap="square" rtlCol="0">
            <a:spAutoFit/>
          </a:bodyPr>
          <a:lstStyle/>
          <a:p>
            <a:r>
              <a:rPr lang="en-GB" b="1" dirty="0">
                <a:latin typeface="Bahnschrift" panose="020B0502040204020203" pitchFamily="34" charset="0"/>
              </a:rPr>
              <a:t>Diogenes von Sinope, der “</a:t>
            </a:r>
            <a:r>
              <a:rPr lang="en-GB" b="1" dirty="0" err="1">
                <a:latin typeface="Bahnschrift" panose="020B0502040204020203" pitchFamily="34" charset="0"/>
              </a:rPr>
              <a:t>Philosoph</a:t>
            </a:r>
            <a:r>
              <a:rPr lang="en-GB" b="1" dirty="0">
                <a:latin typeface="Bahnschrift" panose="020B0502040204020203" pitchFamily="34" charset="0"/>
              </a:rPr>
              <a:t> in der Tonne”</a:t>
            </a:r>
          </a:p>
          <a:p>
            <a:endParaRPr lang="en-GB" b="1" dirty="0">
              <a:latin typeface="Bahnschrift" panose="020B0502040204020203" pitchFamily="34" charset="0"/>
            </a:endParaRPr>
          </a:p>
          <a:p>
            <a:pPr marL="285750" indent="-285750" algn="just">
              <a:buFont typeface="Arial" panose="020B0604020202020204" pitchFamily="34" charset="0"/>
              <a:buChar char="•"/>
            </a:pPr>
            <a:r>
              <a:rPr lang="de-DE" dirty="0">
                <a:latin typeface="Bahnschrift" panose="020B0502040204020203" pitchFamily="34" charset="0"/>
              </a:rPr>
              <a:t>führte freiwillig ein Leben der Armen und lebte in einem Fass</a:t>
            </a:r>
          </a:p>
          <a:p>
            <a:pPr algn="just"/>
            <a:endParaRPr lang="de-DE" dirty="0">
              <a:latin typeface="Bahnschrift" panose="020B0502040204020203" pitchFamily="34" charset="0"/>
            </a:endParaRPr>
          </a:p>
          <a:p>
            <a:pPr marL="285750" indent="-285750" algn="just">
              <a:buFont typeface="Arial" panose="020B0604020202020204" pitchFamily="34" charset="0"/>
              <a:buChar char="•"/>
            </a:pPr>
            <a:r>
              <a:rPr lang="de-DE" dirty="0">
                <a:latin typeface="Bahnschrift" panose="020B0502040204020203" pitchFamily="34" charset="0"/>
              </a:rPr>
              <a:t>Seinen Trinkbecher und seine Essschüssel warf er weg, als er sah, wie Kinder aus den Händen tranken und Linsenbrei in einem ausgehöhlten Brot aufbewahrten</a:t>
            </a:r>
          </a:p>
          <a:p>
            <a:pPr marL="285750" indent="-285750" algn="just">
              <a:buFont typeface="Arial" panose="020B0604020202020204" pitchFamily="34" charset="0"/>
              <a:buChar char="•"/>
            </a:pPr>
            <a:endParaRPr lang="de-DE" dirty="0">
              <a:latin typeface="Bahnschrift" panose="020B0502040204020203" pitchFamily="34" charset="0"/>
            </a:endParaRPr>
          </a:p>
          <a:p>
            <a:pPr marL="285750" indent="-285750" algn="just">
              <a:buFont typeface="Arial" panose="020B0604020202020204" pitchFamily="34" charset="0"/>
              <a:buChar char="•"/>
            </a:pPr>
            <a:r>
              <a:rPr lang="de-DE" dirty="0">
                <a:latin typeface="Bahnschrift" panose="020B0502040204020203" pitchFamily="34" charset="0"/>
              </a:rPr>
              <a:t>Als </a:t>
            </a:r>
            <a:r>
              <a:rPr lang="de-DE" b="1" u="sng" dirty="0">
                <a:latin typeface="Bahnschrift" panose="020B0502040204020203" pitchFamily="34" charset="0"/>
              </a:rPr>
              <a:t>äußeren Zwang </a:t>
            </a:r>
            <a:r>
              <a:rPr lang="de-DE" dirty="0">
                <a:latin typeface="Bahnschrift" panose="020B0502040204020203" pitchFamily="34" charset="0"/>
              </a:rPr>
              <a:t>erachtete Diogenes </a:t>
            </a:r>
            <a:r>
              <a:rPr lang="de-DE" b="1" u="sng" dirty="0">
                <a:latin typeface="Bahnschrift" panose="020B0502040204020203" pitchFamily="34" charset="0"/>
              </a:rPr>
              <a:t>gesellschaftliche Konventionen</a:t>
            </a:r>
            <a:r>
              <a:rPr lang="de-DE" dirty="0">
                <a:latin typeface="Bahnschrift" panose="020B0502040204020203" pitchFamily="34" charset="0"/>
              </a:rPr>
              <a:t>, die er teils auf radikale Art und Weise ablehnte</a:t>
            </a:r>
            <a:endParaRPr lang="en-GB" dirty="0">
              <a:latin typeface="Bahnschrift" panose="020B0502040204020203" pitchFamily="34" charset="0"/>
            </a:endParaRPr>
          </a:p>
        </p:txBody>
      </p:sp>
      <p:sp>
        <p:nvSpPr>
          <p:cNvPr id="35" name="TextBox 34">
            <a:extLst>
              <a:ext uri="{FF2B5EF4-FFF2-40B4-BE49-F238E27FC236}">
                <a16:creationId xmlns:a16="http://schemas.microsoft.com/office/drawing/2014/main" id="{79A12EBD-327F-423F-8B8B-0E249A88290C}"/>
              </a:ext>
            </a:extLst>
          </p:cNvPr>
          <p:cNvSpPr txBox="1"/>
          <p:nvPr/>
        </p:nvSpPr>
        <p:spPr>
          <a:xfrm rot="21239730">
            <a:off x="648571" y="4867416"/>
            <a:ext cx="4555524" cy="1015663"/>
          </a:xfrm>
          <a:prstGeom prst="rect">
            <a:avLst/>
          </a:prstGeom>
          <a:noFill/>
        </p:spPr>
        <p:txBody>
          <a:bodyPr wrap="square" rtlCol="0">
            <a:spAutoFit/>
          </a:bodyPr>
          <a:lstStyle/>
          <a:p>
            <a:r>
              <a:rPr lang="en-GB" sz="1200" dirty="0" err="1"/>
              <a:t>Kyniker</a:t>
            </a:r>
            <a:r>
              <a:rPr lang="en-GB" sz="1200" dirty="0"/>
              <a:t> (Philosophie der </a:t>
            </a:r>
            <a:r>
              <a:rPr lang="en-GB" sz="1200" dirty="0" err="1"/>
              <a:t>Verachtung</a:t>
            </a:r>
            <a:r>
              <a:rPr lang="en-GB" sz="1200" dirty="0"/>
              <a:t>)</a:t>
            </a:r>
          </a:p>
          <a:p>
            <a:r>
              <a:rPr lang="de-DE" sz="1200" dirty="0"/>
              <a:t>Diogenes lief am helllichten Tag mit einer Laterne in der Hand über den Markt von Athen. Er hat dabei jedem ins Gesicht geleuchtet, den Kopf geschüttelt und ist weitergegangen. Bis einer ihn gefragt hat, was er denn wolle. „Ich suche einen Menschen“, erwiderte Diogenes.</a:t>
            </a:r>
            <a:endParaRPr lang="en-GB" sz="1200" dirty="0"/>
          </a:p>
        </p:txBody>
      </p:sp>
      <p:sp>
        <p:nvSpPr>
          <p:cNvPr id="36" name="TextBox 35">
            <a:extLst>
              <a:ext uri="{FF2B5EF4-FFF2-40B4-BE49-F238E27FC236}">
                <a16:creationId xmlns:a16="http://schemas.microsoft.com/office/drawing/2014/main" id="{3D58A785-A635-4911-B546-94FD6A9B40DD}"/>
              </a:ext>
            </a:extLst>
          </p:cNvPr>
          <p:cNvSpPr txBox="1"/>
          <p:nvPr/>
        </p:nvSpPr>
        <p:spPr>
          <a:xfrm>
            <a:off x="6325730" y="4631933"/>
            <a:ext cx="5168750" cy="1323439"/>
          </a:xfrm>
          <a:prstGeom prst="rect">
            <a:avLst/>
          </a:prstGeom>
          <a:noFill/>
        </p:spPr>
        <p:txBody>
          <a:bodyPr wrap="square" rtlCol="0">
            <a:spAutoFit/>
          </a:bodyPr>
          <a:lstStyle/>
          <a:p>
            <a:r>
              <a:rPr lang="en-GB" sz="1600" dirty="0">
                <a:latin typeface="Bahnschrift" panose="020B0502040204020203" pitchFamily="34" charset="0"/>
              </a:rPr>
              <a:t>Z.B.</a:t>
            </a:r>
          </a:p>
          <a:p>
            <a:pPr marL="285750" indent="-285750">
              <a:buFont typeface="Arial" panose="020B0604020202020204" pitchFamily="34" charset="0"/>
              <a:buChar char="•"/>
            </a:pPr>
            <a:r>
              <a:rPr lang="en-GB" sz="1600" dirty="0" err="1">
                <a:latin typeface="Bahnschrift" panose="020B0502040204020203" pitchFamily="34" charset="0"/>
              </a:rPr>
              <a:t>Urinierte</a:t>
            </a:r>
            <a:r>
              <a:rPr lang="en-GB" sz="1600" dirty="0">
                <a:latin typeface="Bahnschrift" panose="020B0502040204020203" pitchFamily="34" charset="0"/>
              </a:rPr>
              <a:t> und </a:t>
            </a:r>
            <a:r>
              <a:rPr lang="en-GB" sz="1600" dirty="0" err="1">
                <a:latin typeface="Bahnschrift" panose="020B0502040204020203" pitchFamily="34" charset="0"/>
              </a:rPr>
              <a:t>masturbierte</a:t>
            </a:r>
            <a:r>
              <a:rPr lang="en-GB" sz="1600" dirty="0">
                <a:latin typeface="Bahnschrift" panose="020B0502040204020203" pitchFamily="34" charset="0"/>
              </a:rPr>
              <a:t> </a:t>
            </a:r>
            <a:r>
              <a:rPr lang="en-GB" sz="1600" dirty="0" err="1">
                <a:latin typeface="Bahnschrift" panose="020B0502040204020203" pitchFamily="34" charset="0"/>
              </a:rPr>
              <a:t>öffentlich</a:t>
            </a:r>
            <a:endParaRPr lang="en-GB" sz="1600" dirty="0">
              <a:latin typeface="Bahnschrift" panose="020B0502040204020203" pitchFamily="34" charset="0"/>
            </a:endParaRPr>
          </a:p>
          <a:p>
            <a:pPr marL="285750" indent="-285750">
              <a:buFont typeface="Arial" panose="020B0604020202020204" pitchFamily="34" charset="0"/>
              <a:buChar char="•"/>
            </a:pPr>
            <a:endParaRPr lang="en-GB" sz="1600" dirty="0">
              <a:latin typeface="Bahnschrift" panose="020B0502040204020203" pitchFamily="34" charset="0"/>
            </a:endParaRPr>
          </a:p>
          <a:p>
            <a:pPr marL="285750" indent="-285750">
              <a:buFont typeface="Arial" panose="020B0604020202020204" pitchFamily="34" charset="0"/>
              <a:buChar char="•"/>
            </a:pPr>
            <a:r>
              <a:rPr lang="en-GB" sz="1600" dirty="0" err="1">
                <a:latin typeface="Bahnschrift" panose="020B0502040204020203" pitchFamily="34" charset="0"/>
              </a:rPr>
              <a:t>Schmähte</a:t>
            </a:r>
            <a:r>
              <a:rPr lang="en-GB" sz="1600" dirty="0">
                <a:latin typeface="Bahnschrift" panose="020B0502040204020203" pitchFamily="34" charset="0"/>
              </a:rPr>
              <a:t> Alexander den </a:t>
            </a:r>
            <a:r>
              <a:rPr lang="en-GB" sz="1600" dirty="0" err="1">
                <a:latin typeface="Bahnschrift" panose="020B0502040204020203" pitchFamily="34" charset="0"/>
              </a:rPr>
              <a:t>Grossen</a:t>
            </a:r>
            <a:r>
              <a:rPr lang="en-GB" sz="1600" dirty="0">
                <a:latin typeface="Bahnschrift" panose="020B0502040204020203" pitchFamily="34" charset="0"/>
              </a:rPr>
              <a:t> </a:t>
            </a:r>
            <a:r>
              <a:rPr lang="en-GB" sz="1600" dirty="0" err="1">
                <a:latin typeface="Bahnschrift" panose="020B0502040204020203" pitchFamily="34" charset="0"/>
              </a:rPr>
              <a:t>mit</a:t>
            </a:r>
            <a:r>
              <a:rPr lang="en-GB" sz="1600" dirty="0">
                <a:latin typeface="Bahnschrift" panose="020B0502040204020203" pitchFamily="34" charset="0"/>
              </a:rPr>
              <a:t> den </a:t>
            </a:r>
            <a:r>
              <a:rPr lang="en-GB" sz="1600" dirty="0" err="1">
                <a:latin typeface="Bahnschrift" panose="020B0502040204020203" pitchFamily="34" charset="0"/>
              </a:rPr>
              <a:t>Woorten</a:t>
            </a:r>
            <a:r>
              <a:rPr lang="en-GB" sz="1600" dirty="0">
                <a:latin typeface="Bahnschrift" panose="020B0502040204020203" pitchFamily="34" charset="0"/>
              </a:rPr>
              <a:t> “</a:t>
            </a:r>
            <a:r>
              <a:rPr lang="en-GB" sz="1600" dirty="0" err="1">
                <a:latin typeface="Bahnschrift" panose="020B0502040204020203" pitchFamily="34" charset="0"/>
              </a:rPr>
              <a:t>geh</a:t>
            </a:r>
            <a:r>
              <a:rPr lang="en-GB" sz="1600" dirty="0">
                <a:latin typeface="Bahnschrift" panose="020B0502040204020203" pitchFamily="34" charset="0"/>
              </a:rPr>
              <a:t>’ </a:t>
            </a:r>
            <a:r>
              <a:rPr lang="en-GB" sz="1600" dirty="0" err="1">
                <a:latin typeface="Bahnschrift" panose="020B0502040204020203" pitchFamily="34" charset="0"/>
              </a:rPr>
              <a:t>mir</a:t>
            </a:r>
            <a:r>
              <a:rPr lang="en-GB" sz="1600" dirty="0">
                <a:latin typeface="Bahnschrift" panose="020B0502040204020203" pitchFamily="34" charset="0"/>
              </a:rPr>
              <a:t> </a:t>
            </a:r>
            <a:r>
              <a:rPr lang="en-GB" sz="1600" dirty="0" err="1">
                <a:latin typeface="Bahnschrift" panose="020B0502040204020203" pitchFamily="34" charset="0"/>
              </a:rPr>
              <a:t>aus</a:t>
            </a:r>
            <a:r>
              <a:rPr lang="en-GB" sz="1600" dirty="0">
                <a:latin typeface="Bahnschrift" panose="020B0502040204020203" pitchFamily="34" charset="0"/>
              </a:rPr>
              <a:t> der </a:t>
            </a:r>
            <a:r>
              <a:rPr lang="en-GB" sz="1600" dirty="0" err="1">
                <a:latin typeface="Bahnschrift" panose="020B0502040204020203" pitchFamily="34" charset="0"/>
              </a:rPr>
              <a:t>Sonne</a:t>
            </a:r>
            <a:r>
              <a:rPr lang="en-GB" sz="1600" dirty="0">
                <a:latin typeface="Bahnschrift" panose="020B0502040204020203" pitchFamily="34" charset="0"/>
              </a:rPr>
              <a:t>”</a:t>
            </a:r>
          </a:p>
        </p:txBody>
      </p:sp>
    </p:spTree>
    <p:extLst>
      <p:ext uri="{BB962C8B-B14F-4D97-AF65-F5344CB8AC3E}">
        <p14:creationId xmlns:p14="http://schemas.microsoft.com/office/powerpoint/2010/main" val="30705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241924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Moderne</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Beispiele</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pic>
        <p:nvPicPr>
          <p:cNvPr id="11" name="Picture 10">
            <a:extLst>
              <a:ext uri="{FF2B5EF4-FFF2-40B4-BE49-F238E27FC236}">
                <a16:creationId xmlns:a16="http://schemas.microsoft.com/office/drawing/2014/main" id="{EC649083-632C-4D93-9CF0-3182C6F29EB5}"/>
              </a:ext>
            </a:extLst>
          </p:cNvPr>
          <p:cNvPicPr>
            <a:picLocks noChangeAspect="1"/>
          </p:cNvPicPr>
          <p:nvPr/>
        </p:nvPicPr>
        <p:blipFill rotWithShape="1">
          <a:blip r:embed="rId2"/>
          <a:srcRect b="23469"/>
          <a:stretch/>
        </p:blipFill>
        <p:spPr>
          <a:xfrm>
            <a:off x="859361" y="1323638"/>
            <a:ext cx="5039293" cy="2203780"/>
          </a:xfrm>
          <a:prstGeom prst="rect">
            <a:avLst/>
          </a:prstGeom>
        </p:spPr>
      </p:pic>
      <p:pic>
        <p:nvPicPr>
          <p:cNvPr id="12" name="Picture 11">
            <a:extLst>
              <a:ext uri="{FF2B5EF4-FFF2-40B4-BE49-F238E27FC236}">
                <a16:creationId xmlns:a16="http://schemas.microsoft.com/office/drawing/2014/main" id="{114F21FD-038F-4360-B9DC-DFE284BABD57}"/>
              </a:ext>
            </a:extLst>
          </p:cNvPr>
          <p:cNvPicPr>
            <a:picLocks noChangeAspect="1"/>
          </p:cNvPicPr>
          <p:nvPr/>
        </p:nvPicPr>
        <p:blipFill>
          <a:blip r:embed="rId3"/>
          <a:stretch>
            <a:fillRect/>
          </a:stretch>
        </p:blipFill>
        <p:spPr>
          <a:xfrm>
            <a:off x="859361" y="3671750"/>
            <a:ext cx="3313446" cy="2485084"/>
          </a:xfrm>
          <a:prstGeom prst="rect">
            <a:avLst/>
          </a:prstGeom>
        </p:spPr>
      </p:pic>
      <p:pic>
        <p:nvPicPr>
          <p:cNvPr id="13" name="Picture 12">
            <a:extLst>
              <a:ext uri="{FF2B5EF4-FFF2-40B4-BE49-F238E27FC236}">
                <a16:creationId xmlns:a16="http://schemas.microsoft.com/office/drawing/2014/main" id="{323BE5E4-9466-4E2D-81AB-2B034747FB14}"/>
              </a:ext>
            </a:extLst>
          </p:cNvPr>
          <p:cNvPicPr>
            <a:picLocks noChangeAspect="1"/>
          </p:cNvPicPr>
          <p:nvPr/>
        </p:nvPicPr>
        <p:blipFill>
          <a:blip r:embed="rId4"/>
          <a:stretch>
            <a:fillRect/>
          </a:stretch>
        </p:blipFill>
        <p:spPr>
          <a:xfrm>
            <a:off x="8942664" y="4474238"/>
            <a:ext cx="2645598" cy="1383269"/>
          </a:xfrm>
          <a:prstGeom prst="rect">
            <a:avLst/>
          </a:prstGeom>
        </p:spPr>
      </p:pic>
      <p:pic>
        <p:nvPicPr>
          <p:cNvPr id="14" name="Picture 13">
            <a:extLst>
              <a:ext uri="{FF2B5EF4-FFF2-40B4-BE49-F238E27FC236}">
                <a16:creationId xmlns:a16="http://schemas.microsoft.com/office/drawing/2014/main" id="{39298BAA-776F-4B5C-9B82-D892B0DE4821}"/>
              </a:ext>
            </a:extLst>
          </p:cNvPr>
          <p:cNvPicPr>
            <a:picLocks noChangeAspect="1"/>
          </p:cNvPicPr>
          <p:nvPr/>
        </p:nvPicPr>
        <p:blipFill>
          <a:blip r:embed="rId5"/>
          <a:stretch>
            <a:fillRect/>
          </a:stretch>
        </p:blipFill>
        <p:spPr>
          <a:xfrm>
            <a:off x="6085196" y="775884"/>
            <a:ext cx="5503066" cy="2751533"/>
          </a:xfrm>
          <a:prstGeom prst="rect">
            <a:avLst/>
          </a:prstGeom>
        </p:spPr>
      </p:pic>
      <p:pic>
        <p:nvPicPr>
          <p:cNvPr id="15" name="Picture 14">
            <a:extLst>
              <a:ext uri="{FF2B5EF4-FFF2-40B4-BE49-F238E27FC236}">
                <a16:creationId xmlns:a16="http://schemas.microsoft.com/office/drawing/2014/main" id="{CE0FA2CF-67FD-4B6C-ADF9-AD3C743DE894}"/>
              </a:ext>
            </a:extLst>
          </p:cNvPr>
          <p:cNvPicPr>
            <a:picLocks noChangeAspect="1"/>
          </p:cNvPicPr>
          <p:nvPr/>
        </p:nvPicPr>
        <p:blipFill>
          <a:blip r:embed="rId6"/>
          <a:stretch>
            <a:fillRect/>
          </a:stretch>
        </p:blipFill>
        <p:spPr>
          <a:xfrm>
            <a:off x="4334304" y="3671750"/>
            <a:ext cx="4431862" cy="1811027"/>
          </a:xfrm>
          <a:prstGeom prst="rect">
            <a:avLst/>
          </a:prstGeom>
        </p:spPr>
      </p:pic>
      <p:sp>
        <p:nvSpPr>
          <p:cNvPr id="16" name="TextBox 15">
            <a:extLst>
              <a:ext uri="{FF2B5EF4-FFF2-40B4-BE49-F238E27FC236}">
                <a16:creationId xmlns:a16="http://schemas.microsoft.com/office/drawing/2014/main" id="{4030AFF4-FA7E-487E-A377-2141A26FC133}"/>
              </a:ext>
            </a:extLst>
          </p:cNvPr>
          <p:cNvSpPr txBox="1"/>
          <p:nvPr/>
        </p:nvSpPr>
        <p:spPr>
          <a:xfrm>
            <a:off x="6001750" y="5045216"/>
            <a:ext cx="1738674" cy="369332"/>
          </a:xfrm>
          <a:prstGeom prst="rect">
            <a:avLst/>
          </a:prstGeom>
          <a:noFill/>
        </p:spPr>
        <p:txBody>
          <a:bodyPr wrap="square" rtlCol="0">
            <a:spAutoFit/>
          </a:bodyPr>
          <a:lstStyle/>
          <a:p>
            <a:r>
              <a:rPr lang="en-GB" dirty="0">
                <a:solidFill>
                  <a:schemeClr val="bg1"/>
                </a:solidFill>
                <a:latin typeface="Impact" panose="020B0806030902050204" pitchFamily="34" charset="0"/>
              </a:rPr>
              <a:t>EVERYTHING</a:t>
            </a:r>
          </a:p>
        </p:txBody>
      </p:sp>
    </p:spTree>
    <p:extLst>
      <p:ext uri="{BB962C8B-B14F-4D97-AF65-F5344CB8AC3E}">
        <p14:creationId xmlns:p14="http://schemas.microsoft.com/office/powerpoint/2010/main" val="24618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924436-A652-4069-80AE-2C3E7CDF87EC}"/>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241924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Epikureismus</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8" name="Rectangle 17">
            <a:extLst>
              <a:ext uri="{FF2B5EF4-FFF2-40B4-BE49-F238E27FC236}">
                <a16:creationId xmlns:a16="http://schemas.microsoft.com/office/drawing/2014/main" id="{13034415-BA70-4903-92A5-1F6EA7F05425}"/>
              </a:ext>
            </a:extLst>
          </p:cNvPr>
          <p:cNvSpPr/>
          <p:nvPr/>
        </p:nvSpPr>
        <p:spPr>
          <a:xfrm>
            <a:off x="6118726" y="967640"/>
            <a:ext cx="5478328" cy="4619854"/>
          </a:xfrm>
          <a:prstGeom prst="rect">
            <a:avLst/>
          </a:prstGeom>
          <a:solidFill>
            <a:srgbClr val="E2F0D9">
              <a:alpha val="69020"/>
            </a:srgbClr>
          </a:solidFill>
        </p:spPr>
        <p:txBody>
          <a:bodyPr wrap="square">
            <a:spAutoFit/>
          </a:bodyPr>
          <a:lstStyle/>
          <a:p>
            <a:pPr marL="285750" indent="-285750" algn="just">
              <a:lnSpc>
                <a:spcPct val="150000"/>
              </a:lnSpc>
              <a:buFont typeface="Arial" panose="020B0604020202020204" pitchFamily="34" charset="0"/>
              <a:buChar char="•"/>
            </a:pPr>
            <a:r>
              <a:rPr lang="de-LU" dirty="0">
                <a:solidFill>
                  <a:srgbClr val="444444"/>
                </a:solidFill>
                <a:latin typeface="Bahnschrift" panose="020B0502040204020203" pitchFamily="34" charset="0"/>
                <a:ea typeface="Calibri" panose="020F0502020204030204" pitchFamily="34" charset="0"/>
              </a:rPr>
              <a:t>Epikur setzt seine Philosophie mit einer </a:t>
            </a:r>
            <a:r>
              <a:rPr lang="de-LU" b="1" u="sng" dirty="0">
                <a:solidFill>
                  <a:srgbClr val="444444"/>
                </a:solidFill>
                <a:latin typeface="Bahnschrift" panose="020B0502040204020203" pitchFamily="34" charset="0"/>
                <a:ea typeface="Calibri" panose="020F0502020204030204" pitchFamily="34" charset="0"/>
              </a:rPr>
              <a:t>Medizin</a:t>
            </a:r>
            <a:r>
              <a:rPr lang="de-LU" dirty="0">
                <a:solidFill>
                  <a:srgbClr val="444444"/>
                </a:solidFill>
                <a:latin typeface="Bahnschrift" panose="020B0502040204020203" pitchFamily="34" charset="0"/>
                <a:ea typeface="Calibri" panose="020F0502020204030204" pitchFamily="34" charset="0"/>
              </a:rPr>
              <a:t> gleich, die den Menschen von seinen Ängsten befreien und ihnen Hinweise auf ein erfolgversprechendes Leben geben soll.</a:t>
            </a:r>
          </a:p>
          <a:p>
            <a:pPr algn="just">
              <a:lnSpc>
                <a:spcPct val="150000"/>
              </a:lnSpc>
            </a:pPr>
            <a:endParaRPr lang="de-LU" dirty="0">
              <a:solidFill>
                <a:srgbClr val="444444"/>
              </a:solidFill>
              <a:latin typeface="Bahnschrift" panose="020B0502040204020203" pitchFamily="34" charset="0"/>
              <a:ea typeface="Calibri" panose="020F0502020204030204" pitchFamily="34" charset="0"/>
            </a:endParaRPr>
          </a:p>
          <a:p>
            <a:pPr marL="285750" indent="-285750" algn="just">
              <a:lnSpc>
                <a:spcPct val="150000"/>
              </a:lnSpc>
              <a:buFont typeface="Arial" panose="020B0604020202020204" pitchFamily="34" charset="0"/>
              <a:buChar char="•"/>
            </a:pPr>
            <a:r>
              <a:rPr lang="de-LU" dirty="0">
                <a:solidFill>
                  <a:srgbClr val="444444"/>
                </a:solidFill>
                <a:latin typeface="Bahnschrift" panose="020B0502040204020203" pitchFamily="34" charset="0"/>
                <a:ea typeface="Calibri" panose="020F0502020204030204" pitchFamily="34" charset="0"/>
              </a:rPr>
              <a:t>Er ist fest davon überzeugt, dass </a:t>
            </a:r>
            <a:r>
              <a:rPr lang="de-LU" b="1" u="sng" dirty="0">
                <a:solidFill>
                  <a:srgbClr val="444444"/>
                </a:solidFill>
                <a:latin typeface="Bahnschrift" panose="020B0502040204020203" pitchFamily="34" charset="0"/>
                <a:ea typeface="Calibri" panose="020F0502020204030204" pitchFamily="34" charset="0"/>
              </a:rPr>
              <a:t>jeder Mensch glücklich werden kann</a:t>
            </a:r>
            <a:r>
              <a:rPr lang="de-LU" dirty="0">
                <a:solidFill>
                  <a:srgbClr val="444444"/>
                </a:solidFill>
                <a:latin typeface="Bahnschrift" panose="020B0502040204020203" pitchFamily="34" charset="0"/>
                <a:ea typeface="Calibri" panose="020F0502020204030204" pitchFamily="34" charset="0"/>
              </a:rPr>
              <a:t>. </a:t>
            </a:r>
          </a:p>
          <a:p>
            <a:pPr algn="just">
              <a:lnSpc>
                <a:spcPct val="150000"/>
              </a:lnSpc>
            </a:pPr>
            <a:endParaRPr lang="de-LU" dirty="0">
              <a:solidFill>
                <a:srgbClr val="444444"/>
              </a:solidFill>
              <a:latin typeface="Bahnschrift" panose="020B0502040204020203" pitchFamily="34" charset="0"/>
            </a:endParaRPr>
          </a:p>
          <a:p>
            <a:pPr marL="285750" indent="-285750" algn="just">
              <a:lnSpc>
                <a:spcPct val="150000"/>
              </a:lnSpc>
              <a:buFont typeface="Arial" panose="020B0604020202020204" pitchFamily="34" charset="0"/>
              <a:buChar char="•"/>
            </a:pPr>
            <a:r>
              <a:rPr lang="de-LU" b="1" u="sng" dirty="0">
                <a:solidFill>
                  <a:srgbClr val="444444"/>
                </a:solidFill>
                <a:latin typeface="Bahnschrift" panose="020B0502040204020203" pitchFamily="34" charset="0"/>
                <a:ea typeface="Calibri" panose="020F0502020204030204" pitchFamily="34" charset="0"/>
              </a:rPr>
              <a:t>Seelenruhe</a:t>
            </a:r>
            <a:r>
              <a:rPr lang="de-LU" dirty="0">
                <a:solidFill>
                  <a:srgbClr val="444444"/>
                </a:solidFill>
                <a:latin typeface="Bahnschrift" panose="020B0502040204020203" pitchFamily="34" charset="0"/>
                <a:ea typeface="Calibri" panose="020F0502020204030204" pitchFamily="34" charset="0"/>
              </a:rPr>
              <a:t> ist für Epikur erreicht, wenn ein Mensch frei </a:t>
            </a:r>
            <a:r>
              <a:rPr lang="de-LU" b="1" dirty="0">
                <a:solidFill>
                  <a:srgbClr val="444444"/>
                </a:solidFill>
                <a:latin typeface="Bahnschrift" panose="020B0502040204020203" pitchFamily="34" charset="0"/>
                <a:ea typeface="Calibri" panose="020F0502020204030204" pitchFamily="34" charset="0"/>
              </a:rPr>
              <a:t>ohne körperlichen Schmerz</a:t>
            </a:r>
            <a:r>
              <a:rPr lang="de-LU" dirty="0">
                <a:solidFill>
                  <a:srgbClr val="444444"/>
                </a:solidFill>
                <a:latin typeface="Bahnschrift" panose="020B0502040204020203" pitchFamily="34" charset="0"/>
                <a:ea typeface="Calibri" panose="020F0502020204030204" pitchFamily="34" charset="0"/>
              </a:rPr>
              <a:t> und </a:t>
            </a:r>
            <a:r>
              <a:rPr lang="de-LU" b="1" dirty="0">
                <a:solidFill>
                  <a:srgbClr val="444444"/>
                </a:solidFill>
                <a:latin typeface="Bahnschrift" panose="020B0502040204020203" pitchFamily="34" charset="0"/>
                <a:ea typeface="Calibri" panose="020F0502020204030204" pitchFamily="34" charset="0"/>
              </a:rPr>
              <a:t>ohne Verwirrung des Geistes</a:t>
            </a:r>
            <a:r>
              <a:rPr lang="de-LU" dirty="0">
                <a:solidFill>
                  <a:srgbClr val="444444"/>
                </a:solidFill>
                <a:latin typeface="Bahnschrift" panose="020B0502040204020203" pitchFamily="34" charset="0"/>
                <a:ea typeface="Calibri" panose="020F0502020204030204" pitchFamily="34" charset="0"/>
              </a:rPr>
              <a:t> leben kann.</a:t>
            </a:r>
          </a:p>
        </p:txBody>
      </p:sp>
      <p:pic>
        <p:nvPicPr>
          <p:cNvPr id="19" name="Picture 18">
            <a:extLst>
              <a:ext uri="{FF2B5EF4-FFF2-40B4-BE49-F238E27FC236}">
                <a16:creationId xmlns:a16="http://schemas.microsoft.com/office/drawing/2014/main" id="{72C43D7B-8545-4A83-AF5D-82B8422F9452}"/>
              </a:ext>
            </a:extLst>
          </p:cNvPr>
          <p:cNvPicPr>
            <a:picLocks noChangeAspect="1"/>
          </p:cNvPicPr>
          <p:nvPr/>
        </p:nvPicPr>
        <p:blipFill>
          <a:blip r:embed="rId3"/>
          <a:stretch>
            <a:fillRect/>
          </a:stretch>
        </p:blipFill>
        <p:spPr>
          <a:xfrm>
            <a:off x="311095" y="855007"/>
            <a:ext cx="5386320" cy="403974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TextBox 19">
            <a:extLst>
              <a:ext uri="{FF2B5EF4-FFF2-40B4-BE49-F238E27FC236}">
                <a16:creationId xmlns:a16="http://schemas.microsoft.com/office/drawing/2014/main" id="{0EDC95F3-1255-4243-8B3B-775F611242E6}"/>
              </a:ext>
            </a:extLst>
          </p:cNvPr>
          <p:cNvSpPr txBox="1"/>
          <p:nvPr/>
        </p:nvSpPr>
        <p:spPr>
          <a:xfrm rot="21232330">
            <a:off x="549430" y="5005175"/>
            <a:ext cx="5475421" cy="1200329"/>
          </a:xfrm>
          <a:prstGeom prst="rect">
            <a:avLst/>
          </a:prstGeom>
          <a:solidFill>
            <a:srgbClr val="E2F0D9">
              <a:alpha val="65098"/>
            </a:srgbClr>
          </a:solidFill>
        </p:spPr>
        <p:txBody>
          <a:bodyPr wrap="square" rtlCol="0">
            <a:spAutoFit/>
          </a:bodyPr>
          <a:lstStyle/>
          <a:p>
            <a:r>
              <a:rPr lang="de-DE" sz="1200" b="1" dirty="0">
                <a:latin typeface="Bahnschrift" panose="020B0502040204020203" pitchFamily="34" charset="0"/>
              </a:rPr>
              <a:t>Epikur unterrichtete in einem Garten (der </a:t>
            </a:r>
            <a:r>
              <a:rPr lang="de-DE" sz="1200" b="1" dirty="0" err="1">
                <a:latin typeface="Bahnschrift" panose="020B0502040204020203" pitchFamily="34" charset="0"/>
              </a:rPr>
              <a:t>Kepos</a:t>
            </a:r>
            <a:r>
              <a:rPr lang="de-DE" sz="1200" b="1" dirty="0">
                <a:latin typeface="Bahnschrift" panose="020B0502040204020203" pitchFamily="34" charset="0"/>
              </a:rPr>
              <a:t>) an dessen Eingang folgende Innschrift stand: </a:t>
            </a:r>
          </a:p>
          <a:p>
            <a:endParaRPr lang="de-DE" sz="1200" b="1" dirty="0">
              <a:latin typeface="Bahnschrift" panose="020B0502040204020203" pitchFamily="34" charset="0"/>
            </a:endParaRPr>
          </a:p>
          <a:p>
            <a:pPr algn="ctr"/>
            <a:r>
              <a:rPr lang="de-DE" sz="1200" b="1" dirty="0">
                <a:latin typeface="Bahnschrift" panose="020B0502040204020203" pitchFamily="34" charset="0"/>
              </a:rPr>
              <a:t>„Tritt ein, Fremder! Ein freundlicher Gastgeber wartet dir auf mit Brot und mit Wasser im Überfluss, denn hier werden deine Begierden nicht gereizt, sondern gestillt.“ </a:t>
            </a:r>
            <a:endParaRPr lang="en-GB" sz="1200" b="1" dirty="0">
              <a:latin typeface="Bahnschrift" panose="020B0502040204020203" pitchFamily="34" charset="0"/>
            </a:endParaRPr>
          </a:p>
        </p:txBody>
      </p:sp>
      <p:pic>
        <p:nvPicPr>
          <p:cNvPr id="11" name="Picture 10">
            <a:extLst>
              <a:ext uri="{FF2B5EF4-FFF2-40B4-BE49-F238E27FC236}">
                <a16:creationId xmlns:a16="http://schemas.microsoft.com/office/drawing/2014/main" id="{7A0AC2B3-CDBA-451B-9B16-FD281730BE54}"/>
              </a:ext>
            </a:extLst>
          </p:cNvPr>
          <p:cNvPicPr>
            <a:picLocks noChangeAspect="1"/>
          </p:cNvPicPr>
          <p:nvPr/>
        </p:nvPicPr>
        <p:blipFill rotWithShape="1">
          <a:blip r:embed="rId4">
            <a:duotone>
              <a:schemeClr val="accent3">
                <a:shade val="45000"/>
                <a:satMod val="135000"/>
              </a:schemeClr>
              <a:prstClr val="white"/>
            </a:duotone>
            <a:alphaModFix amt="85000"/>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b="21577"/>
          <a:stretch/>
        </p:blipFill>
        <p:spPr>
          <a:xfrm rot="21224846">
            <a:off x="181030" y="1040628"/>
            <a:ext cx="1405114" cy="1186686"/>
          </a:xfrm>
          <a:prstGeom prst="rect">
            <a:avLst/>
          </a:prstGeom>
        </p:spPr>
      </p:pic>
    </p:spTree>
    <p:extLst>
      <p:ext uri="{BB962C8B-B14F-4D97-AF65-F5344CB8AC3E}">
        <p14:creationId xmlns:p14="http://schemas.microsoft.com/office/powerpoint/2010/main" val="692598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241924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a:solidFill>
                  <a:schemeClr val="bg1"/>
                </a:solidFill>
                <a:latin typeface="Bahnschrift" panose="020B0502040204020203" pitchFamily="34" charset="0"/>
              </a:rPr>
              <a:t>Der </a:t>
            </a:r>
            <a:r>
              <a:rPr lang="en-GB" dirty="0" err="1">
                <a:solidFill>
                  <a:schemeClr val="bg1"/>
                </a:solidFill>
                <a:latin typeface="Bahnschrift" panose="020B0502040204020203" pitchFamily="34" charset="0"/>
              </a:rPr>
              <a:t>Epikureismus</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7" name="Rectangle 16">
            <a:extLst>
              <a:ext uri="{FF2B5EF4-FFF2-40B4-BE49-F238E27FC236}">
                <a16:creationId xmlns:a16="http://schemas.microsoft.com/office/drawing/2014/main" id="{B3B23A15-095F-401D-BCBC-3B52E3BF0BE5}"/>
              </a:ext>
            </a:extLst>
          </p:cNvPr>
          <p:cNvSpPr/>
          <p:nvPr/>
        </p:nvSpPr>
        <p:spPr>
          <a:xfrm>
            <a:off x="901702" y="1012560"/>
            <a:ext cx="10733827" cy="646331"/>
          </a:xfrm>
          <a:prstGeom prst="rect">
            <a:avLst/>
          </a:prstGeom>
        </p:spPr>
        <p:txBody>
          <a:bodyPr wrap="square">
            <a:spAutoFit/>
          </a:bodyPr>
          <a:lstStyle/>
          <a:p>
            <a:r>
              <a:rPr lang="de-LU" b="1" dirty="0">
                <a:latin typeface="Bahnschrift" panose="020B0502040204020203" pitchFamily="34" charset="0"/>
              </a:rPr>
              <a:t>Erläutere in der Gruppe warum laut Epikur „nicht jede Lust zu wählen ist“ und formuliere dazu ein konkretes Beispiel!</a:t>
            </a:r>
            <a:endParaRPr lang="en-GB" dirty="0">
              <a:latin typeface="Bahnschrift" panose="020B0502040204020203" pitchFamily="34" charset="0"/>
            </a:endParaRPr>
          </a:p>
        </p:txBody>
      </p:sp>
      <p:sp>
        <p:nvSpPr>
          <p:cNvPr id="18" name="TextBox 17">
            <a:extLst>
              <a:ext uri="{FF2B5EF4-FFF2-40B4-BE49-F238E27FC236}">
                <a16:creationId xmlns:a16="http://schemas.microsoft.com/office/drawing/2014/main" id="{ED93B68C-F43F-4046-9E77-A32659C30D91}"/>
              </a:ext>
            </a:extLst>
          </p:cNvPr>
          <p:cNvSpPr txBox="1"/>
          <p:nvPr/>
        </p:nvSpPr>
        <p:spPr>
          <a:xfrm>
            <a:off x="4554427" y="2125383"/>
            <a:ext cx="6494898" cy="707886"/>
          </a:xfrm>
          <a:prstGeom prst="rect">
            <a:avLst/>
          </a:prstGeom>
          <a:noFill/>
        </p:spPr>
        <p:txBody>
          <a:bodyPr wrap="square" rtlCol="0">
            <a:spAutoFit/>
          </a:bodyPr>
          <a:lstStyle/>
          <a:p>
            <a:r>
              <a:rPr lang="de-LU" sz="2000" dirty="0">
                <a:latin typeface="Bahnschrift" panose="020B0502040204020203" pitchFamily="34" charset="0"/>
              </a:rPr>
              <a:t>Manchmal ist es notwendig ein </a:t>
            </a:r>
            <a:r>
              <a:rPr lang="de-LU" sz="2000" b="1" u="sng" dirty="0">
                <a:solidFill>
                  <a:srgbClr val="FF0000"/>
                </a:solidFill>
                <a:latin typeface="Bahnschrift" panose="020B0502040204020203" pitchFamily="34" charset="0"/>
              </a:rPr>
              <a:t>kleines Übel in Kauf zu nehmen</a:t>
            </a:r>
            <a:r>
              <a:rPr lang="de-LU" sz="2000" dirty="0">
                <a:latin typeface="Bahnschrift" panose="020B0502040204020203" pitchFamily="34" charset="0"/>
              </a:rPr>
              <a:t>, um ein </a:t>
            </a:r>
            <a:r>
              <a:rPr lang="de-LU" sz="2000" b="1" u="sng" dirty="0">
                <a:solidFill>
                  <a:schemeClr val="accent6">
                    <a:lumMod val="60000"/>
                    <a:lumOff val="40000"/>
                  </a:schemeClr>
                </a:solidFill>
                <a:latin typeface="Bahnschrift" panose="020B0502040204020203" pitchFamily="34" charset="0"/>
              </a:rPr>
              <a:t>größeres Glück zu gewinnen</a:t>
            </a:r>
            <a:r>
              <a:rPr lang="de-LU" sz="2000" dirty="0">
                <a:latin typeface="Bahnschrift" panose="020B0502040204020203" pitchFamily="34" charset="0"/>
              </a:rPr>
              <a:t>.</a:t>
            </a:r>
          </a:p>
        </p:txBody>
      </p:sp>
      <p:sp>
        <p:nvSpPr>
          <p:cNvPr id="19" name="Rectangle 18">
            <a:extLst>
              <a:ext uri="{FF2B5EF4-FFF2-40B4-BE49-F238E27FC236}">
                <a16:creationId xmlns:a16="http://schemas.microsoft.com/office/drawing/2014/main" id="{112480FF-110E-4FED-801B-DA5D9B2F0A1B}"/>
              </a:ext>
            </a:extLst>
          </p:cNvPr>
          <p:cNvSpPr/>
          <p:nvPr/>
        </p:nvSpPr>
        <p:spPr>
          <a:xfrm>
            <a:off x="2498011" y="5486399"/>
            <a:ext cx="2652400" cy="3330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ahnschrift" panose="020B0502040204020203" pitchFamily="34" charset="0"/>
            </a:endParaRPr>
          </a:p>
        </p:txBody>
      </p:sp>
      <p:sp>
        <p:nvSpPr>
          <p:cNvPr id="20" name="Rectangle 19">
            <a:extLst>
              <a:ext uri="{FF2B5EF4-FFF2-40B4-BE49-F238E27FC236}">
                <a16:creationId xmlns:a16="http://schemas.microsoft.com/office/drawing/2014/main" id="{3BA122FD-5A28-4C28-95EC-E5481105C377}"/>
              </a:ext>
            </a:extLst>
          </p:cNvPr>
          <p:cNvSpPr/>
          <p:nvPr/>
        </p:nvSpPr>
        <p:spPr>
          <a:xfrm>
            <a:off x="2672661" y="5926564"/>
            <a:ext cx="2477750" cy="3625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ahnschrift" panose="020B0502040204020203" pitchFamily="34" charset="0"/>
            </a:endParaRPr>
          </a:p>
        </p:txBody>
      </p:sp>
      <p:sp>
        <p:nvSpPr>
          <p:cNvPr id="21" name="TextBox 20">
            <a:extLst>
              <a:ext uri="{FF2B5EF4-FFF2-40B4-BE49-F238E27FC236}">
                <a16:creationId xmlns:a16="http://schemas.microsoft.com/office/drawing/2014/main" id="{29FDFFEA-CDA0-4469-9B86-CA3A981440F1}"/>
              </a:ext>
            </a:extLst>
          </p:cNvPr>
          <p:cNvSpPr txBox="1"/>
          <p:nvPr/>
        </p:nvSpPr>
        <p:spPr>
          <a:xfrm>
            <a:off x="5273544" y="2930520"/>
            <a:ext cx="6494898" cy="1323439"/>
          </a:xfrm>
          <a:prstGeom prst="rect">
            <a:avLst/>
          </a:prstGeom>
          <a:noFill/>
        </p:spPr>
        <p:txBody>
          <a:bodyPr wrap="square" rtlCol="0">
            <a:spAutoFit/>
          </a:bodyPr>
          <a:lstStyle/>
          <a:p>
            <a:r>
              <a:rPr lang="de-LU" sz="2000" dirty="0">
                <a:latin typeface="Bahnschrift" panose="020B0502040204020203" pitchFamily="34" charset="0"/>
              </a:rPr>
              <a:t>Beispiele:</a:t>
            </a:r>
          </a:p>
          <a:p>
            <a:endParaRPr lang="de-LU" sz="2000" dirty="0">
              <a:latin typeface="Bahnschrift" panose="020B0502040204020203" pitchFamily="34" charset="0"/>
            </a:endParaRPr>
          </a:p>
          <a:p>
            <a:pPr marL="342900" indent="-342900">
              <a:buFont typeface="Arial" panose="020B0604020202020204" pitchFamily="34" charset="0"/>
              <a:buChar char="•"/>
            </a:pPr>
            <a:r>
              <a:rPr lang="de-LU" sz="2000" dirty="0">
                <a:latin typeface="Bahnschrift" panose="020B0502040204020203" pitchFamily="34" charset="0"/>
              </a:rPr>
              <a:t>Hart trainieren ist anstrengend, doch der Turniersieg ist ein größeres Glück</a:t>
            </a:r>
          </a:p>
        </p:txBody>
      </p:sp>
      <p:pic>
        <p:nvPicPr>
          <p:cNvPr id="25" name="Picture 24">
            <a:extLst>
              <a:ext uri="{FF2B5EF4-FFF2-40B4-BE49-F238E27FC236}">
                <a16:creationId xmlns:a16="http://schemas.microsoft.com/office/drawing/2014/main" id="{3B14B1FB-A6B3-41DA-AFDF-ECF0C2508706}"/>
              </a:ext>
            </a:extLst>
          </p:cNvPr>
          <p:cNvPicPr>
            <a:picLocks noChangeAspect="1"/>
          </p:cNvPicPr>
          <p:nvPr/>
        </p:nvPicPr>
        <p:blipFill>
          <a:blip r:embed="rId2"/>
          <a:stretch>
            <a:fillRect/>
          </a:stretch>
        </p:blipFill>
        <p:spPr>
          <a:xfrm>
            <a:off x="1003833" y="2173611"/>
            <a:ext cx="3446546" cy="1549983"/>
          </a:xfrm>
          <a:prstGeom prst="rect">
            <a:avLst/>
          </a:prstGeom>
        </p:spPr>
      </p:pic>
      <p:pic>
        <p:nvPicPr>
          <p:cNvPr id="26" name="Picture 25">
            <a:extLst>
              <a:ext uri="{FF2B5EF4-FFF2-40B4-BE49-F238E27FC236}">
                <a16:creationId xmlns:a16="http://schemas.microsoft.com/office/drawing/2014/main" id="{1624AEA1-7F38-459E-B8DA-71E6E44AFEF2}"/>
              </a:ext>
            </a:extLst>
          </p:cNvPr>
          <p:cNvPicPr>
            <a:picLocks noChangeAspect="1"/>
          </p:cNvPicPr>
          <p:nvPr/>
        </p:nvPicPr>
        <p:blipFill>
          <a:blip r:embed="rId3"/>
          <a:stretch>
            <a:fillRect/>
          </a:stretch>
        </p:blipFill>
        <p:spPr>
          <a:xfrm>
            <a:off x="524156" y="3434734"/>
            <a:ext cx="3472645" cy="1922977"/>
          </a:xfrm>
          <a:prstGeom prst="rect">
            <a:avLst/>
          </a:prstGeom>
        </p:spPr>
      </p:pic>
      <p:pic>
        <p:nvPicPr>
          <p:cNvPr id="27" name="Picture 2" descr="Pauken statt Feierabend! - axanta">
            <a:extLst>
              <a:ext uri="{FF2B5EF4-FFF2-40B4-BE49-F238E27FC236}">
                <a16:creationId xmlns:a16="http://schemas.microsoft.com/office/drawing/2014/main" id="{1A7D7E06-7521-4CCF-B52C-C90F41147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756" y="4640558"/>
            <a:ext cx="2532909" cy="180849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84FD9134-5A08-4F1D-8C24-37457BA46107}"/>
              </a:ext>
            </a:extLst>
          </p:cNvPr>
          <p:cNvSpPr txBox="1"/>
          <p:nvPr/>
        </p:nvSpPr>
        <p:spPr>
          <a:xfrm>
            <a:off x="5273544" y="4448881"/>
            <a:ext cx="6098004" cy="1015663"/>
          </a:xfrm>
          <a:prstGeom prst="rect">
            <a:avLst/>
          </a:prstGeom>
          <a:noFill/>
        </p:spPr>
        <p:txBody>
          <a:bodyPr wrap="square">
            <a:spAutoFit/>
          </a:bodyPr>
          <a:lstStyle/>
          <a:p>
            <a:pPr marL="342900" indent="-342900">
              <a:buFont typeface="Arial" panose="020B0604020202020204" pitchFamily="34" charset="0"/>
              <a:buChar char="•"/>
            </a:pPr>
            <a:r>
              <a:rPr lang="de-LU" sz="2000" dirty="0">
                <a:latin typeface="Bahnschrift" panose="020B0502040204020203" pitchFamily="34" charset="0"/>
              </a:rPr>
              <a:t>Diät machen bedeutet auf vieles verzichten, doch fit und schlank sein bedeutet sich besser zu fühle</a:t>
            </a:r>
          </a:p>
        </p:txBody>
      </p:sp>
      <p:sp>
        <p:nvSpPr>
          <p:cNvPr id="29" name="TextBox 28">
            <a:extLst>
              <a:ext uri="{FF2B5EF4-FFF2-40B4-BE49-F238E27FC236}">
                <a16:creationId xmlns:a16="http://schemas.microsoft.com/office/drawing/2014/main" id="{7D8BE2BE-CD28-411E-A214-646A5E2E5575}"/>
              </a:ext>
            </a:extLst>
          </p:cNvPr>
          <p:cNvSpPr txBox="1"/>
          <p:nvPr/>
        </p:nvSpPr>
        <p:spPr>
          <a:xfrm>
            <a:off x="5337712" y="5283398"/>
            <a:ext cx="6098004" cy="1292662"/>
          </a:xfrm>
          <a:prstGeom prst="rect">
            <a:avLst/>
          </a:prstGeom>
          <a:noFill/>
        </p:spPr>
        <p:txBody>
          <a:bodyPr wrap="square">
            <a:spAutoFit/>
          </a:bodyPr>
          <a:lstStyle/>
          <a:p>
            <a:pPr marL="342900" indent="-342900">
              <a:buFont typeface="Arial" panose="020B0604020202020204" pitchFamily="34" charset="0"/>
              <a:buChar char="•"/>
            </a:pPr>
            <a:endParaRPr lang="de-LU" sz="1800" dirty="0">
              <a:latin typeface="Bahnschrift" panose="020B0502040204020203" pitchFamily="34" charset="0"/>
            </a:endParaRPr>
          </a:p>
          <a:p>
            <a:pPr marL="342900" indent="-342900">
              <a:buFont typeface="Arial" panose="020B0604020202020204" pitchFamily="34" charset="0"/>
              <a:buChar char="•"/>
            </a:pPr>
            <a:r>
              <a:rPr lang="de-LU" sz="2000" dirty="0">
                <a:latin typeface="Bahnschrift" panose="020B0502040204020203" pitchFamily="34" charset="0"/>
              </a:rPr>
              <a:t>Für die Prüfung lernen ist lästig, doch das Diplom verspricht eine bessere Lebensgrundlage</a:t>
            </a:r>
          </a:p>
        </p:txBody>
      </p:sp>
    </p:spTree>
    <p:extLst>
      <p:ext uri="{BB962C8B-B14F-4D97-AF65-F5344CB8AC3E}">
        <p14:creationId xmlns:p14="http://schemas.microsoft.com/office/powerpoint/2010/main" val="297866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241924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a:solidFill>
                  <a:schemeClr val="bg1"/>
                </a:solidFill>
                <a:latin typeface="Bahnschrift" panose="020B0502040204020203" pitchFamily="34" charset="0"/>
              </a:rPr>
              <a:t>Der </a:t>
            </a:r>
            <a:r>
              <a:rPr lang="en-GB" dirty="0" err="1">
                <a:solidFill>
                  <a:schemeClr val="bg1"/>
                </a:solidFill>
                <a:latin typeface="Bahnschrift" panose="020B0502040204020203" pitchFamily="34" charset="0"/>
              </a:rPr>
              <a:t>Epikureismus</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30" name="TextBox 29">
            <a:extLst>
              <a:ext uri="{FF2B5EF4-FFF2-40B4-BE49-F238E27FC236}">
                <a16:creationId xmlns:a16="http://schemas.microsoft.com/office/drawing/2014/main" id="{A3C7E925-779A-4525-B03E-261BA5278945}"/>
              </a:ext>
            </a:extLst>
          </p:cNvPr>
          <p:cNvSpPr txBox="1"/>
          <p:nvPr/>
        </p:nvSpPr>
        <p:spPr>
          <a:xfrm>
            <a:off x="1235072" y="1124016"/>
            <a:ext cx="10408847" cy="369332"/>
          </a:xfrm>
          <a:prstGeom prst="rect">
            <a:avLst/>
          </a:prstGeom>
          <a:noFill/>
        </p:spPr>
        <p:txBody>
          <a:bodyPr wrap="square" rtlCol="0">
            <a:spAutoFit/>
          </a:bodyPr>
          <a:lstStyle/>
          <a:p>
            <a:r>
              <a:rPr lang="de-LU" b="1" dirty="0">
                <a:latin typeface="Bahnschrift" panose="020B0502040204020203" pitchFamily="34" charset="0"/>
              </a:rPr>
              <a:t>Epikur unterscheiden zwischen zwei Arten von Lust:</a:t>
            </a:r>
          </a:p>
        </p:txBody>
      </p:sp>
      <p:sp>
        <p:nvSpPr>
          <p:cNvPr id="31" name="TextBox 30">
            <a:extLst>
              <a:ext uri="{FF2B5EF4-FFF2-40B4-BE49-F238E27FC236}">
                <a16:creationId xmlns:a16="http://schemas.microsoft.com/office/drawing/2014/main" id="{9DCC2CCC-FB67-4D1D-B2E4-2B4AC336025B}"/>
              </a:ext>
            </a:extLst>
          </p:cNvPr>
          <p:cNvSpPr txBox="1"/>
          <p:nvPr/>
        </p:nvSpPr>
        <p:spPr>
          <a:xfrm>
            <a:off x="1235072" y="5378218"/>
            <a:ext cx="10408847" cy="646331"/>
          </a:xfrm>
          <a:prstGeom prst="rect">
            <a:avLst/>
          </a:prstGeom>
          <a:noFill/>
        </p:spPr>
        <p:txBody>
          <a:bodyPr wrap="square" rtlCol="0">
            <a:spAutoFit/>
          </a:bodyPr>
          <a:lstStyle/>
          <a:p>
            <a:pPr lvl="0"/>
            <a:r>
              <a:rPr lang="de-LU" dirty="0">
                <a:latin typeface="Bahnschrift" panose="020B0502040204020203" pitchFamily="34" charset="0"/>
                <a:sym typeface="Wingdings" panose="05000000000000000000" pitchFamily="2" charset="2"/>
              </a:rPr>
              <a:t> </a:t>
            </a:r>
            <a:r>
              <a:rPr lang="de-LU" dirty="0">
                <a:latin typeface="Bahnschrift" panose="020B0502040204020203" pitchFamily="34" charset="0"/>
              </a:rPr>
              <a:t>Die </a:t>
            </a:r>
            <a:r>
              <a:rPr lang="de-LU" b="1" dirty="0">
                <a:latin typeface="Bahnschrift" panose="020B0502040204020203" pitchFamily="34" charset="0"/>
              </a:rPr>
              <a:t>Vernunft</a:t>
            </a:r>
            <a:r>
              <a:rPr lang="de-LU" dirty="0">
                <a:latin typeface="Bahnschrift" panose="020B0502040204020203" pitchFamily="34" charset="0"/>
              </a:rPr>
              <a:t> zeigt dem Menschen, welche Formen der Lust ihn dauerhaft glücklich machen und welche nicht. </a:t>
            </a:r>
            <a:endParaRPr lang="en-GB" dirty="0">
              <a:latin typeface="Bahnschrift" panose="020B0502040204020203" pitchFamily="34" charset="0"/>
            </a:endParaRPr>
          </a:p>
        </p:txBody>
      </p:sp>
      <p:sp>
        <p:nvSpPr>
          <p:cNvPr id="32" name="TextBox 31">
            <a:extLst>
              <a:ext uri="{FF2B5EF4-FFF2-40B4-BE49-F238E27FC236}">
                <a16:creationId xmlns:a16="http://schemas.microsoft.com/office/drawing/2014/main" id="{BF1ED572-60BA-4B99-9286-36FF7B98FE98}"/>
              </a:ext>
            </a:extLst>
          </p:cNvPr>
          <p:cNvSpPr txBox="1"/>
          <p:nvPr/>
        </p:nvSpPr>
        <p:spPr>
          <a:xfrm>
            <a:off x="3982730" y="2435892"/>
            <a:ext cx="6347254" cy="923330"/>
          </a:xfrm>
          <a:prstGeom prst="rect">
            <a:avLst/>
          </a:prstGeom>
          <a:solidFill>
            <a:schemeClr val="accent2">
              <a:lumMod val="40000"/>
              <a:lumOff val="60000"/>
            </a:schemeClr>
          </a:solidFill>
        </p:spPr>
        <p:txBody>
          <a:bodyPr wrap="square" rtlCol="0">
            <a:spAutoFit/>
          </a:bodyPr>
          <a:lstStyle/>
          <a:p>
            <a:pPr lvl="0"/>
            <a:r>
              <a:rPr lang="de-LU" dirty="0">
                <a:latin typeface="Bahnschrift" panose="020B0502040204020203" pitchFamily="34" charset="0"/>
              </a:rPr>
              <a:t>Die physische Lust: Sie umfasst alle </a:t>
            </a:r>
            <a:r>
              <a:rPr lang="de-LU" b="1" dirty="0">
                <a:latin typeface="Bahnschrift" panose="020B0502040204020203" pitchFamily="34" charset="0"/>
              </a:rPr>
              <a:t>körperlichen und sinnlichen</a:t>
            </a:r>
            <a:r>
              <a:rPr lang="de-LU" dirty="0">
                <a:latin typeface="Bahnschrift" panose="020B0502040204020203" pitchFamily="34" charset="0"/>
              </a:rPr>
              <a:t> Begierden und sind zurückzuführen auf den </a:t>
            </a:r>
            <a:r>
              <a:rPr lang="de-LU" b="1" dirty="0">
                <a:latin typeface="Bahnschrift" panose="020B0502040204020203" pitchFamily="34" charset="0"/>
              </a:rPr>
              <a:t>Hedonismus</a:t>
            </a:r>
            <a:r>
              <a:rPr lang="de-LU" dirty="0">
                <a:latin typeface="Bahnschrift" panose="020B0502040204020203" pitchFamily="34" charset="0"/>
              </a:rPr>
              <a:t>.</a:t>
            </a:r>
            <a:endParaRPr lang="en-GB" dirty="0">
              <a:latin typeface="Bahnschrift" panose="020B0502040204020203" pitchFamily="34" charset="0"/>
            </a:endParaRPr>
          </a:p>
        </p:txBody>
      </p:sp>
      <p:sp>
        <p:nvSpPr>
          <p:cNvPr id="33" name="TextBox 32">
            <a:extLst>
              <a:ext uri="{FF2B5EF4-FFF2-40B4-BE49-F238E27FC236}">
                <a16:creationId xmlns:a16="http://schemas.microsoft.com/office/drawing/2014/main" id="{E42FA1CA-F546-4858-B5CB-86A222284E6D}"/>
              </a:ext>
            </a:extLst>
          </p:cNvPr>
          <p:cNvSpPr txBox="1"/>
          <p:nvPr/>
        </p:nvSpPr>
        <p:spPr>
          <a:xfrm>
            <a:off x="3982730" y="3829778"/>
            <a:ext cx="6347254" cy="646331"/>
          </a:xfrm>
          <a:prstGeom prst="rect">
            <a:avLst/>
          </a:prstGeom>
          <a:solidFill>
            <a:schemeClr val="accent6">
              <a:lumMod val="40000"/>
              <a:lumOff val="60000"/>
            </a:schemeClr>
          </a:solidFill>
        </p:spPr>
        <p:txBody>
          <a:bodyPr wrap="square" rtlCol="0">
            <a:spAutoFit/>
          </a:bodyPr>
          <a:lstStyle/>
          <a:p>
            <a:pPr lvl="0"/>
            <a:r>
              <a:rPr lang="de-LU" dirty="0">
                <a:latin typeface="Bahnschrift" panose="020B0502040204020203" pitchFamily="34" charset="0"/>
              </a:rPr>
              <a:t>Die psychische Lust: Sie umfasst alle </a:t>
            </a:r>
            <a:r>
              <a:rPr lang="de-LU" b="1" dirty="0">
                <a:latin typeface="Bahnschrift" panose="020B0502040204020203" pitchFamily="34" charset="0"/>
              </a:rPr>
              <a:t>seelischen und geistigen</a:t>
            </a:r>
            <a:r>
              <a:rPr lang="de-LU" dirty="0">
                <a:latin typeface="Bahnschrift" panose="020B0502040204020203" pitchFamily="34" charset="0"/>
              </a:rPr>
              <a:t> Begierden. </a:t>
            </a:r>
          </a:p>
        </p:txBody>
      </p:sp>
      <p:pic>
        <p:nvPicPr>
          <p:cNvPr id="34" name="Picture 33">
            <a:extLst>
              <a:ext uri="{FF2B5EF4-FFF2-40B4-BE49-F238E27FC236}">
                <a16:creationId xmlns:a16="http://schemas.microsoft.com/office/drawing/2014/main" id="{41CC835E-BA01-45F6-B123-23424AE58E78}"/>
              </a:ext>
            </a:extLst>
          </p:cNvPr>
          <p:cNvPicPr>
            <a:picLocks noChangeAspect="1"/>
          </p:cNvPicPr>
          <p:nvPr/>
        </p:nvPicPr>
        <p:blipFill>
          <a:blip r:embed="rId2"/>
          <a:stretch>
            <a:fillRect/>
          </a:stretch>
        </p:blipFill>
        <p:spPr>
          <a:xfrm>
            <a:off x="1972962" y="3670918"/>
            <a:ext cx="2046691" cy="148638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5" name="Picture 34">
            <a:extLst>
              <a:ext uri="{FF2B5EF4-FFF2-40B4-BE49-F238E27FC236}">
                <a16:creationId xmlns:a16="http://schemas.microsoft.com/office/drawing/2014/main" id="{CF92EEAD-98B6-4F86-BD11-DB6C47646611}"/>
              </a:ext>
            </a:extLst>
          </p:cNvPr>
          <p:cNvPicPr>
            <a:picLocks noChangeAspect="1"/>
          </p:cNvPicPr>
          <p:nvPr/>
        </p:nvPicPr>
        <p:blipFill>
          <a:blip r:embed="rId3"/>
          <a:stretch>
            <a:fillRect/>
          </a:stretch>
        </p:blipFill>
        <p:spPr>
          <a:xfrm>
            <a:off x="1828800" y="2196645"/>
            <a:ext cx="2190853" cy="1232355"/>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6" name="TextBox 35">
            <a:extLst>
              <a:ext uri="{FF2B5EF4-FFF2-40B4-BE49-F238E27FC236}">
                <a16:creationId xmlns:a16="http://schemas.microsoft.com/office/drawing/2014/main" id="{5A64BE11-8576-4984-8628-D4180C348000}"/>
              </a:ext>
            </a:extLst>
          </p:cNvPr>
          <p:cNvSpPr txBox="1"/>
          <p:nvPr/>
        </p:nvSpPr>
        <p:spPr>
          <a:xfrm>
            <a:off x="8355276" y="3270878"/>
            <a:ext cx="2024913" cy="369332"/>
          </a:xfrm>
          <a:prstGeom prst="rect">
            <a:avLst/>
          </a:prstGeom>
          <a:noFill/>
        </p:spPr>
        <p:txBody>
          <a:bodyPr wrap="none" rtlCol="0">
            <a:spAutoFit/>
          </a:bodyPr>
          <a:lstStyle/>
          <a:p>
            <a:r>
              <a:rPr lang="en-GB" dirty="0">
                <a:solidFill>
                  <a:schemeClr val="accent1">
                    <a:lumMod val="60000"/>
                    <a:lumOff val="40000"/>
                  </a:schemeClr>
                </a:solidFill>
                <a:latin typeface="Bahnschrift" panose="020B0502040204020203" pitchFamily="34" charset="0"/>
              </a:rPr>
              <a:t>Physical pleasure</a:t>
            </a:r>
          </a:p>
        </p:txBody>
      </p:sp>
      <p:sp>
        <p:nvSpPr>
          <p:cNvPr id="37" name="TextBox 36">
            <a:extLst>
              <a:ext uri="{FF2B5EF4-FFF2-40B4-BE49-F238E27FC236}">
                <a16:creationId xmlns:a16="http://schemas.microsoft.com/office/drawing/2014/main" id="{887A94E1-6216-49D5-889A-9D5B160CB212}"/>
              </a:ext>
            </a:extLst>
          </p:cNvPr>
          <p:cNvSpPr txBox="1"/>
          <p:nvPr/>
        </p:nvSpPr>
        <p:spPr>
          <a:xfrm>
            <a:off x="8065132" y="4414108"/>
            <a:ext cx="2315057" cy="369332"/>
          </a:xfrm>
          <a:prstGeom prst="rect">
            <a:avLst/>
          </a:prstGeom>
          <a:noFill/>
        </p:spPr>
        <p:txBody>
          <a:bodyPr wrap="none" rtlCol="0">
            <a:spAutoFit/>
          </a:bodyPr>
          <a:lstStyle/>
          <a:p>
            <a:r>
              <a:rPr lang="en-GB" dirty="0">
                <a:solidFill>
                  <a:schemeClr val="accent1">
                    <a:lumMod val="60000"/>
                    <a:lumOff val="40000"/>
                  </a:schemeClr>
                </a:solidFill>
                <a:latin typeface="Bahnschrift" panose="020B0502040204020203" pitchFamily="34" charset="0"/>
              </a:rPr>
              <a:t>Intellectual pleasure</a:t>
            </a:r>
          </a:p>
        </p:txBody>
      </p:sp>
    </p:spTree>
    <p:extLst>
      <p:ext uri="{BB962C8B-B14F-4D97-AF65-F5344CB8AC3E}">
        <p14:creationId xmlns:p14="http://schemas.microsoft.com/office/powerpoint/2010/main" val="240838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6"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241924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a:solidFill>
                  <a:schemeClr val="bg1"/>
                </a:solidFill>
                <a:latin typeface="Bahnschrift" panose="020B0502040204020203" pitchFamily="34" charset="0"/>
              </a:rPr>
              <a:t>Der </a:t>
            </a:r>
            <a:r>
              <a:rPr lang="en-GB" dirty="0" err="1">
                <a:solidFill>
                  <a:schemeClr val="bg1"/>
                </a:solidFill>
                <a:latin typeface="Bahnschrift" panose="020B0502040204020203" pitchFamily="34" charset="0"/>
              </a:rPr>
              <a:t>Epikureismus</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5" name="TextBox 14">
            <a:extLst>
              <a:ext uri="{FF2B5EF4-FFF2-40B4-BE49-F238E27FC236}">
                <a16:creationId xmlns:a16="http://schemas.microsoft.com/office/drawing/2014/main" id="{75677D89-CDA7-416D-913B-F946A06F08BC}"/>
              </a:ext>
            </a:extLst>
          </p:cNvPr>
          <p:cNvSpPr txBox="1"/>
          <p:nvPr/>
        </p:nvSpPr>
        <p:spPr>
          <a:xfrm>
            <a:off x="1192124" y="796223"/>
            <a:ext cx="10408847" cy="400110"/>
          </a:xfrm>
          <a:prstGeom prst="rect">
            <a:avLst/>
          </a:prstGeom>
          <a:noFill/>
        </p:spPr>
        <p:txBody>
          <a:bodyPr wrap="square" rtlCol="0">
            <a:spAutoFit/>
          </a:bodyPr>
          <a:lstStyle/>
          <a:p>
            <a:r>
              <a:rPr lang="de-LU" sz="2000" dirty="0">
                <a:latin typeface="Bahnschrift" panose="020B0502040204020203" pitchFamily="34" charset="0"/>
              </a:rPr>
              <a:t>Drei Arten der Begierden:</a:t>
            </a:r>
          </a:p>
        </p:txBody>
      </p:sp>
      <p:sp>
        <p:nvSpPr>
          <p:cNvPr id="16" name="Rectangle 15">
            <a:extLst>
              <a:ext uri="{FF2B5EF4-FFF2-40B4-BE49-F238E27FC236}">
                <a16:creationId xmlns:a16="http://schemas.microsoft.com/office/drawing/2014/main" id="{0EB09956-F5F2-429C-8CFF-433081C1D599}"/>
              </a:ext>
            </a:extLst>
          </p:cNvPr>
          <p:cNvSpPr/>
          <p:nvPr/>
        </p:nvSpPr>
        <p:spPr>
          <a:xfrm>
            <a:off x="3786232" y="1952291"/>
            <a:ext cx="6591997" cy="1047851"/>
          </a:xfrm>
          <a:prstGeom prst="rect">
            <a:avLst/>
          </a:prstGeom>
        </p:spPr>
        <p:txBody>
          <a:bodyPr wrap="square">
            <a:spAutoFit/>
          </a:bodyPr>
          <a:lstStyle/>
          <a:p>
            <a:pPr marL="6350" indent="-6350" algn="just">
              <a:lnSpc>
                <a:spcPct val="150000"/>
              </a:lnSpc>
              <a:spcAft>
                <a:spcPts val="615"/>
              </a:spcAft>
            </a:pPr>
            <a:r>
              <a:rPr lang="de-LU" dirty="0">
                <a:solidFill>
                  <a:srgbClr val="252525"/>
                </a:solidFill>
                <a:latin typeface="Bahnschrift" panose="020B0502040204020203" pitchFamily="34" charset="0"/>
                <a:ea typeface="Calibri" panose="020F0502020204030204" pitchFamily="34" charset="0"/>
                <a:cs typeface="Calibri" panose="020F0502020204030204" pitchFamily="34" charset="0"/>
              </a:rPr>
              <a:t> </a:t>
            </a:r>
            <a:r>
              <a:rPr lang="de-LU" dirty="0">
                <a:solidFill>
                  <a:srgbClr val="000000"/>
                </a:solidFill>
                <a:latin typeface="Bahnschrift" panose="020B0502040204020203" pitchFamily="34" charset="0"/>
                <a:ea typeface="Calibri" panose="020F0502020204030204" pitchFamily="34" charset="0"/>
                <a:cs typeface="Calibri" panose="020F0502020204030204" pitchFamily="34" charset="0"/>
              </a:rPr>
              <a:t>Die </a:t>
            </a:r>
            <a:r>
              <a:rPr lang="de-LU" b="1" dirty="0">
                <a:solidFill>
                  <a:srgbClr val="000000"/>
                </a:solidFill>
                <a:latin typeface="Bahnschrift" panose="020B0502040204020203" pitchFamily="34" charset="0"/>
                <a:ea typeface="Calibri" panose="020F0502020204030204" pitchFamily="34" charset="0"/>
                <a:cs typeface="Calibri" panose="020F0502020204030204" pitchFamily="34" charset="0"/>
              </a:rPr>
              <a:t>natürlich-notwendigen Begierden</a:t>
            </a:r>
            <a:endParaRPr lang="en-GB" dirty="0">
              <a:solidFill>
                <a:srgbClr val="000000"/>
              </a:solidFill>
              <a:latin typeface="Bahnschrift" panose="020B0502040204020203" pitchFamily="34" charset="0"/>
              <a:ea typeface="Calibri" panose="020F0502020204030204" pitchFamily="34" charset="0"/>
            </a:endParaRPr>
          </a:p>
          <a:p>
            <a:pPr marL="457200" indent="-6350" algn="just">
              <a:lnSpc>
                <a:spcPct val="200000"/>
              </a:lnSpc>
              <a:spcAft>
                <a:spcPts val="800"/>
              </a:spcAft>
            </a:pPr>
            <a:r>
              <a:rPr lang="de-LU" dirty="0">
                <a:solidFill>
                  <a:srgbClr val="000000"/>
                </a:solidFill>
                <a:latin typeface="Bahnschrift" panose="020B0502040204020203" pitchFamily="34" charset="0"/>
                <a:ea typeface="Calibri" panose="020F0502020204030204" pitchFamily="34" charset="0"/>
                <a:cs typeface="Calibri" panose="020F0502020204030204" pitchFamily="34" charset="0"/>
              </a:rPr>
              <a:t>Z.B.  </a:t>
            </a:r>
            <a:endParaRPr lang="en-GB" dirty="0">
              <a:solidFill>
                <a:srgbClr val="000000"/>
              </a:solidFill>
              <a:latin typeface="Bahnschrift" panose="020B0502040204020203" pitchFamily="34" charset="0"/>
              <a:ea typeface="Calibri" panose="020F0502020204030204" pitchFamily="34" charset="0"/>
            </a:endParaRPr>
          </a:p>
        </p:txBody>
      </p:sp>
      <p:sp>
        <p:nvSpPr>
          <p:cNvPr id="17" name="TextBox 16">
            <a:extLst>
              <a:ext uri="{FF2B5EF4-FFF2-40B4-BE49-F238E27FC236}">
                <a16:creationId xmlns:a16="http://schemas.microsoft.com/office/drawing/2014/main" id="{41AA454C-2633-4E81-8773-AC71FBCA3BD8}"/>
              </a:ext>
            </a:extLst>
          </p:cNvPr>
          <p:cNvSpPr txBox="1"/>
          <p:nvPr/>
        </p:nvSpPr>
        <p:spPr>
          <a:xfrm>
            <a:off x="4689446" y="2344200"/>
            <a:ext cx="3756534" cy="923330"/>
          </a:xfrm>
          <a:prstGeom prst="rect">
            <a:avLst/>
          </a:prstGeom>
          <a:noFill/>
        </p:spPr>
        <p:txBody>
          <a:bodyPr wrap="square" rtlCol="0">
            <a:spAutoFit/>
          </a:bodyPr>
          <a:lstStyle/>
          <a:p>
            <a:r>
              <a:rPr lang="en-GB" dirty="0">
                <a:solidFill>
                  <a:schemeClr val="accent6">
                    <a:lumMod val="60000"/>
                    <a:lumOff val="40000"/>
                  </a:schemeClr>
                </a:solidFill>
                <a:latin typeface="Bahnschrift" panose="020B0502040204020203" pitchFamily="34" charset="0"/>
              </a:rPr>
              <a:t>Essen (food), </a:t>
            </a:r>
            <a:r>
              <a:rPr lang="en-GB" dirty="0" err="1">
                <a:solidFill>
                  <a:schemeClr val="accent6">
                    <a:lumMod val="60000"/>
                    <a:lumOff val="40000"/>
                  </a:schemeClr>
                </a:solidFill>
                <a:latin typeface="Bahnschrift" panose="020B0502040204020203" pitchFamily="34" charset="0"/>
              </a:rPr>
              <a:t>trinken</a:t>
            </a:r>
            <a:r>
              <a:rPr lang="en-GB" dirty="0">
                <a:solidFill>
                  <a:schemeClr val="accent6">
                    <a:lumMod val="60000"/>
                    <a:lumOff val="40000"/>
                  </a:schemeClr>
                </a:solidFill>
                <a:latin typeface="Bahnschrift" panose="020B0502040204020203" pitchFamily="34" charset="0"/>
              </a:rPr>
              <a:t> (water), </a:t>
            </a:r>
            <a:r>
              <a:rPr lang="en-GB" dirty="0" err="1">
                <a:solidFill>
                  <a:schemeClr val="accent6">
                    <a:lumMod val="60000"/>
                    <a:lumOff val="40000"/>
                  </a:schemeClr>
                </a:solidFill>
                <a:latin typeface="Bahnschrift" panose="020B0502040204020203" pitchFamily="34" charset="0"/>
              </a:rPr>
              <a:t>schlafen</a:t>
            </a:r>
            <a:r>
              <a:rPr lang="en-GB" dirty="0">
                <a:solidFill>
                  <a:schemeClr val="accent6">
                    <a:lumMod val="60000"/>
                    <a:lumOff val="40000"/>
                  </a:schemeClr>
                </a:solidFill>
                <a:latin typeface="Bahnschrift" panose="020B0502040204020203" pitchFamily="34" charset="0"/>
              </a:rPr>
              <a:t> (sleep), </a:t>
            </a:r>
            <a:r>
              <a:rPr lang="en-GB" dirty="0" err="1">
                <a:solidFill>
                  <a:schemeClr val="accent6">
                    <a:lumMod val="60000"/>
                    <a:lumOff val="40000"/>
                  </a:schemeClr>
                </a:solidFill>
                <a:latin typeface="Bahnschrift" panose="020B0502040204020203" pitchFamily="34" charset="0"/>
              </a:rPr>
              <a:t>Unterkunft</a:t>
            </a:r>
            <a:r>
              <a:rPr lang="en-GB" dirty="0">
                <a:solidFill>
                  <a:schemeClr val="accent6">
                    <a:lumMod val="60000"/>
                    <a:lumOff val="40000"/>
                  </a:schemeClr>
                </a:solidFill>
                <a:latin typeface="Bahnschrift" panose="020B0502040204020203" pitchFamily="34" charset="0"/>
              </a:rPr>
              <a:t> (shelter)</a:t>
            </a:r>
          </a:p>
        </p:txBody>
      </p:sp>
      <p:sp>
        <p:nvSpPr>
          <p:cNvPr id="18" name="TextBox 17">
            <a:extLst>
              <a:ext uri="{FF2B5EF4-FFF2-40B4-BE49-F238E27FC236}">
                <a16:creationId xmlns:a16="http://schemas.microsoft.com/office/drawing/2014/main" id="{745CAA3D-3418-45F8-BFC0-37FF44540187}"/>
              </a:ext>
            </a:extLst>
          </p:cNvPr>
          <p:cNvSpPr txBox="1"/>
          <p:nvPr/>
        </p:nvSpPr>
        <p:spPr>
          <a:xfrm>
            <a:off x="4855661" y="3925166"/>
            <a:ext cx="3651997" cy="923330"/>
          </a:xfrm>
          <a:prstGeom prst="rect">
            <a:avLst/>
          </a:prstGeom>
          <a:noFill/>
        </p:spPr>
        <p:txBody>
          <a:bodyPr wrap="square" rtlCol="0">
            <a:spAutoFit/>
          </a:bodyPr>
          <a:lstStyle/>
          <a:p>
            <a:r>
              <a:rPr lang="en-GB" dirty="0" err="1">
                <a:solidFill>
                  <a:schemeClr val="accent4">
                    <a:lumMod val="75000"/>
                  </a:schemeClr>
                </a:solidFill>
                <a:latin typeface="Bahnschrift" panose="020B0502040204020203" pitchFamily="34" charset="0"/>
              </a:rPr>
              <a:t>Sexuelle</a:t>
            </a:r>
            <a:r>
              <a:rPr lang="en-GB" dirty="0">
                <a:solidFill>
                  <a:schemeClr val="accent4">
                    <a:lumMod val="75000"/>
                  </a:schemeClr>
                </a:solidFill>
                <a:latin typeface="Bahnschrift" panose="020B0502040204020203" pitchFamily="34" charset="0"/>
              </a:rPr>
              <a:t> </a:t>
            </a:r>
            <a:r>
              <a:rPr lang="en-GB" dirty="0" err="1">
                <a:solidFill>
                  <a:schemeClr val="accent4">
                    <a:lumMod val="75000"/>
                  </a:schemeClr>
                </a:solidFill>
                <a:latin typeface="Bahnschrift" panose="020B0502040204020203" pitchFamily="34" charset="0"/>
              </a:rPr>
              <a:t>Befriedigung</a:t>
            </a:r>
            <a:r>
              <a:rPr lang="en-GB" dirty="0">
                <a:solidFill>
                  <a:schemeClr val="accent4">
                    <a:lumMod val="75000"/>
                  </a:schemeClr>
                </a:solidFill>
                <a:latin typeface="Bahnschrift" panose="020B0502040204020203" pitchFamily="34" charset="0"/>
              </a:rPr>
              <a:t> (sexual desire), </a:t>
            </a:r>
            <a:r>
              <a:rPr lang="en-GB" dirty="0" err="1">
                <a:solidFill>
                  <a:schemeClr val="accent4">
                    <a:lumMod val="75000"/>
                  </a:schemeClr>
                </a:solidFill>
                <a:latin typeface="Bahnschrift" panose="020B0502040204020203" pitchFamily="34" charset="0"/>
              </a:rPr>
              <a:t>üppiges</a:t>
            </a:r>
            <a:r>
              <a:rPr lang="en-GB" dirty="0">
                <a:solidFill>
                  <a:schemeClr val="accent4">
                    <a:lumMod val="75000"/>
                  </a:schemeClr>
                </a:solidFill>
                <a:latin typeface="Bahnschrift" panose="020B0502040204020203" pitchFamily="34" charset="0"/>
              </a:rPr>
              <a:t> </a:t>
            </a:r>
            <a:r>
              <a:rPr lang="en-GB" dirty="0" err="1">
                <a:solidFill>
                  <a:schemeClr val="accent4">
                    <a:lumMod val="75000"/>
                  </a:schemeClr>
                </a:solidFill>
                <a:latin typeface="Bahnschrift" panose="020B0502040204020203" pitchFamily="34" charset="0"/>
              </a:rPr>
              <a:t>Mahl</a:t>
            </a:r>
            <a:r>
              <a:rPr lang="en-GB" dirty="0">
                <a:solidFill>
                  <a:schemeClr val="accent4">
                    <a:lumMod val="75000"/>
                  </a:schemeClr>
                </a:solidFill>
                <a:latin typeface="Bahnschrift" panose="020B0502040204020203" pitchFamily="34" charset="0"/>
              </a:rPr>
              <a:t> (lavish meal)</a:t>
            </a:r>
          </a:p>
        </p:txBody>
      </p:sp>
      <p:sp>
        <p:nvSpPr>
          <p:cNvPr id="19" name="TextBox 18">
            <a:extLst>
              <a:ext uri="{FF2B5EF4-FFF2-40B4-BE49-F238E27FC236}">
                <a16:creationId xmlns:a16="http://schemas.microsoft.com/office/drawing/2014/main" id="{92CA8C6D-7E29-4D6F-AEA4-DD084D7FDE4B}"/>
              </a:ext>
            </a:extLst>
          </p:cNvPr>
          <p:cNvSpPr txBox="1"/>
          <p:nvPr/>
        </p:nvSpPr>
        <p:spPr>
          <a:xfrm>
            <a:off x="4935701" y="5297499"/>
            <a:ext cx="3014791" cy="1200329"/>
          </a:xfrm>
          <a:prstGeom prst="rect">
            <a:avLst/>
          </a:prstGeom>
          <a:noFill/>
        </p:spPr>
        <p:txBody>
          <a:bodyPr wrap="square" rtlCol="0">
            <a:spAutoFit/>
          </a:bodyPr>
          <a:lstStyle/>
          <a:p>
            <a:r>
              <a:rPr lang="en-GB" dirty="0">
                <a:solidFill>
                  <a:srgbClr val="FF0000"/>
                </a:solidFill>
                <a:latin typeface="Bahnschrift" panose="020B0502040204020203" pitchFamily="34" charset="0"/>
              </a:rPr>
              <a:t>Schmuck (</a:t>
            </a:r>
            <a:r>
              <a:rPr lang="en-GB" dirty="0" err="1">
                <a:solidFill>
                  <a:srgbClr val="FF0000"/>
                </a:solidFill>
                <a:latin typeface="Bahnschrift" panose="020B0502040204020203" pitchFamily="34" charset="0"/>
              </a:rPr>
              <a:t>jewelry</a:t>
            </a:r>
            <a:r>
              <a:rPr lang="en-GB" dirty="0">
                <a:solidFill>
                  <a:srgbClr val="FF0000"/>
                </a:solidFill>
                <a:latin typeface="Bahnschrift" panose="020B0502040204020203" pitchFamily="34" charset="0"/>
              </a:rPr>
              <a:t>), Mode (fashion), </a:t>
            </a:r>
            <a:r>
              <a:rPr lang="en-GB" dirty="0" err="1">
                <a:solidFill>
                  <a:srgbClr val="FF0000"/>
                </a:solidFill>
                <a:latin typeface="Bahnschrift" panose="020B0502040204020203" pitchFamily="34" charset="0"/>
              </a:rPr>
              <a:t>Sportwagen</a:t>
            </a:r>
            <a:r>
              <a:rPr lang="en-GB" dirty="0">
                <a:solidFill>
                  <a:srgbClr val="FF0000"/>
                </a:solidFill>
                <a:latin typeface="Bahnschrift" panose="020B0502040204020203" pitchFamily="34" charset="0"/>
              </a:rPr>
              <a:t> (sportscar), Villa, </a:t>
            </a:r>
            <a:r>
              <a:rPr lang="en-GB" dirty="0" err="1">
                <a:solidFill>
                  <a:srgbClr val="FF0000"/>
                </a:solidFill>
                <a:latin typeface="Bahnschrift" panose="020B0502040204020203" pitchFamily="34" charset="0"/>
              </a:rPr>
              <a:t>Macht</a:t>
            </a:r>
            <a:r>
              <a:rPr lang="en-GB" dirty="0">
                <a:solidFill>
                  <a:srgbClr val="FF0000"/>
                </a:solidFill>
                <a:latin typeface="Bahnschrift" panose="020B0502040204020203" pitchFamily="34" charset="0"/>
              </a:rPr>
              <a:t> (power), </a:t>
            </a:r>
            <a:r>
              <a:rPr lang="en-GB" dirty="0" err="1">
                <a:solidFill>
                  <a:srgbClr val="FF0000"/>
                </a:solidFill>
                <a:latin typeface="Bahnschrift" panose="020B0502040204020203" pitchFamily="34" charset="0"/>
              </a:rPr>
              <a:t>Popularität</a:t>
            </a:r>
            <a:r>
              <a:rPr lang="en-GB" dirty="0">
                <a:solidFill>
                  <a:srgbClr val="FF0000"/>
                </a:solidFill>
                <a:latin typeface="Bahnschrift" panose="020B0502040204020203" pitchFamily="34" charset="0"/>
              </a:rPr>
              <a:t> (fame) </a:t>
            </a:r>
          </a:p>
        </p:txBody>
      </p:sp>
      <p:sp>
        <p:nvSpPr>
          <p:cNvPr id="20" name="Right Brace 19">
            <a:extLst>
              <a:ext uri="{FF2B5EF4-FFF2-40B4-BE49-F238E27FC236}">
                <a16:creationId xmlns:a16="http://schemas.microsoft.com/office/drawing/2014/main" id="{9914D8A9-973A-422B-86EC-7A4C55D764E3}"/>
              </a:ext>
            </a:extLst>
          </p:cNvPr>
          <p:cNvSpPr/>
          <p:nvPr/>
        </p:nvSpPr>
        <p:spPr>
          <a:xfrm>
            <a:off x="7985633" y="1983570"/>
            <a:ext cx="460347" cy="1278247"/>
          </a:xfrm>
          <a:prstGeom prst="rightBrace">
            <a:avLst>
              <a:gd name="adj1" fmla="val 51637"/>
              <a:gd name="adj2" fmla="val 4966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Bahnschrift" panose="020B0502040204020203" pitchFamily="34" charset="0"/>
            </a:endParaRPr>
          </a:p>
        </p:txBody>
      </p:sp>
      <p:sp>
        <p:nvSpPr>
          <p:cNvPr id="21" name="TextBox 20">
            <a:extLst>
              <a:ext uri="{FF2B5EF4-FFF2-40B4-BE49-F238E27FC236}">
                <a16:creationId xmlns:a16="http://schemas.microsoft.com/office/drawing/2014/main" id="{E62217ED-3507-455C-87D5-3A47C69A4758}"/>
              </a:ext>
            </a:extLst>
          </p:cNvPr>
          <p:cNvSpPr txBox="1"/>
          <p:nvPr/>
        </p:nvSpPr>
        <p:spPr>
          <a:xfrm>
            <a:off x="8604476" y="2328211"/>
            <a:ext cx="3336022" cy="923330"/>
          </a:xfrm>
          <a:prstGeom prst="rect">
            <a:avLst/>
          </a:prstGeom>
          <a:noFill/>
        </p:spPr>
        <p:txBody>
          <a:bodyPr wrap="square" rtlCol="0">
            <a:spAutoFit/>
          </a:bodyPr>
          <a:lstStyle/>
          <a:p>
            <a:r>
              <a:rPr lang="de-LU" dirty="0">
                <a:latin typeface="Bahnschrift" panose="020B0502040204020203" pitchFamily="34" charset="0"/>
              </a:rPr>
              <a:t>Natürlich begrenzt</a:t>
            </a:r>
          </a:p>
          <a:p>
            <a:r>
              <a:rPr lang="de-LU" dirty="0">
                <a:latin typeface="Bahnschrift" panose="020B0502040204020203" pitchFamily="34" charset="0"/>
              </a:rPr>
              <a:t>z.B. man isst, bis man satt ist</a:t>
            </a:r>
          </a:p>
          <a:p>
            <a:endParaRPr lang="de-LU" dirty="0">
              <a:latin typeface="Bahnschrift" panose="020B0502040204020203" pitchFamily="34" charset="0"/>
            </a:endParaRPr>
          </a:p>
        </p:txBody>
      </p:sp>
      <p:sp>
        <p:nvSpPr>
          <p:cNvPr id="25" name="Right Brace 24">
            <a:extLst>
              <a:ext uri="{FF2B5EF4-FFF2-40B4-BE49-F238E27FC236}">
                <a16:creationId xmlns:a16="http://schemas.microsoft.com/office/drawing/2014/main" id="{24A875B8-16A5-451C-9D32-6C9637AD01A1}"/>
              </a:ext>
            </a:extLst>
          </p:cNvPr>
          <p:cNvSpPr/>
          <p:nvPr/>
        </p:nvSpPr>
        <p:spPr>
          <a:xfrm>
            <a:off x="8047311" y="3506587"/>
            <a:ext cx="460347" cy="2919380"/>
          </a:xfrm>
          <a:prstGeom prst="rightBrace">
            <a:avLst>
              <a:gd name="adj1" fmla="val 51637"/>
              <a:gd name="adj2" fmla="val 4966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Bahnschrift" panose="020B0502040204020203" pitchFamily="34" charset="0"/>
            </a:endParaRPr>
          </a:p>
        </p:txBody>
      </p:sp>
      <p:sp>
        <p:nvSpPr>
          <p:cNvPr id="26" name="TextBox 25">
            <a:extLst>
              <a:ext uri="{FF2B5EF4-FFF2-40B4-BE49-F238E27FC236}">
                <a16:creationId xmlns:a16="http://schemas.microsoft.com/office/drawing/2014/main" id="{D40951DE-E293-449F-A11B-BF1C4AEC30A0}"/>
              </a:ext>
            </a:extLst>
          </p:cNvPr>
          <p:cNvSpPr txBox="1"/>
          <p:nvPr/>
        </p:nvSpPr>
        <p:spPr>
          <a:xfrm>
            <a:off x="8604477" y="4241045"/>
            <a:ext cx="2996494" cy="923330"/>
          </a:xfrm>
          <a:prstGeom prst="rect">
            <a:avLst/>
          </a:prstGeom>
          <a:noFill/>
        </p:spPr>
        <p:txBody>
          <a:bodyPr wrap="square" rtlCol="0">
            <a:spAutoFit/>
          </a:bodyPr>
          <a:lstStyle/>
          <a:p>
            <a:r>
              <a:rPr lang="de-LU" dirty="0">
                <a:latin typeface="Bahnschrift" panose="020B0502040204020203" pitchFamily="34" charset="0"/>
              </a:rPr>
              <a:t>Unbegrenzt</a:t>
            </a:r>
          </a:p>
          <a:p>
            <a:r>
              <a:rPr lang="de-LU" dirty="0">
                <a:latin typeface="Bahnschrift" panose="020B0502040204020203" pitchFamily="34" charset="0"/>
              </a:rPr>
              <a:t>z.B. man will immer mehr, egal wie viel man hat</a:t>
            </a:r>
          </a:p>
        </p:txBody>
      </p:sp>
      <p:sp>
        <p:nvSpPr>
          <p:cNvPr id="27" name="TextBox 26">
            <a:extLst>
              <a:ext uri="{FF2B5EF4-FFF2-40B4-BE49-F238E27FC236}">
                <a16:creationId xmlns:a16="http://schemas.microsoft.com/office/drawing/2014/main" id="{55B1F219-756C-4A64-A608-FB3D12AB5E87}"/>
              </a:ext>
            </a:extLst>
          </p:cNvPr>
          <p:cNvSpPr txBox="1"/>
          <p:nvPr/>
        </p:nvSpPr>
        <p:spPr>
          <a:xfrm>
            <a:off x="3881643" y="3375443"/>
            <a:ext cx="6094602" cy="1211998"/>
          </a:xfrm>
          <a:prstGeom prst="rect">
            <a:avLst/>
          </a:prstGeom>
          <a:noFill/>
        </p:spPr>
        <p:txBody>
          <a:bodyPr wrap="square">
            <a:spAutoFit/>
          </a:bodyPr>
          <a:lstStyle/>
          <a:p>
            <a:pPr lvl="0" algn="just">
              <a:lnSpc>
                <a:spcPct val="200000"/>
              </a:lnSpc>
              <a:spcAft>
                <a:spcPts val="800"/>
              </a:spcAft>
              <a:buClr>
                <a:srgbClr val="252525"/>
              </a:buClr>
              <a:buSzPts val="1050"/>
            </a:pPr>
            <a:r>
              <a:rPr lang="de-LU" dirty="0">
                <a:solidFill>
                  <a:srgbClr val="000000"/>
                </a:solidFill>
                <a:latin typeface="Bahnschrift" panose="020B0502040204020203" pitchFamily="34" charset="0"/>
                <a:ea typeface="Calibri" panose="020F0502020204030204" pitchFamily="34" charset="0"/>
                <a:cs typeface="Calibri" panose="020F0502020204030204" pitchFamily="34" charset="0"/>
              </a:rPr>
              <a:t>Die </a:t>
            </a:r>
            <a:r>
              <a:rPr lang="de-LU" b="1" dirty="0">
                <a:solidFill>
                  <a:srgbClr val="000000"/>
                </a:solidFill>
                <a:latin typeface="Bahnschrift" panose="020B0502040204020203" pitchFamily="34" charset="0"/>
                <a:ea typeface="Calibri" panose="020F0502020204030204" pitchFamily="34" charset="0"/>
                <a:cs typeface="Calibri" panose="020F0502020204030204" pitchFamily="34" charset="0"/>
              </a:rPr>
              <a:t>natürlich-unwesentliche Begierden</a:t>
            </a:r>
            <a:endParaRPr lang="en-GB" dirty="0">
              <a:solidFill>
                <a:srgbClr val="000000"/>
              </a:solidFill>
              <a:latin typeface="Bahnschrift" panose="020B0502040204020203" pitchFamily="34" charset="0"/>
              <a:ea typeface="Calibri" panose="020F0502020204030204" pitchFamily="34" charset="0"/>
            </a:endParaRPr>
          </a:p>
          <a:p>
            <a:pPr marL="457200" indent="-6350" algn="just">
              <a:lnSpc>
                <a:spcPct val="200000"/>
              </a:lnSpc>
              <a:spcAft>
                <a:spcPts val="800"/>
              </a:spcAft>
            </a:pPr>
            <a:r>
              <a:rPr lang="de-LU" dirty="0">
                <a:solidFill>
                  <a:srgbClr val="252525"/>
                </a:solidFill>
                <a:latin typeface="Bahnschrift" panose="020B0502040204020203" pitchFamily="34" charset="0"/>
                <a:ea typeface="Calibri" panose="020F0502020204030204" pitchFamily="34" charset="0"/>
                <a:cs typeface="Calibri" panose="020F0502020204030204" pitchFamily="34" charset="0"/>
              </a:rPr>
              <a:t>Z.B. </a:t>
            </a:r>
            <a:r>
              <a:rPr lang="de-LU" dirty="0">
                <a:solidFill>
                  <a:srgbClr val="000000"/>
                </a:solidFill>
                <a:latin typeface="Bahnschrift" panose="020B0502040204020203" pitchFamily="34" charset="0"/>
                <a:ea typeface="Calibri" panose="020F0502020204030204" pitchFamily="34" charset="0"/>
                <a:cs typeface="Calibri" panose="020F0502020204030204" pitchFamily="34" charset="0"/>
              </a:rPr>
              <a:t> </a:t>
            </a:r>
            <a:endParaRPr lang="en-GB" dirty="0">
              <a:solidFill>
                <a:srgbClr val="000000"/>
              </a:solidFill>
              <a:latin typeface="Bahnschrift" panose="020B0502040204020203" pitchFamily="34" charset="0"/>
              <a:ea typeface="Calibri" panose="020F0502020204030204" pitchFamily="34" charset="0"/>
            </a:endParaRPr>
          </a:p>
        </p:txBody>
      </p:sp>
      <p:sp>
        <p:nvSpPr>
          <p:cNvPr id="28" name="TextBox 27">
            <a:extLst>
              <a:ext uri="{FF2B5EF4-FFF2-40B4-BE49-F238E27FC236}">
                <a16:creationId xmlns:a16="http://schemas.microsoft.com/office/drawing/2014/main" id="{B93BF7AD-8648-418A-8BAB-38D94FA44E8A}"/>
              </a:ext>
            </a:extLst>
          </p:cNvPr>
          <p:cNvSpPr txBox="1"/>
          <p:nvPr/>
        </p:nvSpPr>
        <p:spPr>
          <a:xfrm>
            <a:off x="3939965" y="4751055"/>
            <a:ext cx="3950931" cy="1211998"/>
          </a:xfrm>
          <a:prstGeom prst="rect">
            <a:avLst/>
          </a:prstGeom>
          <a:noFill/>
        </p:spPr>
        <p:txBody>
          <a:bodyPr wrap="square">
            <a:spAutoFit/>
          </a:bodyPr>
          <a:lstStyle/>
          <a:p>
            <a:pPr lvl="0">
              <a:lnSpc>
                <a:spcPct val="200000"/>
              </a:lnSpc>
              <a:spcAft>
                <a:spcPts val="800"/>
              </a:spcAft>
              <a:buClr>
                <a:srgbClr val="252525"/>
              </a:buClr>
              <a:buSzPts val="1050"/>
            </a:pPr>
            <a:r>
              <a:rPr lang="de-LU" dirty="0">
                <a:solidFill>
                  <a:srgbClr val="000000"/>
                </a:solidFill>
                <a:latin typeface="Bahnschrift" panose="020B0502040204020203" pitchFamily="34" charset="0"/>
                <a:ea typeface="Calibri" panose="020F0502020204030204" pitchFamily="34" charset="0"/>
                <a:cs typeface="Calibri" panose="020F0502020204030204" pitchFamily="34" charset="0"/>
              </a:rPr>
              <a:t>Die </a:t>
            </a:r>
            <a:r>
              <a:rPr lang="de-LU" b="1" dirty="0">
                <a:solidFill>
                  <a:srgbClr val="000000"/>
                </a:solidFill>
                <a:latin typeface="Bahnschrift" panose="020B0502040204020203" pitchFamily="34" charset="0"/>
                <a:ea typeface="Calibri" panose="020F0502020204030204" pitchFamily="34" charset="0"/>
                <a:cs typeface="Calibri" panose="020F0502020204030204" pitchFamily="34" charset="0"/>
              </a:rPr>
              <a:t>unnatürlichen Begierden</a:t>
            </a:r>
            <a:endParaRPr lang="de-LU" dirty="0">
              <a:solidFill>
                <a:srgbClr val="252525"/>
              </a:solidFill>
              <a:latin typeface="Bahnschrift" panose="020B0502040204020203" pitchFamily="34" charset="0"/>
              <a:ea typeface="Calibri" panose="020F0502020204030204" pitchFamily="34" charset="0"/>
              <a:cs typeface="Calibri" panose="020F0502020204030204" pitchFamily="34" charset="0"/>
            </a:endParaRPr>
          </a:p>
          <a:p>
            <a:pPr lvl="0">
              <a:lnSpc>
                <a:spcPct val="200000"/>
              </a:lnSpc>
              <a:spcAft>
                <a:spcPts val="800"/>
              </a:spcAft>
              <a:buClr>
                <a:srgbClr val="252525"/>
              </a:buClr>
              <a:buSzPts val="1050"/>
            </a:pPr>
            <a:r>
              <a:rPr lang="de-LU" dirty="0">
                <a:solidFill>
                  <a:srgbClr val="252525"/>
                </a:solidFill>
                <a:latin typeface="Bahnschrift" panose="020B0502040204020203" pitchFamily="34" charset="0"/>
                <a:ea typeface="Calibri" panose="020F0502020204030204" pitchFamily="34" charset="0"/>
                <a:cs typeface="Calibri" panose="020F0502020204030204" pitchFamily="34" charset="0"/>
              </a:rPr>
              <a:t>         Z.B. </a:t>
            </a:r>
            <a:endParaRPr lang="en-GB" dirty="0">
              <a:solidFill>
                <a:srgbClr val="000000"/>
              </a:solidFill>
              <a:effectLst/>
              <a:latin typeface="Bahnschrift" panose="020B0502040204020203" pitchFamily="34" charset="0"/>
              <a:ea typeface="Calibri" panose="020F0502020204030204" pitchFamily="34" charset="0"/>
            </a:endParaRPr>
          </a:p>
        </p:txBody>
      </p:sp>
      <p:pic>
        <p:nvPicPr>
          <p:cNvPr id="7" name="Picture 6">
            <a:extLst>
              <a:ext uri="{FF2B5EF4-FFF2-40B4-BE49-F238E27FC236}">
                <a16:creationId xmlns:a16="http://schemas.microsoft.com/office/drawing/2014/main" id="{75720595-EFA6-49EF-A645-EB09B930A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1870">
            <a:off x="1343146" y="4864984"/>
            <a:ext cx="2198270" cy="1655068"/>
          </a:xfrm>
          <a:prstGeom prst="rect">
            <a:avLst/>
          </a:prstGeom>
        </p:spPr>
      </p:pic>
      <p:pic>
        <p:nvPicPr>
          <p:cNvPr id="11" name="Picture 10">
            <a:extLst>
              <a:ext uri="{FF2B5EF4-FFF2-40B4-BE49-F238E27FC236}">
                <a16:creationId xmlns:a16="http://schemas.microsoft.com/office/drawing/2014/main" id="{00F8347A-2446-431A-86C2-517E28AEDC36}"/>
              </a:ext>
            </a:extLst>
          </p:cNvPr>
          <p:cNvPicPr>
            <a:picLocks noChangeAspect="1"/>
          </p:cNvPicPr>
          <p:nvPr/>
        </p:nvPicPr>
        <p:blipFill rotWithShape="1">
          <a:blip r:embed="rId3">
            <a:extLst>
              <a:ext uri="{28A0092B-C50C-407E-A947-70E740481C1C}">
                <a14:useLocalDpi xmlns:a14="http://schemas.microsoft.com/office/drawing/2010/main" val="0"/>
              </a:ext>
            </a:extLst>
          </a:blip>
          <a:srcRect b="13823"/>
          <a:stretch/>
        </p:blipFill>
        <p:spPr>
          <a:xfrm rot="493108">
            <a:off x="608181" y="1673414"/>
            <a:ext cx="3002611" cy="1775482"/>
          </a:xfrm>
          <a:prstGeom prst="rect">
            <a:avLst/>
          </a:prstGeom>
        </p:spPr>
      </p:pic>
      <p:pic>
        <p:nvPicPr>
          <p:cNvPr id="9" name="Picture 8">
            <a:extLst>
              <a:ext uri="{FF2B5EF4-FFF2-40B4-BE49-F238E27FC236}">
                <a16:creationId xmlns:a16="http://schemas.microsoft.com/office/drawing/2014/main" id="{087D2855-FF00-4380-8A93-7A4A32DE8BAD}"/>
              </a:ext>
            </a:extLst>
          </p:cNvPr>
          <p:cNvPicPr>
            <a:picLocks noChangeAspect="1"/>
          </p:cNvPicPr>
          <p:nvPr/>
        </p:nvPicPr>
        <p:blipFill>
          <a:blip r:embed="rId4"/>
          <a:stretch>
            <a:fillRect/>
          </a:stretch>
        </p:blipFill>
        <p:spPr>
          <a:xfrm rot="20990360">
            <a:off x="336528" y="3145669"/>
            <a:ext cx="3403439" cy="1671547"/>
          </a:xfrm>
          <a:prstGeom prst="rect">
            <a:avLst/>
          </a:prstGeom>
        </p:spPr>
      </p:pic>
    </p:spTree>
    <p:extLst>
      <p:ext uri="{BB962C8B-B14F-4D97-AF65-F5344CB8AC3E}">
        <p14:creationId xmlns:p14="http://schemas.microsoft.com/office/powerpoint/2010/main" val="356747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p:bldP spid="25"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EB70C5-BFB1-4DE2-97DD-B2C8B0C82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580" y="0"/>
            <a:ext cx="10207420" cy="6858000"/>
          </a:xfrm>
          <a:prstGeom prst="rect">
            <a:avLst/>
          </a:prstGeom>
        </p:spPr>
      </p:pic>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4961105"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Epikureismus</a:t>
            </a:r>
            <a:r>
              <a:rPr lang="en-GB" dirty="0">
                <a:solidFill>
                  <a:schemeClr val="bg1"/>
                </a:solidFill>
                <a:latin typeface="Bahnschrift" panose="020B0502040204020203" pitchFamily="34" charset="0"/>
              </a:rPr>
              <a:t> &amp; </a:t>
            </a:r>
            <a:r>
              <a:rPr lang="en-GB" dirty="0" err="1">
                <a:solidFill>
                  <a:schemeClr val="bg1"/>
                </a:solidFill>
                <a:latin typeface="Bahnschrift" panose="020B0502040204020203" pitchFamily="34" charset="0"/>
              </a:rPr>
              <a:t>Stoizismus</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im</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Vergleich</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27" name="TextBox 26">
            <a:extLst>
              <a:ext uri="{FF2B5EF4-FFF2-40B4-BE49-F238E27FC236}">
                <a16:creationId xmlns:a16="http://schemas.microsoft.com/office/drawing/2014/main" id="{6FD2301C-207A-41A3-933D-E042CCD9EEC7}"/>
              </a:ext>
            </a:extLst>
          </p:cNvPr>
          <p:cNvSpPr txBox="1"/>
          <p:nvPr/>
        </p:nvSpPr>
        <p:spPr>
          <a:xfrm>
            <a:off x="4664228" y="4690469"/>
            <a:ext cx="2424062" cy="523220"/>
          </a:xfrm>
          <a:prstGeom prst="rect">
            <a:avLst/>
          </a:prstGeom>
          <a:solidFill>
            <a:srgbClr val="F2F2F2">
              <a:alpha val="72157"/>
            </a:srgbClr>
          </a:solidFill>
          <a:ln>
            <a:noFill/>
          </a:ln>
        </p:spPr>
        <p:txBody>
          <a:bodyPr wrap="none" rtlCol="0">
            <a:spAutoFit/>
          </a:bodyPr>
          <a:lstStyle/>
          <a:p>
            <a:r>
              <a:rPr lang="en-GB" sz="2800" b="1" dirty="0" err="1">
                <a:latin typeface="Bahnschrift" panose="020B0502040204020203" pitchFamily="34" charset="0"/>
              </a:rPr>
              <a:t>teleologische</a:t>
            </a:r>
            <a:r>
              <a:rPr lang="en-GB" sz="2800" b="1" dirty="0">
                <a:latin typeface="Bahnschrift" panose="020B0502040204020203" pitchFamily="34" charset="0"/>
              </a:rPr>
              <a:t> </a:t>
            </a:r>
          </a:p>
        </p:txBody>
      </p:sp>
      <p:sp>
        <p:nvSpPr>
          <p:cNvPr id="28" name="TextBox 27">
            <a:extLst>
              <a:ext uri="{FF2B5EF4-FFF2-40B4-BE49-F238E27FC236}">
                <a16:creationId xmlns:a16="http://schemas.microsoft.com/office/drawing/2014/main" id="{DAC82C74-2AB1-4C2F-A44B-9B5A46BF3F26}"/>
              </a:ext>
            </a:extLst>
          </p:cNvPr>
          <p:cNvSpPr txBox="1"/>
          <p:nvPr/>
        </p:nvSpPr>
        <p:spPr>
          <a:xfrm>
            <a:off x="2312905" y="1962983"/>
            <a:ext cx="766557" cy="523220"/>
          </a:xfrm>
          <a:prstGeom prst="rect">
            <a:avLst/>
          </a:prstGeom>
          <a:solidFill>
            <a:srgbClr val="F2F2F2">
              <a:alpha val="72157"/>
            </a:srgbClr>
          </a:solidFill>
          <a:ln>
            <a:noFill/>
          </a:ln>
        </p:spPr>
        <p:txBody>
          <a:bodyPr wrap="none" rtlCol="0">
            <a:spAutoFit/>
          </a:bodyPr>
          <a:lstStyle/>
          <a:p>
            <a:r>
              <a:rPr lang="en-GB" sz="2800" b="1" dirty="0" err="1">
                <a:latin typeface="Bahnschrift" panose="020B0502040204020203" pitchFamily="34" charset="0"/>
              </a:rPr>
              <a:t>Ziel</a:t>
            </a:r>
            <a:endParaRPr lang="en-GB" sz="2800" b="1" dirty="0">
              <a:latin typeface="Bahnschrift" panose="020B0502040204020203" pitchFamily="34" charset="0"/>
            </a:endParaRPr>
          </a:p>
        </p:txBody>
      </p:sp>
      <p:sp>
        <p:nvSpPr>
          <p:cNvPr id="29" name="TextBox 28">
            <a:extLst>
              <a:ext uri="{FF2B5EF4-FFF2-40B4-BE49-F238E27FC236}">
                <a16:creationId xmlns:a16="http://schemas.microsoft.com/office/drawing/2014/main" id="{28DF899F-676B-498D-9300-D6D58248C299}"/>
              </a:ext>
            </a:extLst>
          </p:cNvPr>
          <p:cNvSpPr txBox="1"/>
          <p:nvPr/>
        </p:nvSpPr>
        <p:spPr>
          <a:xfrm>
            <a:off x="1626688" y="4690469"/>
            <a:ext cx="2034531" cy="523220"/>
          </a:xfrm>
          <a:prstGeom prst="rect">
            <a:avLst/>
          </a:prstGeom>
          <a:solidFill>
            <a:srgbClr val="F2F2F2">
              <a:alpha val="72157"/>
            </a:srgbClr>
          </a:solidFill>
          <a:ln>
            <a:noFill/>
          </a:ln>
        </p:spPr>
        <p:txBody>
          <a:bodyPr wrap="none" rtlCol="0">
            <a:spAutoFit/>
          </a:bodyPr>
          <a:lstStyle/>
          <a:p>
            <a:r>
              <a:rPr lang="en-GB" sz="2800" b="1" dirty="0" err="1">
                <a:latin typeface="Bahnschrift" panose="020B0502040204020203" pitchFamily="34" charset="0"/>
              </a:rPr>
              <a:t>Seelenruhe</a:t>
            </a:r>
            <a:endParaRPr lang="en-GB" sz="2800" b="1" dirty="0">
              <a:latin typeface="Bahnschrift" panose="020B0502040204020203" pitchFamily="34" charset="0"/>
            </a:endParaRPr>
          </a:p>
        </p:txBody>
      </p:sp>
      <p:sp>
        <p:nvSpPr>
          <p:cNvPr id="30" name="TextBox 29">
            <a:extLst>
              <a:ext uri="{FF2B5EF4-FFF2-40B4-BE49-F238E27FC236}">
                <a16:creationId xmlns:a16="http://schemas.microsoft.com/office/drawing/2014/main" id="{F248672F-104D-42E1-A3FC-E9FC1BACBA26}"/>
              </a:ext>
            </a:extLst>
          </p:cNvPr>
          <p:cNvSpPr txBox="1"/>
          <p:nvPr/>
        </p:nvSpPr>
        <p:spPr>
          <a:xfrm>
            <a:off x="3905716" y="3640426"/>
            <a:ext cx="1617751" cy="523220"/>
          </a:xfrm>
          <a:prstGeom prst="rect">
            <a:avLst/>
          </a:prstGeom>
          <a:solidFill>
            <a:srgbClr val="F2F2F2">
              <a:alpha val="72157"/>
            </a:srgbClr>
          </a:solidFill>
          <a:ln>
            <a:noFill/>
          </a:ln>
        </p:spPr>
        <p:txBody>
          <a:bodyPr wrap="none" rtlCol="0">
            <a:spAutoFit/>
          </a:bodyPr>
          <a:lstStyle/>
          <a:p>
            <a:r>
              <a:rPr lang="en-GB" sz="2800" b="1" dirty="0" err="1">
                <a:latin typeface="Bahnschrift" panose="020B0502040204020203" pitchFamily="34" charset="0"/>
              </a:rPr>
              <a:t>Schmerz</a:t>
            </a:r>
            <a:endParaRPr lang="en-GB" sz="2800" b="1" dirty="0">
              <a:latin typeface="Bahnschrift" panose="020B0502040204020203" pitchFamily="34" charset="0"/>
            </a:endParaRPr>
          </a:p>
        </p:txBody>
      </p:sp>
      <p:sp>
        <p:nvSpPr>
          <p:cNvPr id="31" name="TextBox 30">
            <a:extLst>
              <a:ext uri="{FF2B5EF4-FFF2-40B4-BE49-F238E27FC236}">
                <a16:creationId xmlns:a16="http://schemas.microsoft.com/office/drawing/2014/main" id="{14EE9EE5-2550-4DB9-8303-10BF816F8B82}"/>
              </a:ext>
            </a:extLst>
          </p:cNvPr>
          <p:cNvSpPr txBox="1"/>
          <p:nvPr/>
        </p:nvSpPr>
        <p:spPr>
          <a:xfrm>
            <a:off x="7231310" y="5529203"/>
            <a:ext cx="2010487" cy="523220"/>
          </a:xfrm>
          <a:prstGeom prst="rect">
            <a:avLst/>
          </a:prstGeom>
          <a:solidFill>
            <a:srgbClr val="F2F2F2">
              <a:alpha val="72157"/>
            </a:srgbClr>
          </a:solidFill>
          <a:ln>
            <a:noFill/>
          </a:ln>
        </p:spPr>
        <p:txBody>
          <a:bodyPr wrap="none" rtlCol="0">
            <a:spAutoFit/>
          </a:bodyPr>
          <a:lstStyle/>
          <a:p>
            <a:r>
              <a:rPr lang="en-GB" sz="2800" b="1" dirty="0" err="1">
                <a:latin typeface="Bahnschrift" panose="020B0502040204020203" pitchFamily="34" charset="0"/>
              </a:rPr>
              <a:t>Verwirrung</a:t>
            </a:r>
            <a:endParaRPr lang="en-GB" sz="2800" b="1" dirty="0">
              <a:latin typeface="Bahnschrift" panose="020B0502040204020203" pitchFamily="34" charset="0"/>
            </a:endParaRPr>
          </a:p>
        </p:txBody>
      </p:sp>
      <p:sp>
        <p:nvSpPr>
          <p:cNvPr id="32" name="TextBox 31">
            <a:extLst>
              <a:ext uri="{FF2B5EF4-FFF2-40B4-BE49-F238E27FC236}">
                <a16:creationId xmlns:a16="http://schemas.microsoft.com/office/drawing/2014/main" id="{08E428CE-DAA8-4251-B356-47D6EDA6D6B1}"/>
              </a:ext>
            </a:extLst>
          </p:cNvPr>
          <p:cNvSpPr txBox="1"/>
          <p:nvPr/>
        </p:nvSpPr>
        <p:spPr>
          <a:xfrm>
            <a:off x="6619618" y="2147820"/>
            <a:ext cx="1505540" cy="523220"/>
          </a:xfrm>
          <a:prstGeom prst="rect">
            <a:avLst/>
          </a:prstGeom>
          <a:solidFill>
            <a:srgbClr val="F2F2F2">
              <a:alpha val="72157"/>
            </a:srgbClr>
          </a:solidFill>
          <a:ln>
            <a:noFill/>
          </a:ln>
        </p:spPr>
        <p:txBody>
          <a:bodyPr wrap="none" rtlCol="0">
            <a:spAutoFit/>
          </a:bodyPr>
          <a:lstStyle/>
          <a:p>
            <a:r>
              <a:rPr lang="en-GB" sz="2800" b="1" dirty="0" err="1">
                <a:latin typeface="Bahnschrift" panose="020B0502040204020203" pitchFamily="34" charset="0"/>
              </a:rPr>
              <a:t>Verzicht</a:t>
            </a:r>
            <a:endParaRPr lang="en-GB" sz="2800" b="1" dirty="0">
              <a:latin typeface="Bahnschrift" panose="020B0502040204020203" pitchFamily="34" charset="0"/>
            </a:endParaRPr>
          </a:p>
        </p:txBody>
      </p:sp>
      <p:sp>
        <p:nvSpPr>
          <p:cNvPr id="33" name="TextBox 32">
            <a:extLst>
              <a:ext uri="{FF2B5EF4-FFF2-40B4-BE49-F238E27FC236}">
                <a16:creationId xmlns:a16="http://schemas.microsoft.com/office/drawing/2014/main" id="{984F9FCB-3080-4629-85D3-5DF28737722F}"/>
              </a:ext>
            </a:extLst>
          </p:cNvPr>
          <p:cNvSpPr txBox="1"/>
          <p:nvPr/>
        </p:nvSpPr>
        <p:spPr>
          <a:xfrm>
            <a:off x="666863" y="5596305"/>
            <a:ext cx="4152099" cy="523220"/>
          </a:xfrm>
          <a:prstGeom prst="rect">
            <a:avLst/>
          </a:prstGeom>
          <a:solidFill>
            <a:srgbClr val="F2F2F2">
              <a:alpha val="72157"/>
            </a:srgbClr>
          </a:solidFill>
          <a:ln>
            <a:noFill/>
          </a:ln>
        </p:spPr>
        <p:txBody>
          <a:bodyPr wrap="none" rtlCol="0">
            <a:spAutoFit/>
          </a:bodyPr>
          <a:lstStyle/>
          <a:p>
            <a:r>
              <a:rPr lang="en-GB" sz="2800" b="1" dirty="0" err="1">
                <a:latin typeface="Bahnschrift" panose="020B0502040204020203" pitchFamily="34" charset="0"/>
              </a:rPr>
              <a:t>unnatürlichen</a:t>
            </a:r>
            <a:r>
              <a:rPr lang="en-GB" sz="2800" b="1" dirty="0">
                <a:latin typeface="Bahnschrift" panose="020B0502040204020203" pitchFamily="34" charset="0"/>
              </a:rPr>
              <a:t> </a:t>
            </a:r>
            <a:r>
              <a:rPr lang="en-GB" sz="2800" b="1" dirty="0" err="1">
                <a:latin typeface="Bahnschrift" panose="020B0502040204020203" pitchFamily="34" charset="0"/>
              </a:rPr>
              <a:t>Begierden</a:t>
            </a:r>
            <a:endParaRPr lang="en-GB" sz="2800" b="1" dirty="0">
              <a:latin typeface="Bahnschrift" panose="020B0502040204020203" pitchFamily="34" charset="0"/>
            </a:endParaRPr>
          </a:p>
        </p:txBody>
      </p:sp>
      <p:sp>
        <p:nvSpPr>
          <p:cNvPr id="34" name="TextBox 33">
            <a:extLst>
              <a:ext uri="{FF2B5EF4-FFF2-40B4-BE49-F238E27FC236}">
                <a16:creationId xmlns:a16="http://schemas.microsoft.com/office/drawing/2014/main" id="{A94004D6-48F0-4BC6-B614-1FD8481CEE8E}"/>
              </a:ext>
            </a:extLst>
          </p:cNvPr>
          <p:cNvSpPr txBox="1"/>
          <p:nvPr/>
        </p:nvSpPr>
        <p:spPr>
          <a:xfrm>
            <a:off x="3905716" y="1184255"/>
            <a:ext cx="2621230" cy="523220"/>
          </a:xfrm>
          <a:prstGeom prst="rect">
            <a:avLst/>
          </a:prstGeom>
          <a:solidFill>
            <a:srgbClr val="F2F2F2">
              <a:alpha val="72157"/>
            </a:srgbClr>
          </a:solidFill>
          <a:ln>
            <a:noFill/>
          </a:ln>
        </p:spPr>
        <p:txBody>
          <a:bodyPr wrap="none" rtlCol="0">
            <a:spAutoFit/>
          </a:bodyPr>
          <a:lstStyle/>
          <a:p>
            <a:r>
              <a:rPr lang="en-GB" sz="2800" b="1" dirty="0" err="1">
                <a:latin typeface="Bahnschrift" panose="020B0502040204020203" pitchFamily="34" charset="0"/>
              </a:rPr>
              <a:t>deontologische</a:t>
            </a:r>
            <a:endParaRPr lang="en-GB" sz="2800" b="1" dirty="0">
              <a:latin typeface="Bahnschrift" panose="020B0502040204020203" pitchFamily="34" charset="0"/>
            </a:endParaRPr>
          </a:p>
        </p:txBody>
      </p:sp>
      <p:sp>
        <p:nvSpPr>
          <p:cNvPr id="35" name="TextBox 34">
            <a:extLst>
              <a:ext uri="{FF2B5EF4-FFF2-40B4-BE49-F238E27FC236}">
                <a16:creationId xmlns:a16="http://schemas.microsoft.com/office/drawing/2014/main" id="{5ACD767B-AC90-42E5-A5AF-15BDE88F86BE}"/>
              </a:ext>
            </a:extLst>
          </p:cNvPr>
          <p:cNvSpPr txBox="1"/>
          <p:nvPr/>
        </p:nvSpPr>
        <p:spPr>
          <a:xfrm>
            <a:off x="8684345" y="530023"/>
            <a:ext cx="2268570" cy="523220"/>
          </a:xfrm>
          <a:prstGeom prst="rect">
            <a:avLst/>
          </a:prstGeom>
          <a:solidFill>
            <a:srgbClr val="F2F2F2">
              <a:alpha val="72157"/>
            </a:srgbClr>
          </a:solidFill>
          <a:ln>
            <a:noFill/>
          </a:ln>
        </p:spPr>
        <p:txBody>
          <a:bodyPr wrap="none" rtlCol="0">
            <a:spAutoFit/>
          </a:bodyPr>
          <a:lstStyle/>
          <a:p>
            <a:r>
              <a:rPr lang="en-GB" sz="2800" b="1" dirty="0" err="1">
                <a:latin typeface="Bahnschrift" panose="020B0502040204020203" pitchFamily="34" charset="0"/>
              </a:rPr>
              <a:t>Gelassenheit</a:t>
            </a:r>
            <a:endParaRPr lang="en-GB" sz="2800" b="1" dirty="0">
              <a:latin typeface="Bahnschrift" panose="020B0502040204020203" pitchFamily="34" charset="0"/>
            </a:endParaRPr>
          </a:p>
        </p:txBody>
      </p:sp>
      <p:sp>
        <p:nvSpPr>
          <p:cNvPr id="36" name="TextBox 35">
            <a:extLst>
              <a:ext uri="{FF2B5EF4-FFF2-40B4-BE49-F238E27FC236}">
                <a16:creationId xmlns:a16="http://schemas.microsoft.com/office/drawing/2014/main" id="{99BEA791-0DB2-4139-A789-41165DB06301}"/>
              </a:ext>
            </a:extLst>
          </p:cNvPr>
          <p:cNvSpPr txBox="1"/>
          <p:nvPr/>
        </p:nvSpPr>
        <p:spPr>
          <a:xfrm>
            <a:off x="8005055" y="4599027"/>
            <a:ext cx="2238113" cy="523220"/>
          </a:xfrm>
          <a:prstGeom prst="rect">
            <a:avLst/>
          </a:prstGeom>
          <a:solidFill>
            <a:srgbClr val="F2F2F2">
              <a:alpha val="72157"/>
            </a:srgbClr>
          </a:solidFill>
          <a:ln>
            <a:noFill/>
          </a:ln>
        </p:spPr>
        <p:txBody>
          <a:bodyPr wrap="none" rtlCol="0">
            <a:spAutoFit/>
          </a:bodyPr>
          <a:lstStyle/>
          <a:p>
            <a:r>
              <a:rPr lang="en-GB" sz="2800" b="1" dirty="0" err="1">
                <a:latin typeface="Bahnschrift" panose="020B0502040204020203" pitchFamily="34" charset="0"/>
              </a:rPr>
              <a:t>beeinflussen</a:t>
            </a:r>
            <a:endParaRPr lang="en-GB" sz="2800" b="1" dirty="0">
              <a:latin typeface="Bahnschrift" panose="020B0502040204020203" pitchFamily="34" charset="0"/>
            </a:endParaRPr>
          </a:p>
        </p:txBody>
      </p:sp>
      <p:sp>
        <p:nvSpPr>
          <p:cNvPr id="37" name="TextBox 36">
            <a:extLst>
              <a:ext uri="{FF2B5EF4-FFF2-40B4-BE49-F238E27FC236}">
                <a16:creationId xmlns:a16="http://schemas.microsoft.com/office/drawing/2014/main" id="{10E8F467-C7BE-40CE-ACAA-CB1446964B02}"/>
              </a:ext>
            </a:extLst>
          </p:cNvPr>
          <p:cNvSpPr txBox="1"/>
          <p:nvPr/>
        </p:nvSpPr>
        <p:spPr>
          <a:xfrm>
            <a:off x="809389" y="3443255"/>
            <a:ext cx="2185214" cy="523220"/>
          </a:xfrm>
          <a:prstGeom prst="rect">
            <a:avLst/>
          </a:prstGeom>
          <a:solidFill>
            <a:srgbClr val="F2F2F2">
              <a:alpha val="72157"/>
            </a:srgbClr>
          </a:solidFill>
          <a:ln>
            <a:noFill/>
          </a:ln>
        </p:spPr>
        <p:txBody>
          <a:bodyPr wrap="none" rtlCol="0">
            <a:spAutoFit/>
          </a:bodyPr>
          <a:lstStyle/>
          <a:p>
            <a:r>
              <a:rPr lang="en-GB" sz="2800" b="1" dirty="0" err="1">
                <a:latin typeface="Bahnschrift" panose="020B0502040204020203" pitchFamily="34" charset="0"/>
              </a:rPr>
              <a:t>determiniert</a:t>
            </a:r>
            <a:endParaRPr lang="en-GB" sz="2800" b="1" dirty="0">
              <a:latin typeface="Bahnschrift" panose="020B0502040204020203" pitchFamily="34" charset="0"/>
            </a:endParaRPr>
          </a:p>
        </p:txBody>
      </p:sp>
      <p:sp>
        <p:nvSpPr>
          <p:cNvPr id="38" name="TextBox 37">
            <a:extLst>
              <a:ext uri="{FF2B5EF4-FFF2-40B4-BE49-F238E27FC236}">
                <a16:creationId xmlns:a16="http://schemas.microsoft.com/office/drawing/2014/main" id="{612F0115-CE5C-485F-9CA2-E15D613B50AB}"/>
              </a:ext>
            </a:extLst>
          </p:cNvPr>
          <p:cNvSpPr txBox="1"/>
          <p:nvPr/>
        </p:nvSpPr>
        <p:spPr>
          <a:xfrm>
            <a:off x="6526946" y="3653640"/>
            <a:ext cx="2026517" cy="523220"/>
          </a:xfrm>
          <a:prstGeom prst="rect">
            <a:avLst/>
          </a:prstGeom>
          <a:solidFill>
            <a:srgbClr val="F2F2F2">
              <a:alpha val="72157"/>
            </a:srgbClr>
          </a:solidFill>
          <a:ln>
            <a:noFill/>
          </a:ln>
        </p:spPr>
        <p:txBody>
          <a:bodyPr wrap="none" rtlCol="0">
            <a:spAutoFit/>
          </a:bodyPr>
          <a:lstStyle/>
          <a:p>
            <a:r>
              <a:rPr lang="en-GB" sz="2800" b="1" dirty="0" err="1">
                <a:latin typeface="Bahnschrift" panose="020B0502040204020203" pitchFamily="34" charset="0"/>
              </a:rPr>
              <a:t>unglücklich</a:t>
            </a:r>
            <a:endParaRPr lang="en-GB" sz="2800" b="1" dirty="0">
              <a:latin typeface="Bahnschrift" panose="020B0502040204020203" pitchFamily="34" charset="0"/>
            </a:endParaRPr>
          </a:p>
        </p:txBody>
      </p:sp>
    </p:spTree>
    <p:extLst>
      <p:ext uri="{BB962C8B-B14F-4D97-AF65-F5344CB8AC3E}">
        <p14:creationId xmlns:p14="http://schemas.microsoft.com/office/powerpoint/2010/main" val="190343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4961105"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Epikureismus</a:t>
            </a:r>
            <a:r>
              <a:rPr lang="en-GB" dirty="0">
                <a:solidFill>
                  <a:schemeClr val="bg1"/>
                </a:solidFill>
                <a:latin typeface="Bahnschrift" panose="020B0502040204020203" pitchFamily="34" charset="0"/>
              </a:rPr>
              <a:t> &amp; </a:t>
            </a:r>
            <a:r>
              <a:rPr lang="en-GB" dirty="0" err="1">
                <a:solidFill>
                  <a:schemeClr val="bg1"/>
                </a:solidFill>
                <a:latin typeface="Bahnschrift" panose="020B0502040204020203" pitchFamily="34" charset="0"/>
              </a:rPr>
              <a:t>Stoizismus</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im</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Vergleich</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9" name="TextBox 18">
            <a:extLst>
              <a:ext uri="{FF2B5EF4-FFF2-40B4-BE49-F238E27FC236}">
                <a16:creationId xmlns:a16="http://schemas.microsoft.com/office/drawing/2014/main" id="{B47F792E-0DEE-4313-8B1F-594640CCC4EC}"/>
              </a:ext>
            </a:extLst>
          </p:cNvPr>
          <p:cNvSpPr txBox="1"/>
          <p:nvPr/>
        </p:nvSpPr>
        <p:spPr>
          <a:xfrm>
            <a:off x="1470454" y="1675772"/>
            <a:ext cx="9885406" cy="3699474"/>
          </a:xfrm>
          <a:prstGeom prst="rect">
            <a:avLst/>
          </a:prstGeom>
          <a:noFill/>
        </p:spPr>
        <p:txBody>
          <a:bodyPr wrap="square" rtlCol="0">
            <a:spAutoFit/>
          </a:bodyPr>
          <a:lstStyle/>
          <a:p>
            <a:pPr algn="just">
              <a:lnSpc>
                <a:spcPct val="200000"/>
              </a:lnSpc>
            </a:pPr>
            <a:r>
              <a:rPr lang="de-LU" sz="2000" dirty="0">
                <a:latin typeface="Bahnschrift" panose="020B0502040204020203" pitchFamily="34" charset="0"/>
              </a:rPr>
              <a:t>Epikurs Philosophie des guten Lebens ist eine ___________________________ Ethik, die davon ausgeht, dass </a:t>
            </a:r>
            <a:r>
              <a:rPr lang="de-LU" sz="2000" b="1" dirty="0">
                <a:latin typeface="Bahnschrift" panose="020B0502040204020203" pitchFamily="34" charset="0"/>
              </a:rPr>
              <a:t>alle menschliche Handlungen ein höchstes und endgültiges _________________ verfolgen</a:t>
            </a:r>
            <a:r>
              <a:rPr lang="de-LU" sz="2000" dirty="0">
                <a:latin typeface="Bahnschrift" panose="020B0502040204020203" pitchFamily="34" charset="0"/>
              </a:rPr>
              <a:t>. Für den Epikureer ist dies die ________________________, d.h. ein Leben ohne körperlichen _________________ und ohne geistige ________________. Dies erreicht der Epikureer indem er ____________________ übt und sich von seinen ______________________________________ löst.</a:t>
            </a:r>
            <a:endParaRPr lang="en-GB" sz="2000" dirty="0">
              <a:latin typeface="Bahnschrift" panose="020B0502040204020203" pitchFamily="34" charset="0"/>
            </a:endParaRPr>
          </a:p>
        </p:txBody>
      </p:sp>
      <p:sp>
        <p:nvSpPr>
          <p:cNvPr id="20" name="TextBox 19">
            <a:extLst>
              <a:ext uri="{FF2B5EF4-FFF2-40B4-BE49-F238E27FC236}">
                <a16:creationId xmlns:a16="http://schemas.microsoft.com/office/drawing/2014/main" id="{54037104-7A94-4EF2-A6CC-2D02537584B8}"/>
              </a:ext>
            </a:extLst>
          </p:cNvPr>
          <p:cNvSpPr txBox="1"/>
          <p:nvPr/>
        </p:nvSpPr>
        <p:spPr>
          <a:xfrm>
            <a:off x="7521146" y="1728563"/>
            <a:ext cx="2156360" cy="461665"/>
          </a:xfrm>
          <a:prstGeom prst="rect">
            <a:avLst/>
          </a:prstGeom>
          <a:noFill/>
        </p:spPr>
        <p:txBody>
          <a:bodyPr wrap="none" rtlCol="0">
            <a:spAutoFit/>
          </a:bodyPr>
          <a:lstStyle/>
          <a:p>
            <a:r>
              <a:rPr lang="en-GB" sz="2400" dirty="0" err="1">
                <a:solidFill>
                  <a:srgbClr val="FF0000"/>
                </a:solidFill>
                <a:latin typeface="Bahnschrift" panose="020B0502040204020203" pitchFamily="34" charset="0"/>
              </a:rPr>
              <a:t>Teleologische</a:t>
            </a:r>
            <a:r>
              <a:rPr lang="en-GB" sz="2400" dirty="0">
                <a:solidFill>
                  <a:srgbClr val="FF0000"/>
                </a:solidFill>
                <a:latin typeface="Bahnschrift" panose="020B0502040204020203" pitchFamily="34" charset="0"/>
              </a:rPr>
              <a:t> </a:t>
            </a:r>
          </a:p>
        </p:txBody>
      </p:sp>
      <p:sp>
        <p:nvSpPr>
          <p:cNvPr id="21" name="TextBox 20">
            <a:extLst>
              <a:ext uri="{FF2B5EF4-FFF2-40B4-BE49-F238E27FC236}">
                <a16:creationId xmlns:a16="http://schemas.microsoft.com/office/drawing/2014/main" id="{5F999390-9C0F-4FD4-A2CD-15E06AF714C3}"/>
              </a:ext>
            </a:extLst>
          </p:cNvPr>
          <p:cNvSpPr txBox="1"/>
          <p:nvPr/>
        </p:nvSpPr>
        <p:spPr>
          <a:xfrm>
            <a:off x="2285645" y="3009546"/>
            <a:ext cx="683200" cy="461665"/>
          </a:xfrm>
          <a:prstGeom prst="rect">
            <a:avLst/>
          </a:prstGeom>
          <a:noFill/>
        </p:spPr>
        <p:txBody>
          <a:bodyPr wrap="none" rtlCol="0">
            <a:spAutoFit/>
          </a:bodyPr>
          <a:lstStyle/>
          <a:p>
            <a:r>
              <a:rPr lang="en-GB" sz="2400" dirty="0" err="1">
                <a:solidFill>
                  <a:srgbClr val="FF0000"/>
                </a:solidFill>
                <a:latin typeface="Bahnschrift" panose="020B0502040204020203" pitchFamily="34" charset="0"/>
              </a:rPr>
              <a:t>Ziel</a:t>
            </a:r>
            <a:endParaRPr lang="en-GB" sz="2400" dirty="0">
              <a:solidFill>
                <a:srgbClr val="FF0000"/>
              </a:solidFill>
              <a:latin typeface="Bahnschrift" panose="020B0502040204020203" pitchFamily="34" charset="0"/>
            </a:endParaRPr>
          </a:p>
        </p:txBody>
      </p:sp>
      <p:sp>
        <p:nvSpPr>
          <p:cNvPr id="25" name="TextBox 24">
            <a:extLst>
              <a:ext uri="{FF2B5EF4-FFF2-40B4-BE49-F238E27FC236}">
                <a16:creationId xmlns:a16="http://schemas.microsoft.com/office/drawing/2014/main" id="{3B02D856-7DB3-4CAC-9D48-F09CC3886375}"/>
              </a:ext>
            </a:extLst>
          </p:cNvPr>
          <p:cNvSpPr txBox="1"/>
          <p:nvPr/>
        </p:nvSpPr>
        <p:spPr>
          <a:xfrm>
            <a:off x="8925343" y="3009546"/>
            <a:ext cx="1770036" cy="461665"/>
          </a:xfrm>
          <a:prstGeom prst="rect">
            <a:avLst/>
          </a:prstGeom>
          <a:noFill/>
        </p:spPr>
        <p:txBody>
          <a:bodyPr wrap="none" rtlCol="0">
            <a:spAutoFit/>
          </a:bodyPr>
          <a:lstStyle/>
          <a:p>
            <a:r>
              <a:rPr lang="en-GB" sz="2400" dirty="0" err="1">
                <a:solidFill>
                  <a:srgbClr val="FF0000"/>
                </a:solidFill>
                <a:latin typeface="Bahnschrift" panose="020B0502040204020203" pitchFamily="34" charset="0"/>
              </a:rPr>
              <a:t>Seelenruhe</a:t>
            </a:r>
            <a:endParaRPr lang="en-GB" sz="2400" dirty="0">
              <a:solidFill>
                <a:srgbClr val="FF0000"/>
              </a:solidFill>
              <a:latin typeface="Bahnschrift" panose="020B0502040204020203" pitchFamily="34" charset="0"/>
            </a:endParaRPr>
          </a:p>
        </p:txBody>
      </p:sp>
      <p:sp>
        <p:nvSpPr>
          <p:cNvPr id="26" name="TextBox 25">
            <a:extLst>
              <a:ext uri="{FF2B5EF4-FFF2-40B4-BE49-F238E27FC236}">
                <a16:creationId xmlns:a16="http://schemas.microsoft.com/office/drawing/2014/main" id="{4D643630-FA25-48FA-B707-68AFF3906018}"/>
              </a:ext>
            </a:extLst>
          </p:cNvPr>
          <p:cNvSpPr txBox="1"/>
          <p:nvPr/>
        </p:nvSpPr>
        <p:spPr>
          <a:xfrm>
            <a:off x="5491237" y="3640426"/>
            <a:ext cx="1410964" cy="461665"/>
          </a:xfrm>
          <a:prstGeom prst="rect">
            <a:avLst/>
          </a:prstGeom>
          <a:noFill/>
        </p:spPr>
        <p:txBody>
          <a:bodyPr wrap="none" rtlCol="0">
            <a:spAutoFit/>
          </a:bodyPr>
          <a:lstStyle/>
          <a:p>
            <a:r>
              <a:rPr lang="en-GB" sz="2400" dirty="0" err="1">
                <a:solidFill>
                  <a:srgbClr val="FF0000"/>
                </a:solidFill>
                <a:latin typeface="Bahnschrift" panose="020B0502040204020203" pitchFamily="34" charset="0"/>
              </a:rPr>
              <a:t>Schmerz</a:t>
            </a:r>
            <a:endParaRPr lang="en-GB" sz="2400" dirty="0">
              <a:solidFill>
                <a:srgbClr val="FF0000"/>
              </a:solidFill>
              <a:latin typeface="Bahnschrift" panose="020B0502040204020203" pitchFamily="34" charset="0"/>
            </a:endParaRPr>
          </a:p>
        </p:txBody>
      </p:sp>
      <p:sp>
        <p:nvSpPr>
          <p:cNvPr id="39" name="TextBox 38">
            <a:extLst>
              <a:ext uri="{FF2B5EF4-FFF2-40B4-BE49-F238E27FC236}">
                <a16:creationId xmlns:a16="http://schemas.microsoft.com/office/drawing/2014/main" id="{92907857-2EAE-41F1-8EF4-D578FB002F32}"/>
              </a:ext>
            </a:extLst>
          </p:cNvPr>
          <p:cNvSpPr txBox="1"/>
          <p:nvPr/>
        </p:nvSpPr>
        <p:spPr>
          <a:xfrm>
            <a:off x="9358380" y="3640426"/>
            <a:ext cx="1750800" cy="461665"/>
          </a:xfrm>
          <a:prstGeom prst="rect">
            <a:avLst/>
          </a:prstGeom>
          <a:noFill/>
        </p:spPr>
        <p:txBody>
          <a:bodyPr wrap="none" rtlCol="0">
            <a:spAutoFit/>
          </a:bodyPr>
          <a:lstStyle/>
          <a:p>
            <a:r>
              <a:rPr lang="en-GB" sz="2400" dirty="0" err="1">
                <a:solidFill>
                  <a:srgbClr val="FF0000"/>
                </a:solidFill>
                <a:latin typeface="Bahnschrift" panose="020B0502040204020203" pitchFamily="34" charset="0"/>
              </a:rPr>
              <a:t>Verwirrung</a:t>
            </a:r>
            <a:endParaRPr lang="en-GB" sz="2400" dirty="0">
              <a:solidFill>
                <a:srgbClr val="FF0000"/>
              </a:solidFill>
              <a:latin typeface="Bahnschrift" panose="020B0502040204020203" pitchFamily="34" charset="0"/>
            </a:endParaRPr>
          </a:p>
        </p:txBody>
      </p:sp>
      <p:sp>
        <p:nvSpPr>
          <p:cNvPr id="40" name="TextBox 39">
            <a:extLst>
              <a:ext uri="{FF2B5EF4-FFF2-40B4-BE49-F238E27FC236}">
                <a16:creationId xmlns:a16="http://schemas.microsoft.com/office/drawing/2014/main" id="{9E6D4542-C9E1-4CB8-8EAD-F8A36340C31B}"/>
              </a:ext>
            </a:extLst>
          </p:cNvPr>
          <p:cNvSpPr txBox="1"/>
          <p:nvPr/>
        </p:nvSpPr>
        <p:spPr>
          <a:xfrm>
            <a:off x="6545158" y="4244984"/>
            <a:ext cx="1317990" cy="461665"/>
          </a:xfrm>
          <a:prstGeom prst="rect">
            <a:avLst/>
          </a:prstGeom>
          <a:noFill/>
        </p:spPr>
        <p:txBody>
          <a:bodyPr wrap="none" rtlCol="0">
            <a:spAutoFit/>
          </a:bodyPr>
          <a:lstStyle/>
          <a:p>
            <a:r>
              <a:rPr lang="en-GB" sz="2400" dirty="0" err="1">
                <a:solidFill>
                  <a:srgbClr val="FF0000"/>
                </a:solidFill>
                <a:latin typeface="Bahnschrift" panose="020B0502040204020203" pitchFamily="34" charset="0"/>
              </a:rPr>
              <a:t>Verzicht</a:t>
            </a:r>
            <a:endParaRPr lang="en-GB" sz="2400" dirty="0">
              <a:solidFill>
                <a:srgbClr val="FF0000"/>
              </a:solidFill>
              <a:latin typeface="Bahnschrift" panose="020B0502040204020203" pitchFamily="34" charset="0"/>
            </a:endParaRPr>
          </a:p>
        </p:txBody>
      </p:sp>
      <p:sp>
        <p:nvSpPr>
          <p:cNvPr id="41" name="TextBox 40">
            <a:extLst>
              <a:ext uri="{FF2B5EF4-FFF2-40B4-BE49-F238E27FC236}">
                <a16:creationId xmlns:a16="http://schemas.microsoft.com/office/drawing/2014/main" id="{96FB55A9-DE93-4A90-8E0B-B85F2A4D832D}"/>
              </a:ext>
            </a:extLst>
          </p:cNvPr>
          <p:cNvSpPr txBox="1"/>
          <p:nvPr/>
        </p:nvSpPr>
        <p:spPr>
          <a:xfrm>
            <a:off x="1931666" y="4815867"/>
            <a:ext cx="3586238" cy="461665"/>
          </a:xfrm>
          <a:prstGeom prst="rect">
            <a:avLst/>
          </a:prstGeom>
          <a:noFill/>
        </p:spPr>
        <p:txBody>
          <a:bodyPr wrap="none" rtlCol="0">
            <a:spAutoFit/>
          </a:bodyPr>
          <a:lstStyle/>
          <a:p>
            <a:r>
              <a:rPr lang="en-GB" sz="2400" dirty="0" err="1">
                <a:solidFill>
                  <a:srgbClr val="FF0000"/>
                </a:solidFill>
                <a:latin typeface="Bahnschrift" panose="020B0502040204020203" pitchFamily="34" charset="0"/>
              </a:rPr>
              <a:t>unnatürlichen</a:t>
            </a:r>
            <a:r>
              <a:rPr lang="en-GB" sz="2400" dirty="0">
                <a:solidFill>
                  <a:srgbClr val="FF0000"/>
                </a:solidFill>
                <a:latin typeface="Bahnschrift" panose="020B0502040204020203" pitchFamily="34" charset="0"/>
              </a:rPr>
              <a:t> </a:t>
            </a:r>
            <a:r>
              <a:rPr lang="en-GB" sz="2400" dirty="0" err="1">
                <a:solidFill>
                  <a:srgbClr val="FF0000"/>
                </a:solidFill>
                <a:latin typeface="Bahnschrift" panose="020B0502040204020203" pitchFamily="34" charset="0"/>
              </a:rPr>
              <a:t>Begierden</a:t>
            </a:r>
            <a:endParaRPr lang="en-GB" sz="2400" dirty="0">
              <a:solidFill>
                <a:srgbClr val="FF0000"/>
              </a:solidFill>
              <a:latin typeface="Bahnschrift" panose="020B0502040204020203" pitchFamily="34" charset="0"/>
            </a:endParaRPr>
          </a:p>
        </p:txBody>
      </p:sp>
    </p:spTree>
    <p:extLst>
      <p:ext uri="{BB962C8B-B14F-4D97-AF65-F5344CB8AC3E}">
        <p14:creationId xmlns:p14="http://schemas.microsoft.com/office/powerpoint/2010/main" val="37241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P spid="26" grpId="0"/>
      <p:bldP spid="39" grpId="0"/>
      <p:bldP spid="40"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4961105"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Epikureismus</a:t>
            </a:r>
            <a:r>
              <a:rPr lang="en-GB" dirty="0">
                <a:solidFill>
                  <a:schemeClr val="bg1"/>
                </a:solidFill>
                <a:latin typeface="Bahnschrift" panose="020B0502040204020203" pitchFamily="34" charset="0"/>
              </a:rPr>
              <a:t> &amp; </a:t>
            </a:r>
            <a:r>
              <a:rPr lang="en-GB" dirty="0" err="1">
                <a:solidFill>
                  <a:schemeClr val="bg1"/>
                </a:solidFill>
                <a:latin typeface="Bahnschrift" panose="020B0502040204020203" pitchFamily="34" charset="0"/>
              </a:rPr>
              <a:t>Stoizismus</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im</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Vergleich</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5" name="TextBox 14">
            <a:extLst>
              <a:ext uri="{FF2B5EF4-FFF2-40B4-BE49-F238E27FC236}">
                <a16:creationId xmlns:a16="http://schemas.microsoft.com/office/drawing/2014/main" id="{72ECD25E-9DCF-4829-ABE2-C6BD2C3825A4}"/>
              </a:ext>
            </a:extLst>
          </p:cNvPr>
          <p:cNvSpPr txBox="1"/>
          <p:nvPr/>
        </p:nvSpPr>
        <p:spPr>
          <a:xfrm>
            <a:off x="1470454" y="1675772"/>
            <a:ext cx="9885406" cy="3699474"/>
          </a:xfrm>
          <a:prstGeom prst="rect">
            <a:avLst/>
          </a:prstGeom>
          <a:noFill/>
        </p:spPr>
        <p:txBody>
          <a:bodyPr wrap="square" rtlCol="0">
            <a:spAutoFit/>
          </a:bodyPr>
          <a:lstStyle/>
          <a:p>
            <a:pPr algn="just">
              <a:lnSpc>
                <a:spcPct val="200000"/>
              </a:lnSpc>
            </a:pPr>
            <a:r>
              <a:rPr lang="lb-LU" sz="2000" dirty="0">
                <a:latin typeface="Bahnschrift" panose="020B0502040204020203" pitchFamily="34" charset="0"/>
              </a:rPr>
              <a:t>Der Stoizismus ist eine ______________________________ Ethik. Ihr </a:t>
            </a:r>
            <a:r>
              <a:rPr lang="lb-LU" sz="2000" b="1" dirty="0">
                <a:latin typeface="Bahnschrift" panose="020B0502040204020203" pitchFamily="34" charset="0"/>
              </a:rPr>
              <a:t>oberstes Handlungsprinzip</a:t>
            </a:r>
            <a:r>
              <a:rPr lang="lb-LU" sz="2000" dirty="0">
                <a:latin typeface="Bahnschrift" panose="020B0502040204020203" pitchFamily="34" charset="0"/>
              </a:rPr>
              <a:t> ist die ________________________ . Dies bedeutet, dass man sich </a:t>
            </a:r>
            <a:r>
              <a:rPr lang="lb-LU" sz="2000" b="1" dirty="0">
                <a:latin typeface="Bahnschrift" panose="020B0502040204020203" pitchFamily="34" charset="0"/>
              </a:rPr>
              <a:t>nicht von äusseren Dingen</a:t>
            </a:r>
            <a:r>
              <a:rPr lang="lb-LU" sz="2000" dirty="0">
                <a:latin typeface="Bahnschrift" panose="020B0502040204020203" pitchFamily="34" charset="0"/>
              </a:rPr>
              <a:t>, die man nicht ___________________________ kann, abhängig macht. Für den Stoiker folgt die Welt einer </a:t>
            </a:r>
            <a:r>
              <a:rPr lang="lb-LU" sz="2000" b="1" dirty="0">
                <a:latin typeface="Bahnschrift" panose="020B0502040204020203" pitchFamily="34" charset="0"/>
              </a:rPr>
              <a:t>natürlichen Ordnung</a:t>
            </a:r>
            <a:r>
              <a:rPr lang="lb-LU" sz="2000" dirty="0">
                <a:latin typeface="Bahnschrift" panose="020B0502040204020203" pitchFamily="34" charset="0"/>
              </a:rPr>
              <a:t>, d.h. sie ist _____________________. Wer vergeblich versucht gegen diese Ordnung anzukämpfen macht sich __________________.  </a:t>
            </a:r>
            <a:endParaRPr lang="en-GB" sz="2000" dirty="0">
              <a:latin typeface="Bahnschrift" panose="020B0502040204020203" pitchFamily="34" charset="0"/>
            </a:endParaRPr>
          </a:p>
        </p:txBody>
      </p:sp>
      <p:sp>
        <p:nvSpPr>
          <p:cNvPr id="16" name="TextBox 15">
            <a:extLst>
              <a:ext uri="{FF2B5EF4-FFF2-40B4-BE49-F238E27FC236}">
                <a16:creationId xmlns:a16="http://schemas.microsoft.com/office/drawing/2014/main" id="{F1A9192D-E998-4422-A957-41072AF0353B}"/>
              </a:ext>
            </a:extLst>
          </p:cNvPr>
          <p:cNvSpPr txBox="1"/>
          <p:nvPr/>
        </p:nvSpPr>
        <p:spPr>
          <a:xfrm>
            <a:off x="5770801" y="1809159"/>
            <a:ext cx="2278188" cy="461665"/>
          </a:xfrm>
          <a:prstGeom prst="rect">
            <a:avLst/>
          </a:prstGeom>
          <a:noFill/>
        </p:spPr>
        <p:txBody>
          <a:bodyPr wrap="none" rtlCol="0">
            <a:spAutoFit/>
          </a:bodyPr>
          <a:lstStyle/>
          <a:p>
            <a:r>
              <a:rPr lang="en-GB" sz="2400" dirty="0" err="1">
                <a:solidFill>
                  <a:srgbClr val="FF0000"/>
                </a:solidFill>
                <a:latin typeface="Bahnschrift" panose="020B0502040204020203" pitchFamily="34" charset="0"/>
              </a:rPr>
              <a:t>deontologische</a:t>
            </a:r>
            <a:endParaRPr lang="en-GB" sz="2400" dirty="0">
              <a:solidFill>
                <a:srgbClr val="FF0000"/>
              </a:solidFill>
              <a:latin typeface="Bahnschrift" panose="020B0502040204020203" pitchFamily="34" charset="0"/>
            </a:endParaRPr>
          </a:p>
        </p:txBody>
      </p:sp>
      <p:sp>
        <p:nvSpPr>
          <p:cNvPr id="17" name="TextBox 16">
            <a:extLst>
              <a:ext uri="{FF2B5EF4-FFF2-40B4-BE49-F238E27FC236}">
                <a16:creationId xmlns:a16="http://schemas.microsoft.com/office/drawing/2014/main" id="{E2FDFA07-3B78-4A55-9D44-BE0B1256F5EF}"/>
              </a:ext>
            </a:extLst>
          </p:cNvPr>
          <p:cNvSpPr txBox="1"/>
          <p:nvPr/>
        </p:nvSpPr>
        <p:spPr>
          <a:xfrm>
            <a:off x="4799958" y="2404211"/>
            <a:ext cx="1973617" cy="461665"/>
          </a:xfrm>
          <a:prstGeom prst="rect">
            <a:avLst/>
          </a:prstGeom>
          <a:noFill/>
        </p:spPr>
        <p:txBody>
          <a:bodyPr wrap="none" rtlCol="0">
            <a:spAutoFit/>
          </a:bodyPr>
          <a:lstStyle/>
          <a:p>
            <a:r>
              <a:rPr lang="en-GB" sz="2400" dirty="0" err="1">
                <a:solidFill>
                  <a:srgbClr val="FF0000"/>
                </a:solidFill>
                <a:latin typeface="Bahnschrift" panose="020B0502040204020203" pitchFamily="34" charset="0"/>
              </a:rPr>
              <a:t>Gelassenheit</a:t>
            </a:r>
            <a:endParaRPr lang="en-GB" sz="2400" dirty="0">
              <a:solidFill>
                <a:srgbClr val="FF0000"/>
              </a:solidFill>
              <a:latin typeface="Bahnschrift" panose="020B0502040204020203" pitchFamily="34" charset="0"/>
            </a:endParaRPr>
          </a:p>
        </p:txBody>
      </p:sp>
      <p:sp>
        <p:nvSpPr>
          <p:cNvPr id="18" name="TextBox 17">
            <a:extLst>
              <a:ext uri="{FF2B5EF4-FFF2-40B4-BE49-F238E27FC236}">
                <a16:creationId xmlns:a16="http://schemas.microsoft.com/office/drawing/2014/main" id="{FC9304A8-300E-406D-8F4D-CC2FB43D4CB1}"/>
              </a:ext>
            </a:extLst>
          </p:cNvPr>
          <p:cNvSpPr txBox="1"/>
          <p:nvPr/>
        </p:nvSpPr>
        <p:spPr>
          <a:xfrm>
            <a:off x="6271046" y="3026585"/>
            <a:ext cx="1946367" cy="461665"/>
          </a:xfrm>
          <a:prstGeom prst="rect">
            <a:avLst/>
          </a:prstGeom>
          <a:noFill/>
        </p:spPr>
        <p:txBody>
          <a:bodyPr wrap="none" rtlCol="0">
            <a:spAutoFit/>
          </a:bodyPr>
          <a:lstStyle/>
          <a:p>
            <a:r>
              <a:rPr lang="en-GB" sz="2400" dirty="0" err="1">
                <a:solidFill>
                  <a:srgbClr val="FF0000"/>
                </a:solidFill>
                <a:latin typeface="Bahnschrift" panose="020B0502040204020203" pitchFamily="34" charset="0"/>
              </a:rPr>
              <a:t>beeinflussen</a:t>
            </a:r>
            <a:endParaRPr lang="en-GB" sz="2400" dirty="0">
              <a:solidFill>
                <a:srgbClr val="FF0000"/>
              </a:solidFill>
              <a:latin typeface="Bahnschrift" panose="020B0502040204020203" pitchFamily="34" charset="0"/>
            </a:endParaRPr>
          </a:p>
        </p:txBody>
      </p:sp>
      <p:sp>
        <p:nvSpPr>
          <p:cNvPr id="27" name="TextBox 26">
            <a:extLst>
              <a:ext uri="{FF2B5EF4-FFF2-40B4-BE49-F238E27FC236}">
                <a16:creationId xmlns:a16="http://schemas.microsoft.com/office/drawing/2014/main" id="{1C8FFABE-5D72-48D7-AAD3-D5B5E44BD74A}"/>
              </a:ext>
            </a:extLst>
          </p:cNvPr>
          <p:cNvSpPr txBox="1"/>
          <p:nvPr/>
        </p:nvSpPr>
        <p:spPr>
          <a:xfrm>
            <a:off x="1895160" y="4244984"/>
            <a:ext cx="1899879" cy="461665"/>
          </a:xfrm>
          <a:prstGeom prst="rect">
            <a:avLst/>
          </a:prstGeom>
          <a:noFill/>
        </p:spPr>
        <p:txBody>
          <a:bodyPr wrap="none" rtlCol="0">
            <a:spAutoFit/>
          </a:bodyPr>
          <a:lstStyle/>
          <a:p>
            <a:r>
              <a:rPr lang="en-GB" sz="2400" dirty="0" err="1">
                <a:solidFill>
                  <a:srgbClr val="FF0000"/>
                </a:solidFill>
                <a:latin typeface="Bahnschrift" panose="020B0502040204020203" pitchFamily="34" charset="0"/>
              </a:rPr>
              <a:t>determiniert</a:t>
            </a:r>
            <a:endParaRPr lang="en-GB" sz="2400" dirty="0">
              <a:solidFill>
                <a:srgbClr val="FF0000"/>
              </a:solidFill>
              <a:latin typeface="Bahnschrift" panose="020B0502040204020203" pitchFamily="34" charset="0"/>
            </a:endParaRPr>
          </a:p>
        </p:txBody>
      </p:sp>
      <p:sp>
        <p:nvSpPr>
          <p:cNvPr id="28" name="TextBox 27">
            <a:extLst>
              <a:ext uri="{FF2B5EF4-FFF2-40B4-BE49-F238E27FC236}">
                <a16:creationId xmlns:a16="http://schemas.microsoft.com/office/drawing/2014/main" id="{47F273A1-7281-458C-912A-B3107A9C4EF2}"/>
              </a:ext>
            </a:extLst>
          </p:cNvPr>
          <p:cNvSpPr txBox="1"/>
          <p:nvPr/>
        </p:nvSpPr>
        <p:spPr>
          <a:xfrm>
            <a:off x="2319409" y="4858703"/>
            <a:ext cx="1765227" cy="461665"/>
          </a:xfrm>
          <a:prstGeom prst="rect">
            <a:avLst/>
          </a:prstGeom>
          <a:noFill/>
        </p:spPr>
        <p:txBody>
          <a:bodyPr wrap="none" rtlCol="0">
            <a:spAutoFit/>
          </a:bodyPr>
          <a:lstStyle/>
          <a:p>
            <a:r>
              <a:rPr lang="en-GB" sz="2400" dirty="0" err="1">
                <a:solidFill>
                  <a:srgbClr val="FF0000"/>
                </a:solidFill>
                <a:latin typeface="Bahnschrift" panose="020B0502040204020203" pitchFamily="34" charset="0"/>
              </a:rPr>
              <a:t>unglücklich</a:t>
            </a:r>
            <a:endParaRPr lang="en-GB" sz="2400" dirty="0">
              <a:solidFill>
                <a:srgbClr val="FF0000"/>
              </a:solidFill>
              <a:latin typeface="Bahnschrift" panose="020B0502040204020203" pitchFamily="34" charset="0"/>
            </a:endParaRPr>
          </a:p>
        </p:txBody>
      </p:sp>
    </p:spTree>
    <p:extLst>
      <p:ext uri="{BB962C8B-B14F-4D97-AF65-F5344CB8AC3E}">
        <p14:creationId xmlns:p14="http://schemas.microsoft.com/office/powerpoint/2010/main" val="31000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6" y="135914"/>
            <a:ext cx="187114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Définitions</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4" name="Rectangle 13">
            <a:extLst>
              <a:ext uri="{FF2B5EF4-FFF2-40B4-BE49-F238E27FC236}">
                <a16:creationId xmlns:a16="http://schemas.microsoft.com/office/drawing/2014/main" id="{079E761F-C251-40CA-8CC9-ABCF75260213}"/>
              </a:ext>
            </a:extLst>
          </p:cNvPr>
          <p:cNvSpPr/>
          <p:nvPr/>
        </p:nvSpPr>
        <p:spPr>
          <a:xfrm>
            <a:off x="2479589" y="1254078"/>
            <a:ext cx="8320216" cy="5078313"/>
          </a:xfrm>
          <a:prstGeom prst="rect">
            <a:avLst/>
          </a:prstGeom>
        </p:spPr>
        <p:txBody>
          <a:bodyPr wrap="square">
            <a:spAutoFit/>
          </a:bodyPr>
          <a:lstStyle/>
          <a:p>
            <a:r>
              <a:rPr lang="fr-FR" b="1" dirty="0">
                <a:latin typeface="Bahnschrift" panose="020B0502040204020203" pitchFamily="34" charset="0"/>
              </a:rPr>
              <a:t>Définitions</a:t>
            </a:r>
          </a:p>
          <a:p>
            <a:endParaRPr lang="fr-FR" dirty="0">
              <a:latin typeface="Bahnschrift" panose="020B0502040204020203" pitchFamily="34" charset="0"/>
            </a:endParaRPr>
          </a:p>
          <a:p>
            <a:r>
              <a:rPr lang="fr-FR" dirty="0">
                <a:latin typeface="Bahnschrift" panose="020B0502040204020203" pitchFamily="34" charset="0"/>
              </a:rPr>
              <a:t>Morale: Du latin mores, « mœurs ». Ensemble des règles de conduite (obligations, devoirs et interdictions) et de valeurs au sein d’une société ou d’un groupe.</a:t>
            </a:r>
          </a:p>
          <a:p>
            <a:endParaRPr lang="fr-FR" dirty="0">
              <a:latin typeface="Bahnschrift" panose="020B0502040204020203" pitchFamily="34" charset="0"/>
            </a:endParaRPr>
          </a:p>
          <a:p>
            <a:endParaRPr lang="fr-FR" dirty="0">
              <a:latin typeface="Bahnschrift" panose="020B0502040204020203" pitchFamily="34" charset="0"/>
            </a:endParaRPr>
          </a:p>
          <a:p>
            <a:r>
              <a:rPr lang="fr-FR" dirty="0">
                <a:latin typeface="Bahnschrift" panose="020B0502040204020203" pitchFamily="34" charset="0"/>
              </a:rPr>
              <a:t>La morale pose la question : </a:t>
            </a:r>
          </a:p>
          <a:p>
            <a:endParaRPr lang="fr-FR" dirty="0">
              <a:latin typeface="Bahnschrift" panose="020B0502040204020203" pitchFamily="34" charset="0"/>
            </a:endParaRPr>
          </a:p>
          <a:p>
            <a:r>
              <a:rPr lang="fr-FR" dirty="0">
                <a:solidFill>
                  <a:srgbClr val="9CA199"/>
                </a:solidFill>
                <a:latin typeface="Bahnschrift" panose="020B0502040204020203" pitchFamily="34" charset="0"/>
              </a:rPr>
              <a:t>______________________________________________________________</a:t>
            </a:r>
          </a:p>
          <a:p>
            <a:endParaRPr lang="fr-FR" dirty="0">
              <a:latin typeface="Bahnschrift" panose="020B0502040204020203" pitchFamily="34" charset="0"/>
            </a:endParaRPr>
          </a:p>
          <a:p>
            <a:r>
              <a:rPr lang="fr-FR" dirty="0">
                <a:latin typeface="Bahnschrift" panose="020B0502040204020203" pitchFamily="34" charset="0"/>
              </a:rPr>
              <a:t>Ethique: Du grec ethos, « mœurs ». Réflexion et travail théorique portant sur des questions de morale.</a:t>
            </a:r>
          </a:p>
          <a:p>
            <a:endParaRPr lang="fr-FR" dirty="0">
              <a:latin typeface="Bahnschrift" panose="020B0502040204020203" pitchFamily="34" charset="0"/>
            </a:endParaRPr>
          </a:p>
          <a:p>
            <a:endParaRPr lang="fr-FR" dirty="0">
              <a:latin typeface="Bahnschrift" panose="020B0502040204020203" pitchFamily="34" charset="0"/>
            </a:endParaRPr>
          </a:p>
          <a:p>
            <a:r>
              <a:rPr lang="fr-FR" dirty="0">
                <a:latin typeface="Bahnschrift" panose="020B0502040204020203" pitchFamily="34" charset="0"/>
              </a:rPr>
              <a:t>L’éthique pose la question : </a:t>
            </a:r>
          </a:p>
          <a:p>
            <a:endParaRPr lang="fr-FR" dirty="0">
              <a:latin typeface="Bahnschrift" panose="020B0502040204020203" pitchFamily="34" charset="0"/>
            </a:endParaRPr>
          </a:p>
          <a:p>
            <a:r>
              <a:rPr lang="fr-FR" dirty="0">
                <a:solidFill>
                  <a:srgbClr val="9CA199"/>
                </a:solidFill>
                <a:latin typeface="Bahnschrift" panose="020B0502040204020203" pitchFamily="34" charset="0"/>
              </a:rPr>
              <a:t>______________________________________________________________</a:t>
            </a:r>
          </a:p>
        </p:txBody>
      </p:sp>
      <p:sp>
        <p:nvSpPr>
          <p:cNvPr id="15" name="TextBox 14">
            <a:extLst>
              <a:ext uri="{FF2B5EF4-FFF2-40B4-BE49-F238E27FC236}">
                <a16:creationId xmlns:a16="http://schemas.microsoft.com/office/drawing/2014/main" id="{1AB70DE1-9E9D-46FB-AB78-05C8F7823E7A}"/>
              </a:ext>
            </a:extLst>
          </p:cNvPr>
          <p:cNvSpPr txBox="1"/>
          <p:nvPr/>
        </p:nvSpPr>
        <p:spPr>
          <a:xfrm>
            <a:off x="2479589" y="3446697"/>
            <a:ext cx="3026791" cy="523220"/>
          </a:xfrm>
          <a:prstGeom prst="rect">
            <a:avLst/>
          </a:prstGeom>
          <a:noFill/>
        </p:spPr>
        <p:txBody>
          <a:bodyPr wrap="none" rtlCol="0">
            <a:spAutoFit/>
          </a:bodyPr>
          <a:lstStyle/>
          <a:p>
            <a:r>
              <a:rPr lang="fr-BE" sz="2800" b="1" dirty="0">
                <a:solidFill>
                  <a:srgbClr val="FF0000"/>
                </a:solidFill>
                <a:latin typeface="Bahnschrift" panose="020B0502040204020203" pitchFamily="34" charset="0"/>
              </a:rPr>
              <a:t>Que</a:t>
            </a:r>
            <a:r>
              <a:rPr lang="fr-BE" sz="2800" b="1" dirty="0">
                <a:latin typeface="Bahnschrift" panose="020B0502040204020203" pitchFamily="34" charset="0"/>
              </a:rPr>
              <a:t> dois-je faire?</a:t>
            </a:r>
          </a:p>
        </p:txBody>
      </p:sp>
      <p:sp>
        <p:nvSpPr>
          <p:cNvPr id="16" name="TextBox 15">
            <a:extLst>
              <a:ext uri="{FF2B5EF4-FFF2-40B4-BE49-F238E27FC236}">
                <a16:creationId xmlns:a16="http://schemas.microsoft.com/office/drawing/2014/main" id="{4078623E-6268-4E93-BD2F-452717C94AE7}"/>
              </a:ext>
            </a:extLst>
          </p:cNvPr>
          <p:cNvSpPr txBox="1"/>
          <p:nvPr/>
        </p:nvSpPr>
        <p:spPr>
          <a:xfrm>
            <a:off x="2479589" y="5648744"/>
            <a:ext cx="6274475" cy="523220"/>
          </a:xfrm>
          <a:prstGeom prst="rect">
            <a:avLst/>
          </a:prstGeom>
          <a:noFill/>
        </p:spPr>
        <p:txBody>
          <a:bodyPr wrap="none" rtlCol="0">
            <a:spAutoFit/>
          </a:bodyPr>
          <a:lstStyle/>
          <a:p>
            <a:r>
              <a:rPr lang="fr-BE" sz="2800" b="1" dirty="0">
                <a:solidFill>
                  <a:srgbClr val="FF0000"/>
                </a:solidFill>
                <a:latin typeface="Bahnschrift" panose="020B0502040204020203" pitchFamily="34" charset="0"/>
              </a:rPr>
              <a:t>Pourquoi</a:t>
            </a:r>
            <a:r>
              <a:rPr lang="fr-BE" sz="2800" b="1" dirty="0">
                <a:latin typeface="Bahnschrift" panose="020B0502040204020203" pitchFamily="34" charset="0"/>
              </a:rPr>
              <a:t> dois-je faire quelque chose?</a:t>
            </a:r>
          </a:p>
        </p:txBody>
      </p:sp>
    </p:spTree>
    <p:extLst>
      <p:ext uri="{BB962C8B-B14F-4D97-AF65-F5344CB8AC3E}">
        <p14:creationId xmlns:p14="http://schemas.microsoft.com/office/powerpoint/2010/main" val="309488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1261627"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a:solidFill>
                  <a:schemeClr val="bg1"/>
                </a:solidFill>
                <a:latin typeface="Bahnschrift" panose="020B0502040204020203" pitchFamily="34" charset="0"/>
              </a:rPr>
              <a:t>Kant</a:t>
            </a: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3" name="TextBox 12">
            <a:extLst>
              <a:ext uri="{FF2B5EF4-FFF2-40B4-BE49-F238E27FC236}">
                <a16:creationId xmlns:a16="http://schemas.microsoft.com/office/drawing/2014/main" id="{21653714-AB92-4164-BA0F-3A46D7718061}"/>
              </a:ext>
            </a:extLst>
          </p:cNvPr>
          <p:cNvSpPr txBox="1"/>
          <p:nvPr/>
        </p:nvSpPr>
        <p:spPr>
          <a:xfrm>
            <a:off x="520117" y="1084124"/>
            <a:ext cx="11003335" cy="2113527"/>
          </a:xfrm>
          <a:prstGeom prst="rect">
            <a:avLst/>
          </a:prstGeom>
          <a:noFill/>
        </p:spPr>
        <p:txBody>
          <a:bodyPr wrap="square" rtlCol="0">
            <a:spAutoFit/>
          </a:bodyPr>
          <a:lstStyle/>
          <a:p>
            <a:pPr algn="just">
              <a:lnSpc>
                <a:spcPct val="150000"/>
              </a:lnSpc>
            </a:pPr>
            <a:r>
              <a:rPr lang="de-LU" dirty="0">
                <a:latin typeface="Bahnschrift" panose="020B0502040204020203" pitchFamily="34" charset="0"/>
              </a:rPr>
              <a:t>Versetzen Sie sich in die Situation eines Menschen, der überlegt, ob er</a:t>
            </a:r>
            <a:r>
              <a:rPr lang="en-GB" dirty="0">
                <a:latin typeface="Bahnschrift" panose="020B0502040204020203" pitchFamily="34" charset="0"/>
              </a:rPr>
              <a:t> </a:t>
            </a:r>
            <a:r>
              <a:rPr lang="de-LU" dirty="0">
                <a:latin typeface="Bahnschrift" panose="020B0502040204020203" pitchFamily="34" charset="0"/>
              </a:rPr>
              <a:t>einem anderen eine </a:t>
            </a:r>
            <a:r>
              <a:rPr lang="de-LU" b="1" u="sng" dirty="0">
                <a:latin typeface="Bahnschrift" panose="020B0502040204020203" pitchFamily="34" charset="0"/>
              </a:rPr>
              <a:t>unangenehme Wahrheit</a:t>
            </a:r>
            <a:r>
              <a:rPr lang="de-LU" b="1" dirty="0">
                <a:latin typeface="Bahnschrift" panose="020B0502040204020203" pitchFamily="34" charset="0"/>
              </a:rPr>
              <a:t> </a:t>
            </a:r>
            <a:r>
              <a:rPr lang="de-LU" dirty="0">
                <a:latin typeface="Bahnschrift" panose="020B0502040204020203" pitchFamily="34" charset="0"/>
              </a:rPr>
              <a:t>mitteilen soll, obwohl er selbst und der andere mit einer Lüge vielleicht </a:t>
            </a:r>
            <a:r>
              <a:rPr lang="de-LU" b="1" u="sng" dirty="0">
                <a:latin typeface="Bahnschrift" panose="020B0502040204020203" pitchFamily="34" charset="0"/>
              </a:rPr>
              <a:t>glücklicher wären</a:t>
            </a:r>
            <a:r>
              <a:rPr lang="en-GB" b="1" dirty="0">
                <a:latin typeface="Bahnschrift" panose="020B0502040204020203" pitchFamily="34" charset="0"/>
              </a:rPr>
              <a:t> </a:t>
            </a:r>
            <a:r>
              <a:rPr lang="de-LU" dirty="0">
                <a:latin typeface="Bahnschrift" panose="020B0502040204020203" pitchFamily="34" charset="0"/>
              </a:rPr>
              <a:t>bei einer Aktion, die er für unrecht hält, mitmachen soll, obwohl seine Weigerung für ihn gefährlich ist.</a:t>
            </a:r>
            <a:endParaRPr lang="en-GB" dirty="0">
              <a:latin typeface="Bahnschrift" panose="020B0502040204020203" pitchFamily="34" charset="0"/>
            </a:endParaRPr>
          </a:p>
          <a:p>
            <a:pPr algn="just">
              <a:lnSpc>
                <a:spcPct val="150000"/>
              </a:lnSpc>
            </a:pPr>
            <a:r>
              <a:rPr lang="de-LU" dirty="0">
                <a:latin typeface="Bahnschrift" panose="020B0502040204020203" pitchFamily="34" charset="0"/>
              </a:rPr>
              <a:t> </a:t>
            </a:r>
            <a:endParaRPr lang="en-GB" dirty="0">
              <a:latin typeface="Bahnschrift" panose="020B0502040204020203" pitchFamily="34" charset="0"/>
            </a:endParaRPr>
          </a:p>
          <a:p>
            <a:pPr algn="just">
              <a:lnSpc>
                <a:spcPct val="150000"/>
              </a:lnSpc>
            </a:pPr>
            <a:r>
              <a:rPr lang="de-LU" dirty="0">
                <a:latin typeface="Bahnschrift" panose="020B0502040204020203" pitchFamily="34" charset="0"/>
              </a:rPr>
              <a:t>Welche Motive und Gründe könnten die Handlungen dieser Menschen bestimmen?</a:t>
            </a:r>
            <a:endParaRPr lang="en-GB" dirty="0">
              <a:latin typeface="Bahnschrift" panose="020B0502040204020203" pitchFamily="34" charset="0"/>
            </a:endParaRPr>
          </a:p>
        </p:txBody>
      </p:sp>
      <p:sp>
        <p:nvSpPr>
          <p:cNvPr id="14" name="TextBox 13">
            <a:extLst>
              <a:ext uri="{FF2B5EF4-FFF2-40B4-BE49-F238E27FC236}">
                <a16:creationId xmlns:a16="http://schemas.microsoft.com/office/drawing/2014/main" id="{4D20DB2A-2D8F-46AB-A460-489D27DEE8A1}"/>
              </a:ext>
            </a:extLst>
          </p:cNvPr>
          <p:cNvSpPr txBox="1"/>
          <p:nvPr/>
        </p:nvSpPr>
        <p:spPr>
          <a:xfrm>
            <a:off x="3187817" y="3439917"/>
            <a:ext cx="8244349" cy="2031325"/>
          </a:xfrm>
          <a:prstGeom prst="rect">
            <a:avLst/>
          </a:prstGeom>
          <a:solidFill>
            <a:schemeClr val="accent1">
              <a:lumMod val="20000"/>
              <a:lumOff val="80000"/>
            </a:schemeClr>
          </a:solidFill>
        </p:spPr>
        <p:txBody>
          <a:bodyPr wrap="square" rtlCol="0">
            <a:spAutoFit/>
          </a:bodyPr>
          <a:lstStyle/>
          <a:p>
            <a:pPr marL="285750" indent="-285750" algn="just">
              <a:buFont typeface="Arial" panose="020B0604020202020204" pitchFamily="34" charset="0"/>
              <a:buChar char="•"/>
            </a:pPr>
            <a:r>
              <a:rPr lang="de-LU" dirty="0">
                <a:latin typeface="Bahnschrift" panose="020B0502040204020203" pitchFamily="34" charset="0"/>
              </a:rPr>
              <a:t>Die Begründung der Ethik besteht für Kant darin, </a:t>
            </a:r>
            <a:r>
              <a:rPr lang="de-LU" b="1" u="sng" dirty="0">
                <a:latin typeface="Bahnschrift" panose="020B0502040204020203" pitchFamily="34" charset="0"/>
              </a:rPr>
              <a:t>ein oberstes Prinzip, ein allgemeingültiges Gesetz</a:t>
            </a:r>
            <a:r>
              <a:rPr lang="de-LU" dirty="0">
                <a:latin typeface="Bahnschrift" panose="020B0502040204020203" pitchFamily="34" charset="0"/>
              </a:rPr>
              <a:t> zu finden</a:t>
            </a:r>
          </a:p>
          <a:p>
            <a:pPr marL="285750" indent="-285750" algn="just">
              <a:buFont typeface="Arial" panose="020B0604020202020204" pitchFamily="34" charset="0"/>
              <a:buChar char="•"/>
            </a:pPr>
            <a:endParaRPr lang="en-GB" dirty="0">
              <a:latin typeface="Bahnschrift" panose="020B0502040204020203" pitchFamily="34" charset="0"/>
            </a:endParaRPr>
          </a:p>
          <a:p>
            <a:pPr marL="285750" indent="-285750" algn="just">
              <a:buFont typeface="Arial" panose="020B0604020202020204" pitchFamily="34" charset="0"/>
              <a:buChar char="•"/>
            </a:pPr>
            <a:r>
              <a:rPr lang="de-LU" dirty="0">
                <a:latin typeface="Bahnschrift" panose="020B0502040204020203" pitchFamily="34" charset="0"/>
              </a:rPr>
              <a:t>Kant orientiert sich dabei </a:t>
            </a:r>
            <a:r>
              <a:rPr lang="de-LU" b="1" dirty="0">
                <a:latin typeface="Bahnschrift" panose="020B0502040204020203" pitchFamily="34" charset="0"/>
              </a:rPr>
              <a:t>nicht daran, welche Folgen unsere Handlungen</a:t>
            </a:r>
            <a:r>
              <a:rPr lang="de-LU" dirty="0">
                <a:latin typeface="Bahnschrift" panose="020B0502040204020203" pitchFamily="34" charset="0"/>
              </a:rPr>
              <a:t> für das </a:t>
            </a:r>
            <a:r>
              <a:rPr lang="de-LU" b="1" dirty="0">
                <a:latin typeface="Bahnschrift" panose="020B0502040204020203" pitchFamily="34" charset="0"/>
              </a:rPr>
              <a:t>Glück</a:t>
            </a:r>
            <a:r>
              <a:rPr lang="de-LU" dirty="0">
                <a:latin typeface="Bahnschrift" panose="020B0502040204020203" pitchFamily="34" charset="0"/>
              </a:rPr>
              <a:t> haben</a:t>
            </a:r>
          </a:p>
          <a:p>
            <a:pPr marL="285750" indent="-285750" algn="just">
              <a:buFont typeface="Arial" panose="020B0604020202020204" pitchFamily="34" charset="0"/>
              <a:buChar char="•"/>
            </a:pPr>
            <a:endParaRPr lang="de-LU" dirty="0">
              <a:latin typeface="Bahnschrift" panose="020B0502040204020203" pitchFamily="34" charset="0"/>
            </a:endParaRPr>
          </a:p>
          <a:p>
            <a:pPr marL="285750" indent="-285750" algn="just">
              <a:buFont typeface="Arial" panose="020B0604020202020204" pitchFamily="34" charset="0"/>
              <a:buChar char="•"/>
            </a:pPr>
            <a:r>
              <a:rPr lang="de-LU" dirty="0">
                <a:latin typeface="Bahnschrift" panose="020B0502040204020203" pitchFamily="34" charset="0"/>
              </a:rPr>
              <a:t>Kant bewertet Handlungen daran, ob sie </a:t>
            </a:r>
            <a:r>
              <a:rPr lang="de-LU" b="1" u="sng" dirty="0">
                <a:latin typeface="Bahnschrift" panose="020B0502040204020203" pitchFamily="34" charset="0"/>
              </a:rPr>
              <a:t>an sich gut oder schlecht sind</a:t>
            </a:r>
            <a:endParaRPr lang="en-GB" dirty="0">
              <a:latin typeface="Bahnschrift" panose="020B0502040204020203" pitchFamily="34" charset="0"/>
            </a:endParaRPr>
          </a:p>
        </p:txBody>
      </p:sp>
      <p:pic>
        <p:nvPicPr>
          <p:cNvPr id="19" name="Picture 18">
            <a:extLst>
              <a:ext uri="{FF2B5EF4-FFF2-40B4-BE49-F238E27FC236}">
                <a16:creationId xmlns:a16="http://schemas.microsoft.com/office/drawing/2014/main" id="{E303E4F5-2C86-416B-8B2B-EA6E427F6726}"/>
              </a:ext>
            </a:extLst>
          </p:cNvPr>
          <p:cNvPicPr>
            <a:picLocks noChangeAspect="1"/>
          </p:cNvPicPr>
          <p:nvPr/>
        </p:nvPicPr>
        <p:blipFill>
          <a:blip r:embed="rId2">
            <a:duotone>
              <a:schemeClr val="accent5">
                <a:shade val="45000"/>
                <a:satMod val="135000"/>
              </a:schemeClr>
              <a:prstClr val="white"/>
            </a:duotone>
          </a:blip>
          <a:stretch>
            <a:fillRect/>
          </a:stretch>
        </p:blipFill>
        <p:spPr>
          <a:xfrm>
            <a:off x="887968" y="3799921"/>
            <a:ext cx="2643864" cy="2922164"/>
          </a:xfrm>
          <a:prstGeom prst="rect">
            <a:avLst/>
          </a:prstGeom>
        </p:spPr>
      </p:pic>
    </p:spTree>
    <p:extLst>
      <p:ext uri="{BB962C8B-B14F-4D97-AF65-F5344CB8AC3E}">
        <p14:creationId xmlns:p14="http://schemas.microsoft.com/office/powerpoint/2010/main" val="323532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1983013"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Pflicht</a:t>
            </a:r>
            <a:r>
              <a:rPr lang="en-GB" dirty="0">
                <a:solidFill>
                  <a:schemeClr val="bg1"/>
                </a:solidFill>
                <a:latin typeface="Bahnschrift" panose="020B0502040204020203" pitchFamily="34" charset="0"/>
              </a:rPr>
              <a:t> &amp; Wille</a:t>
            </a: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0" name="TextBox 9">
            <a:extLst>
              <a:ext uri="{FF2B5EF4-FFF2-40B4-BE49-F238E27FC236}">
                <a16:creationId xmlns:a16="http://schemas.microsoft.com/office/drawing/2014/main" id="{356CF124-87D5-4F37-B14B-D28BA2688747}"/>
              </a:ext>
            </a:extLst>
          </p:cNvPr>
          <p:cNvSpPr txBox="1"/>
          <p:nvPr/>
        </p:nvSpPr>
        <p:spPr>
          <a:xfrm>
            <a:off x="5177410" y="1336496"/>
            <a:ext cx="6318461" cy="3139321"/>
          </a:xfrm>
          <a:prstGeom prst="rect">
            <a:avLst/>
          </a:prstGeom>
          <a:noFill/>
        </p:spPr>
        <p:txBody>
          <a:bodyPr wrap="square" rtlCol="0">
            <a:spAutoFit/>
          </a:bodyPr>
          <a:lstStyle/>
          <a:p>
            <a:pPr marL="285750" indent="-285750">
              <a:buFont typeface="Arial" panose="020B0604020202020204" pitchFamily="34" charset="0"/>
              <a:buChar char="•"/>
            </a:pPr>
            <a:r>
              <a:rPr lang="de-LU" b="1" u="sng" dirty="0">
                <a:latin typeface="Bahnschrift" panose="020B0502040204020203" pitchFamily="34" charset="0"/>
              </a:rPr>
              <a:t>Die Folgen des eigenen Handelns sind nicht immer abzuschätzen</a:t>
            </a:r>
            <a:endParaRPr lang="de-LU" dirty="0">
              <a:latin typeface="Bahnschrift" panose="020B0502040204020203" pitchFamily="34" charset="0"/>
            </a:endParaRPr>
          </a:p>
          <a:p>
            <a:pPr marL="285750" indent="-285750">
              <a:buFont typeface="Arial" panose="020B0604020202020204" pitchFamily="34" charset="0"/>
              <a:buChar char="•"/>
            </a:pPr>
            <a:endParaRPr lang="de-LU" dirty="0">
              <a:latin typeface="Bahnschrift" panose="020B0502040204020203" pitchFamily="34" charset="0"/>
            </a:endParaRPr>
          </a:p>
          <a:p>
            <a:pPr marL="285750" indent="-285750">
              <a:buFont typeface="Arial" panose="020B0604020202020204" pitchFamily="34" charset="0"/>
              <a:buChar char="•"/>
            </a:pPr>
            <a:r>
              <a:rPr lang="de-LU" dirty="0">
                <a:latin typeface="Bahnschrift" panose="020B0502040204020203" pitchFamily="34" charset="0"/>
              </a:rPr>
              <a:t>Für Kant ist allein die </a:t>
            </a:r>
            <a:r>
              <a:rPr lang="de-LU" b="1" u="sng" dirty="0">
                <a:latin typeface="Bahnschrift" panose="020B0502040204020203" pitchFamily="34" charset="0"/>
              </a:rPr>
              <a:t>Handlungsmotivation, der Wille</a:t>
            </a:r>
            <a:r>
              <a:rPr lang="de-LU" dirty="0">
                <a:latin typeface="Bahnschrift" panose="020B0502040204020203" pitchFamily="34" charset="0"/>
              </a:rPr>
              <a:t>, ausschlaggebend</a:t>
            </a:r>
          </a:p>
          <a:p>
            <a:pPr marL="285750" indent="-285750">
              <a:buFont typeface="Arial" panose="020B0604020202020204" pitchFamily="34" charset="0"/>
              <a:buChar char="•"/>
            </a:pPr>
            <a:endParaRPr lang="en-GB" dirty="0">
              <a:latin typeface="Bahnschrift" panose="020B0502040204020203" pitchFamily="34" charset="0"/>
            </a:endParaRPr>
          </a:p>
          <a:p>
            <a:pPr marL="285750" indent="-285750">
              <a:buFont typeface="Arial" panose="020B0604020202020204" pitchFamily="34" charset="0"/>
              <a:buChar char="•"/>
            </a:pPr>
            <a:r>
              <a:rPr lang="de-LU" b="1" u="sng" dirty="0">
                <a:latin typeface="Bahnschrift" panose="020B0502040204020203" pitchFamily="34" charset="0"/>
              </a:rPr>
              <a:t>Pflicht</a:t>
            </a:r>
            <a:r>
              <a:rPr lang="de-LU" b="1" dirty="0">
                <a:latin typeface="Bahnschrift" panose="020B0502040204020203" pitchFamily="34" charset="0"/>
              </a:rPr>
              <a:t> bestimmte Handlungen</a:t>
            </a:r>
            <a:r>
              <a:rPr lang="de-LU" dirty="0">
                <a:latin typeface="Bahnschrift" panose="020B0502040204020203" pitchFamily="34" charset="0"/>
              </a:rPr>
              <a:t> unterscheiden sich von </a:t>
            </a:r>
            <a:r>
              <a:rPr lang="de-LU" b="1" dirty="0">
                <a:latin typeface="Bahnschrift" panose="020B0502040204020203" pitchFamily="34" charset="0"/>
              </a:rPr>
              <a:t>unseren Neigungen</a:t>
            </a:r>
          </a:p>
          <a:p>
            <a:pPr marL="285750" indent="-285750">
              <a:buFont typeface="Arial" panose="020B0604020202020204" pitchFamily="34" charset="0"/>
              <a:buChar char="•"/>
            </a:pPr>
            <a:endParaRPr lang="de-LU" b="1" dirty="0">
              <a:latin typeface="Bahnschrift" panose="020B0502040204020203" pitchFamily="34" charset="0"/>
            </a:endParaRPr>
          </a:p>
          <a:p>
            <a:pPr marL="285750" indent="-285750">
              <a:buFont typeface="Arial" panose="020B0604020202020204" pitchFamily="34" charset="0"/>
              <a:buChar char="•"/>
            </a:pPr>
            <a:r>
              <a:rPr lang="de-LU" dirty="0">
                <a:latin typeface="Bahnschrift" panose="020B0502040204020203" pitchFamily="34" charset="0"/>
              </a:rPr>
              <a:t>Neigungen sind immer </a:t>
            </a:r>
            <a:r>
              <a:rPr lang="de-LU" b="1" u="sng" dirty="0">
                <a:latin typeface="Bahnschrift" panose="020B0502040204020203" pitchFamily="34" charset="0"/>
              </a:rPr>
              <a:t>subjektiv</a:t>
            </a:r>
            <a:r>
              <a:rPr lang="de-LU" b="1" dirty="0">
                <a:latin typeface="Bahnschrift" panose="020B0502040204020203" pitchFamily="34" charset="0"/>
              </a:rPr>
              <a:t>, </a:t>
            </a:r>
            <a:r>
              <a:rPr lang="de-LU" dirty="0">
                <a:latin typeface="Bahnschrift" panose="020B0502040204020203" pitchFamily="34" charset="0"/>
              </a:rPr>
              <a:t>Pflichten können hingegen </a:t>
            </a:r>
            <a:r>
              <a:rPr lang="de-LU" b="1" u="sng" dirty="0">
                <a:latin typeface="Bahnschrift" panose="020B0502040204020203" pitchFamily="34" charset="0"/>
              </a:rPr>
              <a:t>objektiv</a:t>
            </a:r>
            <a:r>
              <a:rPr lang="de-LU" dirty="0">
                <a:latin typeface="Bahnschrift" panose="020B0502040204020203" pitchFamily="34" charset="0"/>
              </a:rPr>
              <a:t> ermittelt werden</a:t>
            </a:r>
            <a:endParaRPr lang="en-GB" dirty="0">
              <a:latin typeface="Bahnschrift" panose="020B0502040204020203" pitchFamily="34" charset="0"/>
            </a:endParaRPr>
          </a:p>
        </p:txBody>
      </p:sp>
      <p:pic>
        <p:nvPicPr>
          <p:cNvPr id="11" name="Picture 10">
            <a:extLst>
              <a:ext uri="{FF2B5EF4-FFF2-40B4-BE49-F238E27FC236}">
                <a16:creationId xmlns:a16="http://schemas.microsoft.com/office/drawing/2014/main" id="{32189189-8636-4F96-A057-49139DD8FE62}"/>
              </a:ext>
            </a:extLst>
          </p:cNvPr>
          <p:cNvPicPr>
            <a:picLocks noChangeAspect="1"/>
          </p:cNvPicPr>
          <p:nvPr/>
        </p:nvPicPr>
        <p:blipFill>
          <a:blip r:embed="rId2"/>
          <a:stretch>
            <a:fillRect/>
          </a:stretch>
        </p:blipFill>
        <p:spPr>
          <a:xfrm>
            <a:off x="924001" y="1194414"/>
            <a:ext cx="3582556" cy="50166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a:extLst>
              <a:ext uri="{FF2B5EF4-FFF2-40B4-BE49-F238E27FC236}">
                <a16:creationId xmlns:a16="http://schemas.microsoft.com/office/drawing/2014/main" id="{A0C891D2-587E-43BE-9B03-9B7AE7FC5C26}"/>
              </a:ext>
            </a:extLst>
          </p:cNvPr>
          <p:cNvSpPr txBox="1"/>
          <p:nvPr/>
        </p:nvSpPr>
        <p:spPr>
          <a:xfrm>
            <a:off x="5427572" y="5037436"/>
            <a:ext cx="5818135" cy="646331"/>
          </a:xfrm>
          <a:prstGeom prst="rect">
            <a:avLst/>
          </a:prstGeom>
          <a:solidFill>
            <a:schemeClr val="accent1">
              <a:lumMod val="20000"/>
              <a:lumOff val="80000"/>
            </a:schemeClr>
          </a:solidFill>
        </p:spPr>
        <p:txBody>
          <a:bodyPr wrap="square" rtlCol="0">
            <a:spAutoFit/>
          </a:bodyPr>
          <a:lstStyle/>
          <a:p>
            <a:r>
              <a:rPr lang="de-LU" dirty="0">
                <a:latin typeface="Bahnschrift" panose="020B0502040204020203" pitchFamily="34" charset="0"/>
                <a:sym typeface="Wingdings" panose="05000000000000000000" pitchFamily="2" charset="2"/>
              </a:rPr>
              <a:t> </a:t>
            </a:r>
            <a:r>
              <a:rPr lang="de-LU" dirty="0">
                <a:latin typeface="Bahnschrift" panose="020B0502040204020203" pitchFamily="34" charset="0"/>
              </a:rPr>
              <a:t>Aus Pflicht handeln, bedeutet aus </a:t>
            </a:r>
            <a:r>
              <a:rPr lang="de-LU" b="1" dirty="0">
                <a:latin typeface="Bahnschrift" panose="020B0502040204020203" pitchFamily="34" charset="0"/>
              </a:rPr>
              <a:t>Gründen handeln, die für jeden gelten</a:t>
            </a:r>
            <a:r>
              <a:rPr lang="de-LU" dirty="0">
                <a:latin typeface="Bahnschrift" panose="020B0502040204020203" pitchFamily="34" charset="0"/>
              </a:rPr>
              <a:t>.</a:t>
            </a:r>
          </a:p>
        </p:txBody>
      </p:sp>
    </p:spTree>
    <p:extLst>
      <p:ext uri="{BB962C8B-B14F-4D97-AF65-F5344CB8AC3E}">
        <p14:creationId xmlns:p14="http://schemas.microsoft.com/office/powerpoint/2010/main" val="49117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2326962"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Pflicht</a:t>
            </a:r>
            <a:r>
              <a:rPr lang="en-GB" dirty="0">
                <a:solidFill>
                  <a:schemeClr val="bg1"/>
                </a:solidFill>
                <a:latin typeface="Bahnschrift" panose="020B0502040204020203" pitchFamily="34" charset="0"/>
              </a:rPr>
              <a:t> &amp; </a:t>
            </a:r>
            <a:r>
              <a:rPr lang="en-GB" dirty="0" err="1">
                <a:solidFill>
                  <a:schemeClr val="bg1"/>
                </a:solidFill>
                <a:latin typeface="Bahnschrift" panose="020B0502040204020203" pitchFamily="34" charset="0"/>
              </a:rPr>
              <a:t>Neigung</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3" name="TextBox 12">
            <a:extLst>
              <a:ext uri="{FF2B5EF4-FFF2-40B4-BE49-F238E27FC236}">
                <a16:creationId xmlns:a16="http://schemas.microsoft.com/office/drawing/2014/main" id="{FEA6A2FB-C4CA-4423-B3C2-8787B9B86C74}"/>
              </a:ext>
            </a:extLst>
          </p:cNvPr>
          <p:cNvSpPr txBox="1"/>
          <p:nvPr/>
        </p:nvSpPr>
        <p:spPr>
          <a:xfrm>
            <a:off x="1488558" y="958911"/>
            <a:ext cx="10007313" cy="867032"/>
          </a:xfrm>
          <a:prstGeom prst="rect">
            <a:avLst/>
          </a:prstGeom>
          <a:noFill/>
        </p:spPr>
        <p:txBody>
          <a:bodyPr wrap="square" rtlCol="0">
            <a:spAutoFit/>
          </a:bodyPr>
          <a:lstStyle/>
          <a:p>
            <a:pPr>
              <a:lnSpc>
                <a:spcPct val="150000"/>
              </a:lnSpc>
            </a:pPr>
            <a:r>
              <a:rPr lang="de-LU" b="1" dirty="0">
                <a:latin typeface="Bahnschrift" panose="020B0502040204020203" pitchFamily="34" charset="0"/>
              </a:rPr>
              <a:t>Warum hat laut Kant die wohltätige Handlung des depressiven Menschenfreundes einen größeren moralischen Wert, als die Hilfe eines unbekümmerten Menschen?</a:t>
            </a:r>
            <a:endParaRPr lang="en-GB" dirty="0">
              <a:latin typeface="Bahnschrift" panose="020B0502040204020203" pitchFamily="34" charset="0"/>
            </a:endParaRPr>
          </a:p>
        </p:txBody>
      </p:sp>
      <p:sp>
        <p:nvSpPr>
          <p:cNvPr id="14" name="TextBox 13">
            <a:extLst>
              <a:ext uri="{FF2B5EF4-FFF2-40B4-BE49-F238E27FC236}">
                <a16:creationId xmlns:a16="http://schemas.microsoft.com/office/drawing/2014/main" id="{55E05250-8942-4C80-9544-5D71C43C3D5A}"/>
              </a:ext>
            </a:extLst>
          </p:cNvPr>
          <p:cNvSpPr txBox="1"/>
          <p:nvPr/>
        </p:nvSpPr>
        <p:spPr>
          <a:xfrm>
            <a:off x="1488558" y="4152751"/>
            <a:ext cx="9574329" cy="2113527"/>
          </a:xfrm>
          <a:prstGeom prst="rect">
            <a:avLst/>
          </a:prstGeom>
          <a:solidFill>
            <a:schemeClr val="accent1">
              <a:lumMod val="20000"/>
              <a:lumOff val="80000"/>
            </a:schemeClr>
          </a:solidFill>
        </p:spPr>
        <p:txBody>
          <a:bodyPr wrap="square" rtlCol="0">
            <a:spAutoFit/>
          </a:bodyPr>
          <a:lstStyle/>
          <a:p>
            <a:pPr algn="just">
              <a:lnSpc>
                <a:spcPct val="150000"/>
              </a:lnSpc>
            </a:pPr>
            <a:r>
              <a:rPr lang="de-DE" dirty="0">
                <a:latin typeface="Bahnschrift" panose="020B0502040204020203" pitchFamily="34" charset="0"/>
              </a:rPr>
              <a:t>Jede Handlung aus Pflicht ist pflichtgemäß, aber </a:t>
            </a:r>
            <a:r>
              <a:rPr lang="de-DE" b="1" u="sng" dirty="0">
                <a:latin typeface="Bahnschrift" panose="020B0502040204020203" pitchFamily="34" charset="0"/>
              </a:rPr>
              <a:t>nicht jede pflichtgemäße Handlung erfolgt aus Pflicht</a:t>
            </a:r>
            <a:r>
              <a:rPr lang="de-DE" dirty="0">
                <a:latin typeface="Bahnschrift" panose="020B0502040204020203" pitchFamily="34" charset="0"/>
              </a:rPr>
              <a:t>. </a:t>
            </a:r>
          </a:p>
          <a:p>
            <a:pPr algn="just">
              <a:lnSpc>
                <a:spcPct val="150000"/>
              </a:lnSpc>
            </a:pPr>
            <a:endParaRPr lang="de-DE" dirty="0">
              <a:latin typeface="Bahnschrift" panose="020B0502040204020203" pitchFamily="34" charset="0"/>
            </a:endParaRPr>
          </a:p>
          <a:p>
            <a:pPr algn="just">
              <a:lnSpc>
                <a:spcPct val="150000"/>
              </a:lnSpc>
            </a:pPr>
            <a:r>
              <a:rPr lang="de-DE" dirty="0">
                <a:latin typeface="Bahnschrift" panose="020B0502040204020203" pitchFamily="34" charset="0"/>
              </a:rPr>
              <a:t>Eine Handlung, die nicht aus Achtung vor dem Gesetz, sondern </a:t>
            </a:r>
            <a:r>
              <a:rPr lang="de-DE" b="1" u="sng" dirty="0">
                <a:latin typeface="Bahnschrift" panose="020B0502040204020203" pitchFamily="34" charset="0"/>
              </a:rPr>
              <a:t>aus Neigung </a:t>
            </a:r>
            <a:r>
              <a:rPr lang="de-DE" dirty="0">
                <a:latin typeface="Bahnschrift" panose="020B0502040204020203" pitchFamily="34" charset="0"/>
              </a:rPr>
              <a:t>geschieht, hat </a:t>
            </a:r>
            <a:r>
              <a:rPr lang="de-DE" b="1" u="sng" dirty="0">
                <a:latin typeface="Bahnschrift" panose="020B0502040204020203" pitchFamily="34" charset="0"/>
              </a:rPr>
              <a:t>keinen positiven moralischen Wert</a:t>
            </a:r>
            <a:r>
              <a:rPr lang="de-DE" dirty="0">
                <a:latin typeface="Bahnschrift" panose="020B0502040204020203" pitchFamily="34" charset="0"/>
              </a:rPr>
              <a:t>. </a:t>
            </a:r>
            <a:endParaRPr lang="en-GB" dirty="0">
              <a:latin typeface="Bahnschrift" panose="020B0502040204020203" pitchFamily="34" charset="0"/>
            </a:endParaRPr>
          </a:p>
        </p:txBody>
      </p:sp>
      <p:sp>
        <p:nvSpPr>
          <p:cNvPr id="15" name="Speech Bubble: Rectangle with Corners Rounded 14">
            <a:extLst>
              <a:ext uri="{FF2B5EF4-FFF2-40B4-BE49-F238E27FC236}">
                <a16:creationId xmlns:a16="http://schemas.microsoft.com/office/drawing/2014/main" id="{6E0948C8-B6FB-4B16-AF31-96862CF571B1}"/>
              </a:ext>
            </a:extLst>
          </p:cNvPr>
          <p:cNvSpPr/>
          <p:nvPr/>
        </p:nvSpPr>
        <p:spPr>
          <a:xfrm>
            <a:off x="4752107" y="2087376"/>
            <a:ext cx="4651951" cy="1108830"/>
          </a:xfrm>
          <a:prstGeom prst="wedgeRoundRectCallout">
            <a:avLst>
              <a:gd name="adj1" fmla="val -64834"/>
              <a:gd name="adj2" fmla="val 37843"/>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GB">
              <a:latin typeface="Bahnschrift" panose="020B0502040204020203" pitchFamily="34" charset="0"/>
            </a:endParaRPr>
          </a:p>
        </p:txBody>
      </p:sp>
      <p:sp>
        <p:nvSpPr>
          <p:cNvPr id="16" name="TextBox 15">
            <a:extLst>
              <a:ext uri="{FF2B5EF4-FFF2-40B4-BE49-F238E27FC236}">
                <a16:creationId xmlns:a16="http://schemas.microsoft.com/office/drawing/2014/main" id="{4BE45E2E-CB90-4AB8-BA55-6D3E5D0DD88D}"/>
              </a:ext>
            </a:extLst>
          </p:cNvPr>
          <p:cNvSpPr txBox="1"/>
          <p:nvPr/>
        </p:nvSpPr>
        <p:spPr>
          <a:xfrm>
            <a:off x="4874160" y="2126373"/>
            <a:ext cx="4143809" cy="867032"/>
          </a:xfrm>
          <a:prstGeom prst="rect">
            <a:avLst/>
          </a:prstGeom>
          <a:noFill/>
        </p:spPr>
        <p:txBody>
          <a:bodyPr wrap="square" rtlCol="0">
            <a:spAutoFit/>
          </a:bodyPr>
          <a:lstStyle/>
          <a:p>
            <a:pPr algn="ctr">
              <a:lnSpc>
                <a:spcPct val="150000"/>
              </a:lnSpc>
            </a:pPr>
            <a:r>
              <a:rPr lang="de-DE" dirty="0">
                <a:latin typeface="Bahnschrift" panose="020B0502040204020203" pitchFamily="34" charset="0"/>
              </a:rPr>
              <a:t>„Pflicht ist </a:t>
            </a:r>
            <a:r>
              <a:rPr lang="de-DE" b="1" u="sng" dirty="0">
                <a:latin typeface="Bahnschrift" panose="020B0502040204020203" pitchFamily="34" charset="0"/>
              </a:rPr>
              <a:t>die Notwendigkeit</a:t>
            </a:r>
            <a:r>
              <a:rPr lang="de-DE" dirty="0">
                <a:latin typeface="Bahnschrift" panose="020B0502040204020203" pitchFamily="34" charset="0"/>
              </a:rPr>
              <a:t> einer Handlung aus </a:t>
            </a:r>
            <a:r>
              <a:rPr lang="de-DE" u="sng" dirty="0">
                <a:latin typeface="Bahnschrift" panose="020B0502040204020203" pitchFamily="34" charset="0"/>
              </a:rPr>
              <a:t>Achtung fürs Gesetz</a:t>
            </a:r>
            <a:r>
              <a:rPr lang="de-DE" dirty="0">
                <a:latin typeface="Bahnschrift" panose="020B0502040204020203" pitchFamily="34" charset="0"/>
              </a:rPr>
              <a:t>“</a:t>
            </a:r>
            <a:endParaRPr lang="en-GB" dirty="0">
              <a:latin typeface="Bahnschrift" panose="020B0502040204020203" pitchFamily="34" charset="0"/>
            </a:endParaRPr>
          </a:p>
        </p:txBody>
      </p:sp>
      <p:pic>
        <p:nvPicPr>
          <p:cNvPr id="17" name="Picture 16" descr="A close up of a logo&#10;&#10;Description automatically generated">
            <a:extLst>
              <a:ext uri="{FF2B5EF4-FFF2-40B4-BE49-F238E27FC236}">
                <a16:creationId xmlns:a16="http://schemas.microsoft.com/office/drawing/2014/main" id="{FD95C568-2BA5-4E24-B8E9-F2FCC0C25B35}"/>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58318" y="2087376"/>
            <a:ext cx="1893789" cy="1893789"/>
          </a:xfrm>
          <a:prstGeom prst="rect">
            <a:avLst/>
          </a:prstGeom>
        </p:spPr>
      </p:pic>
    </p:spTree>
    <p:extLst>
      <p:ext uri="{BB962C8B-B14F-4D97-AF65-F5344CB8AC3E}">
        <p14:creationId xmlns:p14="http://schemas.microsoft.com/office/powerpoint/2010/main" val="280248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2326962"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a:solidFill>
                  <a:schemeClr val="bg1"/>
                </a:solidFill>
                <a:latin typeface="Bahnschrift" panose="020B0502040204020203" pitchFamily="34" charset="0"/>
              </a:rPr>
              <a:t>Der </a:t>
            </a:r>
            <a:r>
              <a:rPr lang="en-GB" dirty="0" err="1">
                <a:solidFill>
                  <a:schemeClr val="bg1"/>
                </a:solidFill>
                <a:latin typeface="Bahnschrift" panose="020B0502040204020203" pitchFamily="34" charset="0"/>
              </a:rPr>
              <a:t>gute</a:t>
            </a:r>
            <a:r>
              <a:rPr lang="en-GB" dirty="0">
                <a:solidFill>
                  <a:schemeClr val="bg1"/>
                </a:solidFill>
                <a:latin typeface="Bahnschrift" panose="020B0502040204020203" pitchFamily="34" charset="0"/>
              </a:rPr>
              <a:t> Wille</a:t>
            </a: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2" name="TextBox 11">
            <a:extLst>
              <a:ext uri="{FF2B5EF4-FFF2-40B4-BE49-F238E27FC236}">
                <a16:creationId xmlns:a16="http://schemas.microsoft.com/office/drawing/2014/main" id="{B0D84702-E1E9-443A-AB3B-41366C51196F}"/>
              </a:ext>
            </a:extLst>
          </p:cNvPr>
          <p:cNvSpPr txBox="1"/>
          <p:nvPr/>
        </p:nvSpPr>
        <p:spPr>
          <a:xfrm>
            <a:off x="1488558" y="1202192"/>
            <a:ext cx="10007313" cy="1477328"/>
          </a:xfrm>
          <a:prstGeom prst="rect">
            <a:avLst/>
          </a:prstGeom>
          <a:noFill/>
        </p:spPr>
        <p:txBody>
          <a:bodyPr wrap="square" rtlCol="0">
            <a:spAutoFit/>
          </a:bodyPr>
          <a:lstStyle/>
          <a:p>
            <a:pPr algn="just"/>
            <a:r>
              <a:rPr lang="de-LU" dirty="0">
                <a:latin typeface="Bahnschrift" panose="020B0502040204020203" pitchFamily="34" charset="0"/>
              </a:rPr>
              <a:t>Wenn </a:t>
            </a:r>
            <a:r>
              <a:rPr lang="de-LU" b="1" dirty="0">
                <a:latin typeface="Bahnschrift" panose="020B0502040204020203" pitchFamily="34" charset="0"/>
              </a:rPr>
              <a:t>allein ein guter Wille</a:t>
            </a:r>
            <a:r>
              <a:rPr lang="de-LU" dirty="0">
                <a:latin typeface="Bahnschrift" panose="020B0502040204020203" pitchFamily="34" charset="0"/>
              </a:rPr>
              <a:t> zählt, dann sind </a:t>
            </a:r>
            <a:r>
              <a:rPr lang="de-LU" b="1" dirty="0">
                <a:latin typeface="Bahnschrift" panose="020B0502040204020203" pitchFamily="34" charset="0"/>
              </a:rPr>
              <a:t>Wirkungen und Folgen einer Handlung für ihre ethische Beurteilung nicht relevant</a:t>
            </a:r>
            <a:r>
              <a:rPr lang="de-LU" dirty="0">
                <a:latin typeface="Bahnschrift" panose="020B0502040204020203" pitchFamily="34" charset="0"/>
              </a:rPr>
              <a:t>.</a:t>
            </a:r>
          </a:p>
          <a:p>
            <a:pPr algn="just"/>
            <a:endParaRPr lang="en-GB" dirty="0">
              <a:latin typeface="Bahnschrift" panose="020B0502040204020203" pitchFamily="34" charset="0"/>
            </a:endParaRPr>
          </a:p>
          <a:p>
            <a:pPr algn="just"/>
            <a:r>
              <a:rPr lang="de-LU" b="1" u="sng" dirty="0">
                <a:latin typeface="Bahnschrift" panose="020B0502040204020203" pitchFamily="34" charset="0"/>
              </a:rPr>
              <a:t>Gefühle (Neigungen)</a:t>
            </a:r>
            <a:r>
              <a:rPr lang="de-LU" b="1" dirty="0">
                <a:latin typeface="Bahnschrift" panose="020B0502040204020203" pitchFamily="34" charset="0"/>
              </a:rPr>
              <a:t> </a:t>
            </a:r>
            <a:r>
              <a:rPr lang="de-LU" dirty="0">
                <a:latin typeface="Bahnschrift" panose="020B0502040204020203" pitchFamily="34" charset="0"/>
              </a:rPr>
              <a:t>wie Abneigung oder Liebe ist für Kant</a:t>
            </a:r>
            <a:r>
              <a:rPr lang="de-LU" b="1" dirty="0">
                <a:latin typeface="Bahnschrift" panose="020B0502040204020203" pitchFamily="34" charset="0"/>
              </a:rPr>
              <a:t> nicht die Ursache </a:t>
            </a:r>
            <a:r>
              <a:rPr lang="de-LU" dirty="0">
                <a:latin typeface="Bahnschrift" panose="020B0502040204020203" pitchFamily="34" charset="0"/>
              </a:rPr>
              <a:t>des moralisch guten Handelns.</a:t>
            </a:r>
            <a:endParaRPr lang="en-GB" dirty="0">
              <a:latin typeface="Bahnschrift" panose="020B0502040204020203" pitchFamily="34" charset="0"/>
            </a:endParaRPr>
          </a:p>
        </p:txBody>
      </p:sp>
      <p:graphicFrame>
        <p:nvGraphicFramePr>
          <p:cNvPr id="18" name="Table 17">
            <a:extLst>
              <a:ext uri="{FF2B5EF4-FFF2-40B4-BE49-F238E27FC236}">
                <a16:creationId xmlns:a16="http://schemas.microsoft.com/office/drawing/2014/main" id="{A8E125FA-7B38-4226-AA06-B0A8406FBC8A}"/>
              </a:ext>
            </a:extLst>
          </p:cNvPr>
          <p:cNvGraphicFramePr>
            <a:graphicFrameLocks noGrp="1"/>
          </p:cNvGraphicFramePr>
          <p:nvPr>
            <p:extLst>
              <p:ext uri="{D42A27DB-BD31-4B8C-83A1-F6EECF244321}">
                <p14:modId xmlns:p14="http://schemas.microsoft.com/office/powerpoint/2010/main" val="4076207987"/>
              </p:ext>
            </p:extLst>
          </p:nvPr>
        </p:nvGraphicFramePr>
        <p:xfrm>
          <a:off x="1488557" y="3086480"/>
          <a:ext cx="10007314" cy="2916000"/>
        </p:xfrm>
        <a:graphic>
          <a:graphicData uri="http://schemas.openxmlformats.org/drawingml/2006/table">
            <a:tbl>
              <a:tblPr firstRow="1" firstCol="1" bandRow="1"/>
              <a:tblGrid>
                <a:gridCol w="5003657">
                  <a:extLst>
                    <a:ext uri="{9D8B030D-6E8A-4147-A177-3AD203B41FA5}">
                      <a16:colId xmlns:a16="http://schemas.microsoft.com/office/drawing/2014/main" val="3983399250"/>
                    </a:ext>
                  </a:extLst>
                </a:gridCol>
                <a:gridCol w="5003657">
                  <a:extLst>
                    <a:ext uri="{9D8B030D-6E8A-4147-A177-3AD203B41FA5}">
                      <a16:colId xmlns:a16="http://schemas.microsoft.com/office/drawing/2014/main" val="1084230883"/>
                    </a:ext>
                  </a:extLst>
                </a:gridCol>
              </a:tblGrid>
              <a:tr h="315556">
                <a:tc>
                  <a:txBody>
                    <a:bodyPr/>
                    <a:lstStyle/>
                    <a:p>
                      <a:pPr marL="6350" indent="-6350" algn="ctr">
                        <a:lnSpc>
                          <a:spcPct val="115000"/>
                        </a:lnSpc>
                        <a:spcAft>
                          <a:spcPts val="615"/>
                        </a:spcAft>
                      </a:pPr>
                      <a:r>
                        <a:rPr lang="de-LU" sz="1800" b="1" dirty="0">
                          <a:solidFill>
                            <a:srgbClr val="000000"/>
                          </a:solidFill>
                          <a:effectLst/>
                          <a:latin typeface="Bahnschrift" panose="020B0502040204020203" pitchFamily="34" charset="0"/>
                          <a:ea typeface="Calibri" panose="020F0502020204030204" pitchFamily="34" charset="0"/>
                          <a:cs typeface="Calibri" panose="020F0502020204030204" pitchFamily="34" charset="0"/>
                        </a:rPr>
                        <a:t>Pflichtgesetz</a:t>
                      </a:r>
                      <a:endParaRPr lang="en-GB" sz="1800"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6350" indent="-6350" algn="ctr">
                        <a:lnSpc>
                          <a:spcPct val="115000"/>
                        </a:lnSpc>
                        <a:spcAft>
                          <a:spcPts val="615"/>
                        </a:spcAft>
                      </a:pPr>
                      <a:r>
                        <a:rPr lang="de-LU" sz="1800" b="1" dirty="0">
                          <a:solidFill>
                            <a:srgbClr val="000000"/>
                          </a:solidFill>
                          <a:effectLst/>
                          <a:latin typeface="Bahnschrift" panose="020B0502040204020203" pitchFamily="34" charset="0"/>
                          <a:ea typeface="Calibri" panose="020F0502020204030204" pitchFamily="34" charset="0"/>
                          <a:cs typeface="Calibri" panose="020F0502020204030204" pitchFamily="34" charset="0"/>
                        </a:rPr>
                        <a:t>Neigung</a:t>
                      </a:r>
                      <a:endParaRPr lang="en-GB" sz="1800"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253448503"/>
                  </a:ext>
                </a:extLst>
              </a:tr>
              <a:tr h="2600444">
                <a:tc>
                  <a:txBody>
                    <a:bodyPr/>
                    <a:lstStyle/>
                    <a:p>
                      <a:pPr marL="6350" indent="-6350" algn="just">
                        <a:lnSpc>
                          <a:spcPct val="115000"/>
                        </a:lnSpc>
                        <a:spcAft>
                          <a:spcPts val="615"/>
                        </a:spcAft>
                      </a:pPr>
                      <a:r>
                        <a:rPr lang="de-LU" sz="12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12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12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12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12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12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indent="-6350" algn="just">
                        <a:lnSpc>
                          <a:spcPct val="115000"/>
                        </a:lnSpc>
                        <a:spcAft>
                          <a:spcPts val="615"/>
                        </a:spcAft>
                      </a:pPr>
                      <a:r>
                        <a:rPr lang="de-LU" sz="1200" dirty="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095883"/>
                  </a:ext>
                </a:extLst>
              </a:tr>
            </a:tbl>
          </a:graphicData>
        </a:graphic>
      </p:graphicFrame>
      <p:sp>
        <p:nvSpPr>
          <p:cNvPr id="19" name="TextBox 18">
            <a:extLst>
              <a:ext uri="{FF2B5EF4-FFF2-40B4-BE49-F238E27FC236}">
                <a16:creationId xmlns:a16="http://schemas.microsoft.com/office/drawing/2014/main" id="{1950D616-BB14-40A6-9398-C5A711DD0DDC}"/>
              </a:ext>
            </a:extLst>
          </p:cNvPr>
          <p:cNvSpPr txBox="1"/>
          <p:nvPr/>
        </p:nvSpPr>
        <p:spPr>
          <a:xfrm>
            <a:off x="1662932" y="3503459"/>
            <a:ext cx="4304060" cy="923330"/>
          </a:xfrm>
          <a:prstGeom prst="rect">
            <a:avLst/>
          </a:prstGeom>
          <a:noFill/>
        </p:spPr>
        <p:txBody>
          <a:bodyPr wrap="square" rtlCol="0">
            <a:spAutoFit/>
          </a:bodyPr>
          <a:lstStyle/>
          <a:p>
            <a:r>
              <a:rPr lang="en-GB" dirty="0">
                <a:latin typeface="Bahnschrift" panose="020B0502040204020203" pitchFamily="34" charset="0"/>
              </a:rPr>
              <a:t>Die </a:t>
            </a:r>
            <a:r>
              <a:rPr lang="en-GB" dirty="0" err="1">
                <a:latin typeface="Bahnschrift" panose="020B0502040204020203" pitchFamily="34" charset="0"/>
              </a:rPr>
              <a:t>Pflicht</a:t>
            </a:r>
            <a:r>
              <a:rPr lang="en-GB" dirty="0">
                <a:latin typeface="Bahnschrift" panose="020B0502040204020203" pitchFamily="34" charset="0"/>
              </a:rPr>
              <a:t> </a:t>
            </a:r>
            <a:r>
              <a:rPr lang="en-GB" dirty="0" err="1">
                <a:latin typeface="Bahnschrift" panose="020B0502040204020203" pitchFamily="34" charset="0"/>
              </a:rPr>
              <a:t>gebietet</a:t>
            </a:r>
            <a:r>
              <a:rPr lang="en-GB" dirty="0">
                <a:latin typeface="Bahnschrift" panose="020B0502040204020203" pitchFamily="34" charset="0"/>
              </a:rPr>
              <a:t>:</a:t>
            </a:r>
          </a:p>
          <a:p>
            <a:pPr marL="285750" indent="-285750">
              <a:buFont typeface="Arial" panose="020B0604020202020204" pitchFamily="34" charset="0"/>
              <a:buChar char="•"/>
            </a:pPr>
            <a:r>
              <a:rPr lang="en-GB" dirty="0" err="1">
                <a:latin typeface="Bahnschrift" panose="020B0502040204020203" pitchFamily="34" charset="0"/>
              </a:rPr>
              <a:t>Nicht</a:t>
            </a:r>
            <a:r>
              <a:rPr lang="en-GB" dirty="0">
                <a:latin typeface="Bahnschrift" panose="020B0502040204020203" pitchFamily="34" charset="0"/>
              </a:rPr>
              <a:t> </a:t>
            </a:r>
            <a:r>
              <a:rPr lang="en-GB" dirty="0" err="1">
                <a:latin typeface="Bahnschrift" panose="020B0502040204020203" pitchFamily="34" charset="0"/>
              </a:rPr>
              <a:t>stehlen</a:t>
            </a:r>
            <a:r>
              <a:rPr lang="en-GB" dirty="0">
                <a:latin typeface="Bahnschrift" panose="020B0502040204020203" pitchFamily="34" charset="0"/>
              </a:rPr>
              <a:t>!</a:t>
            </a:r>
          </a:p>
          <a:p>
            <a:pPr marL="285750" indent="-285750">
              <a:buFont typeface="Arial" panose="020B0604020202020204" pitchFamily="34" charset="0"/>
              <a:buChar char="•"/>
            </a:pPr>
            <a:r>
              <a:rPr lang="en-GB" dirty="0" err="1">
                <a:latin typeface="Bahnschrift" panose="020B0502040204020203" pitchFamily="34" charset="0"/>
              </a:rPr>
              <a:t>Unverdientes</a:t>
            </a:r>
            <a:r>
              <a:rPr lang="en-GB" dirty="0">
                <a:latin typeface="Bahnschrift" panose="020B0502040204020203" pitchFamily="34" charset="0"/>
              </a:rPr>
              <a:t> </a:t>
            </a:r>
            <a:r>
              <a:rPr lang="en-GB" dirty="0" err="1">
                <a:latin typeface="Bahnschrift" panose="020B0502040204020203" pitchFamily="34" charset="0"/>
              </a:rPr>
              <a:t>zurückgeben</a:t>
            </a:r>
            <a:r>
              <a:rPr lang="en-GB" dirty="0">
                <a:latin typeface="Bahnschrift" panose="020B0502040204020203" pitchFamily="34" charset="0"/>
              </a:rPr>
              <a:t>!</a:t>
            </a:r>
          </a:p>
        </p:txBody>
      </p:sp>
      <p:sp>
        <p:nvSpPr>
          <p:cNvPr id="20" name="TextBox 19">
            <a:extLst>
              <a:ext uri="{FF2B5EF4-FFF2-40B4-BE49-F238E27FC236}">
                <a16:creationId xmlns:a16="http://schemas.microsoft.com/office/drawing/2014/main" id="{4DADB313-A2B9-4386-84E8-5D787D436BE7}"/>
              </a:ext>
            </a:extLst>
          </p:cNvPr>
          <p:cNvSpPr txBox="1"/>
          <p:nvPr/>
        </p:nvSpPr>
        <p:spPr>
          <a:xfrm>
            <a:off x="1662932" y="4843768"/>
            <a:ext cx="4304060" cy="646331"/>
          </a:xfrm>
          <a:prstGeom prst="rect">
            <a:avLst/>
          </a:prstGeom>
          <a:noFill/>
        </p:spPr>
        <p:txBody>
          <a:bodyPr wrap="square" rtlCol="0">
            <a:spAutoFit/>
          </a:bodyPr>
          <a:lstStyle/>
          <a:p>
            <a:r>
              <a:rPr lang="en-GB" dirty="0">
                <a:latin typeface="Bahnschrift" panose="020B0502040204020203" pitchFamily="34" charset="0"/>
                <a:sym typeface="Wingdings" panose="05000000000000000000" pitchFamily="2" charset="2"/>
              </a:rPr>
              <a:t> Man </a:t>
            </a:r>
            <a:r>
              <a:rPr lang="en-GB" dirty="0" err="1">
                <a:latin typeface="Bahnschrift" panose="020B0502040204020203" pitchFamily="34" charset="0"/>
                <a:sym typeface="Wingdings" panose="05000000000000000000" pitchFamily="2" charset="2"/>
              </a:rPr>
              <a:t>verzichtet</a:t>
            </a:r>
            <a:r>
              <a:rPr lang="en-GB" dirty="0">
                <a:latin typeface="Bahnschrift" panose="020B0502040204020203" pitchFamily="34" charset="0"/>
                <a:sym typeface="Wingdings" panose="05000000000000000000" pitchFamily="2" charset="2"/>
              </a:rPr>
              <a:t> auf die 100€ </a:t>
            </a:r>
            <a:r>
              <a:rPr lang="en-GB" dirty="0" err="1">
                <a:latin typeface="Bahnschrift" panose="020B0502040204020203" pitchFamily="34" charset="0"/>
                <a:sym typeface="Wingdings" panose="05000000000000000000" pitchFamily="2" charset="2"/>
              </a:rPr>
              <a:t>weil</a:t>
            </a:r>
            <a:r>
              <a:rPr lang="en-GB" dirty="0">
                <a:latin typeface="Bahnschrift" panose="020B0502040204020203" pitchFamily="34" charset="0"/>
                <a:sym typeface="Wingdings" panose="05000000000000000000" pitchFamily="2" charset="2"/>
              </a:rPr>
              <a:t> das </a:t>
            </a:r>
            <a:r>
              <a:rPr lang="en-GB" dirty="0" err="1">
                <a:latin typeface="Bahnschrift" panose="020B0502040204020203" pitchFamily="34" charset="0"/>
                <a:sym typeface="Wingdings" panose="05000000000000000000" pitchFamily="2" charset="2"/>
              </a:rPr>
              <a:t>Gesetz</a:t>
            </a:r>
            <a:r>
              <a:rPr lang="en-GB" dirty="0">
                <a:latin typeface="Bahnschrift" panose="020B0502040204020203" pitchFamily="34" charset="0"/>
                <a:sym typeface="Wingdings" panose="05000000000000000000" pitchFamily="2" charset="2"/>
              </a:rPr>
              <a:t> es so </a:t>
            </a:r>
            <a:r>
              <a:rPr lang="en-GB" dirty="0" err="1">
                <a:latin typeface="Bahnschrift" panose="020B0502040204020203" pitchFamily="34" charset="0"/>
                <a:sym typeface="Wingdings" panose="05000000000000000000" pitchFamily="2" charset="2"/>
              </a:rPr>
              <a:t>gebietet</a:t>
            </a:r>
            <a:r>
              <a:rPr lang="en-GB" dirty="0">
                <a:latin typeface="Bahnschrift" panose="020B0502040204020203" pitchFamily="34" charset="0"/>
                <a:sym typeface="Wingdings" panose="05000000000000000000" pitchFamily="2" charset="2"/>
              </a:rPr>
              <a:t>.</a:t>
            </a:r>
            <a:endParaRPr lang="en-GB" dirty="0">
              <a:latin typeface="Bahnschrift" panose="020B0502040204020203" pitchFamily="34" charset="0"/>
            </a:endParaRPr>
          </a:p>
        </p:txBody>
      </p:sp>
      <p:sp>
        <p:nvSpPr>
          <p:cNvPr id="21" name="TextBox 20">
            <a:extLst>
              <a:ext uri="{FF2B5EF4-FFF2-40B4-BE49-F238E27FC236}">
                <a16:creationId xmlns:a16="http://schemas.microsoft.com/office/drawing/2014/main" id="{F4CD9FCA-3C3E-4E9C-8B54-9284EBA475A0}"/>
              </a:ext>
            </a:extLst>
          </p:cNvPr>
          <p:cNvSpPr txBox="1"/>
          <p:nvPr/>
        </p:nvSpPr>
        <p:spPr>
          <a:xfrm>
            <a:off x="6842946" y="3503459"/>
            <a:ext cx="4304060" cy="923330"/>
          </a:xfrm>
          <a:prstGeom prst="rect">
            <a:avLst/>
          </a:prstGeom>
          <a:noFill/>
        </p:spPr>
        <p:txBody>
          <a:bodyPr wrap="square" rtlCol="0">
            <a:spAutoFit/>
          </a:bodyPr>
          <a:lstStyle/>
          <a:p>
            <a:r>
              <a:rPr lang="en-GB" dirty="0">
                <a:latin typeface="Bahnschrift" panose="020B0502040204020203" pitchFamily="34" charset="0"/>
              </a:rPr>
              <a:t>Die </a:t>
            </a:r>
            <a:r>
              <a:rPr lang="en-GB" dirty="0" err="1">
                <a:latin typeface="Bahnschrift" panose="020B0502040204020203" pitchFamily="34" charset="0"/>
              </a:rPr>
              <a:t>Neigung</a:t>
            </a:r>
            <a:r>
              <a:rPr lang="en-GB" dirty="0">
                <a:latin typeface="Bahnschrift" panose="020B0502040204020203" pitchFamily="34" charset="0"/>
              </a:rPr>
              <a:t> </a:t>
            </a:r>
            <a:r>
              <a:rPr lang="en-GB" dirty="0" err="1">
                <a:latin typeface="Bahnschrift" panose="020B0502040204020203" pitchFamily="34" charset="0"/>
              </a:rPr>
              <a:t>gebietet</a:t>
            </a:r>
            <a:r>
              <a:rPr lang="en-GB" dirty="0">
                <a:latin typeface="Bahnschrift" panose="020B0502040204020203" pitchFamily="34" charset="0"/>
              </a:rPr>
              <a:t>:</a:t>
            </a:r>
          </a:p>
          <a:p>
            <a:pPr marL="285750" indent="-285750">
              <a:buFont typeface="Arial" panose="020B0604020202020204" pitchFamily="34" charset="0"/>
              <a:buChar char="•"/>
            </a:pPr>
            <a:r>
              <a:rPr lang="en-GB" dirty="0">
                <a:latin typeface="Bahnschrift" panose="020B0502040204020203" pitchFamily="34" charset="0"/>
              </a:rPr>
              <a:t>Geld </a:t>
            </a:r>
            <a:r>
              <a:rPr lang="en-GB" dirty="0" err="1">
                <a:latin typeface="Bahnschrift" panose="020B0502040204020203" pitchFamily="34" charset="0"/>
              </a:rPr>
              <a:t>behalten</a:t>
            </a:r>
            <a:r>
              <a:rPr lang="en-GB" dirty="0">
                <a:latin typeface="Bahnschrift" panose="020B0502040204020203" pitchFamily="34" charset="0"/>
              </a:rPr>
              <a:t>!</a:t>
            </a:r>
          </a:p>
          <a:p>
            <a:pPr marL="285750" indent="-285750">
              <a:buFont typeface="Arial" panose="020B0604020202020204" pitchFamily="34" charset="0"/>
              <a:buChar char="•"/>
            </a:pPr>
            <a:r>
              <a:rPr lang="en-GB" dirty="0">
                <a:latin typeface="Bahnschrift" panose="020B0502040204020203" pitchFamily="34" charset="0"/>
              </a:rPr>
              <a:t>Den </a:t>
            </a:r>
            <a:r>
              <a:rPr lang="en-GB" dirty="0" err="1">
                <a:latin typeface="Bahnschrift" panose="020B0502040204020203" pitchFamily="34" charset="0"/>
              </a:rPr>
              <a:t>eigenen</a:t>
            </a:r>
            <a:r>
              <a:rPr lang="en-GB" dirty="0">
                <a:latin typeface="Bahnschrift" panose="020B0502040204020203" pitchFamily="34" charset="0"/>
              </a:rPr>
              <a:t> </a:t>
            </a:r>
            <a:r>
              <a:rPr lang="en-GB" dirty="0" err="1">
                <a:latin typeface="Bahnschrift" panose="020B0502040204020203" pitchFamily="34" charset="0"/>
              </a:rPr>
              <a:t>Vorteil</a:t>
            </a:r>
            <a:r>
              <a:rPr lang="en-GB" dirty="0">
                <a:latin typeface="Bahnschrift" panose="020B0502040204020203" pitchFamily="34" charset="0"/>
              </a:rPr>
              <a:t> </a:t>
            </a:r>
            <a:r>
              <a:rPr lang="en-GB" dirty="0" err="1">
                <a:latin typeface="Bahnschrift" panose="020B0502040204020203" pitchFamily="34" charset="0"/>
              </a:rPr>
              <a:t>sichern</a:t>
            </a:r>
            <a:r>
              <a:rPr lang="en-GB" dirty="0">
                <a:latin typeface="Bahnschrift" panose="020B0502040204020203" pitchFamily="34" charset="0"/>
              </a:rPr>
              <a:t>!</a:t>
            </a:r>
          </a:p>
        </p:txBody>
      </p:sp>
      <p:sp>
        <p:nvSpPr>
          <p:cNvPr id="25" name="TextBox 24">
            <a:extLst>
              <a:ext uri="{FF2B5EF4-FFF2-40B4-BE49-F238E27FC236}">
                <a16:creationId xmlns:a16="http://schemas.microsoft.com/office/drawing/2014/main" id="{64BF05BD-3D2B-4DA4-AAAA-C84442959E34}"/>
              </a:ext>
            </a:extLst>
          </p:cNvPr>
          <p:cNvSpPr txBox="1"/>
          <p:nvPr/>
        </p:nvSpPr>
        <p:spPr>
          <a:xfrm>
            <a:off x="6842946" y="4843767"/>
            <a:ext cx="4304060" cy="646331"/>
          </a:xfrm>
          <a:prstGeom prst="rect">
            <a:avLst/>
          </a:prstGeom>
          <a:noFill/>
        </p:spPr>
        <p:txBody>
          <a:bodyPr wrap="square" rtlCol="0">
            <a:spAutoFit/>
          </a:bodyPr>
          <a:lstStyle/>
          <a:p>
            <a:r>
              <a:rPr lang="en-GB" dirty="0">
                <a:latin typeface="Bahnschrift" panose="020B0502040204020203" pitchFamily="34" charset="0"/>
                <a:sym typeface="Wingdings" panose="05000000000000000000" pitchFamily="2" charset="2"/>
              </a:rPr>
              <a:t> </a:t>
            </a:r>
            <a:r>
              <a:rPr lang="de-LU" dirty="0">
                <a:latin typeface="Bahnschrift" panose="020B0502040204020203" pitchFamily="34" charset="0"/>
                <a:sym typeface="Wingdings" panose="05000000000000000000" pitchFamily="2" charset="2"/>
              </a:rPr>
              <a:t>Man behält die 100€ weil man Lust hat sich etwas zu kaufen.</a:t>
            </a:r>
            <a:endParaRPr lang="de-LU" dirty="0">
              <a:latin typeface="Bahnschrift" panose="020B0502040204020203" pitchFamily="34" charset="0"/>
            </a:endParaRPr>
          </a:p>
        </p:txBody>
      </p:sp>
    </p:spTree>
    <p:extLst>
      <p:ext uri="{BB962C8B-B14F-4D97-AF65-F5344CB8AC3E}">
        <p14:creationId xmlns:p14="http://schemas.microsoft.com/office/powerpoint/2010/main" val="16318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3375586"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Pflicht</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ist</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deontologisch</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3" name="TextBox 12">
            <a:extLst>
              <a:ext uri="{FF2B5EF4-FFF2-40B4-BE49-F238E27FC236}">
                <a16:creationId xmlns:a16="http://schemas.microsoft.com/office/drawing/2014/main" id="{5105A280-616B-450E-858C-899A3F317AF4}"/>
              </a:ext>
            </a:extLst>
          </p:cNvPr>
          <p:cNvSpPr txBox="1"/>
          <p:nvPr/>
        </p:nvSpPr>
        <p:spPr>
          <a:xfrm>
            <a:off x="5329037" y="1041309"/>
            <a:ext cx="6098836" cy="3139321"/>
          </a:xfrm>
          <a:prstGeom prst="rect">
            <a:avLst/>
          </a:prstGeom>
          <a:noFill/>
        </p:spPr>
        <p:txBody>
          <a:bodyPr wrap="square" rtlCol="0">
            <a:spAutoFit/>
          </a:bodyPr>
          <a:lstStyle/>
          <a:p>
            <a:pPr algn="just"/>
            <a:r>
              <a:rPr lang="de-LU" dirty="0">
                <a:latin typeface="Bahnschrift" panose="020B0502040204020203" pitchFamily="34" charset="0"/>
              </a:rPr>
              <a:t>Während </a:t>
            </a:r>
            <a:r>
              <a:rPr lang="de-LU" b="1" dirty="0">
                <a:latin typeface="Bahnschrift" panose="020B0502040204020203" pitchFamily="34" charset="0"/>
              </a:rPr>
              <a:t>Naturgesetze</a:t>
            </a:r>
            <a:r>
              <a:rPr lang="de-LU" dirty="0">
                <a:latin typeface="Bahnschrift" panose="020B0502040204020203" pitchFamily="34" charset="0"/>
              </a:rPr>
              <a:t> das beschreiben </a:t>
            </a:r>
            <a:r>
              <a:rPr lang="de-LU" b="1" dirty="0">
                <a:latin typeface="Bahnschrift" panose="020B0502040204020203" pitchFamily="34" charset="0"/>
              </a:rPr>
              <a:t>was ist</a:t>
            </a:r>
            <a:r>
              <a:rPr lang="de-LU" dirty="0">
                <a:latin typeface="Bahnschrift" panose="020B0502040204020203" pitchFamily="34" charset="0"/>
              </a:rPr>
              <a:t>, beschreiben </a:t>
            </a:r>
            <a:r>
              <a:rPr lang="de-LU" b="1" dirty="0">
                <a:latin typeface="Bahnschrift" panose="020B0502040204020203" pitchFamily="34" charset="0"/>
              </a:rPr>
              <a:t>Vernunftgesetze</a:t>
            </a:r>
            <a:r>
              <a:rPr lang="de-LU" dirty="0">
                <a:latin typeface="Bahnschrift" panose="020B0502040204020203" pitchFamily="34" charset="0"/>
              </a:rPr>
              <a:t> das, </a:t>
            </a:r>
            <a:r>
              <a:rPr lang="de-LU" b="1" dirty="0">
                <a:latin typeface="Bahnschrift" panose="020B0502040204020203" pitchFamily="34" charset="0"/>
              </a:rPr>
              <a:t>was sein soll:</a:t>
            </a:r>
          </a:p>
          <a:p>
            <a:pPr algn="just"/>
            <a:endParaRPr lang="de-LU" b="1" dirty="0">
              <a:latin typeface="Bahnschrift" panose="020B0502040204020203" pitchFamily="34" charset="0"/>
            </a:endParaRPr>
          </a:p>
          <a:p>
            <a:pPr algn="just"/>
            <a:endParaRPr lang="de-LU" b="1" dirty="0">
              <a:latin typeface="Bahnschrift" panose="020B0502040204020203" pitchFamily="34" charset="0"/>
            </a:endParaRPr>
          </a:p>
          <a:p>
            <a:pPr marL="285750" lvl="0" indent="-285750">
              <a:buFont typeface="Arial" panose="020B0604020202020204" pitchFamily="34" charset="0"/>
              <a:buChar char="•"/>
            </a:pPr>
            <a:r>
              <a:rPr lang="de-LU" b="1" dirty="0">
                <a:latin typeface="Bahnschrift" panose="020B0502040204020203" pitchFamily="34" charset="0"/>
              </a:rPr>
              <a:t>Hypothetische Imperative</a:t>
            </a:r>
            <a:r>
              <a:rPr lang="de-LU" dirty="0">
                <a:latin typeface="Bahnschrift" panose="020B0502040204020203" pitchFamily="34" charset="0"/>
              </a:rPr>
              <a:t> sind </a:t>
            </a:r>
            <a:r>
              <a:rPr lang="de-LU" b="1" dirty="0">
                <a:latin typeface="Bahnschrift" panose="020B0502040204020203" pitchFamily="34" charset="0"/>
              </a:rPr>
              <a:t>allgemeine Handlungsegeln</a:t>
            </a:r>
            <a:r>
              <a:rPr lang="de-LU" dirty="0">
                <a:latin typeface="Bahnschrift" panose="020B0502040204020203" pitchFamily="34" charset="0"/>
              </a:rPr>
              <a:t>, die sich nach einem </a:t>
            </a:r>
            <a:r>
              <a:rPr lang="de-LU" b="1" dirty="0">
                <a:latin typeface="Bahnschrift" panose="020B0502040204020203" pitchFamily="34" charset="0"/>
              </a:rPr>
              <a:t>bestimmten Zweck </a:t>
            </a:r>
            <a:r>
              <a:rPr lang="de-LU" dirty="0">
                <a:latin typeface="Bahnschrift" panose="020B0502040204020203" pitchFamily="34" charset="0"/>
              </a:rPr>
              <a:t>richten</a:t>
            </a:r>
          </a:p>
          <a:p>
            <a:pPr marL="285750" lvl="0" indent="-285750">
              <a:buFont typeface="Arial" panose="020B0604020202020204" pitchFamily="34" charset="0"/>
              <a:buChar char="•"/>
            </a:pPr>
            <a:endParaRPr lang="en-GB" dirty="0">
              <a:latin typeface="Bahnschrift" panose="020B0502040204020203" pitchFamily="34" charset="0"/>
            </a:endParaRPr>
          </a:p>
          <a:p>
            <a:pPr marL="285750" lvl="0" indent="-285750">
              <a:buFont typeface="Arial" panose="020B0604020202020204" pitchFamily="34" charset="0"/>
              <a:buChar char="•"/>
            </a:pPr>
            <a:r>
              <a:rPr lang="de-LU" b="1" dirty="0">
                <a:latin typeface="Bahnschrift" panose="020B0502040204020203" pitchFamily="34" charset="0"/>
              </a:rPr>
              <a:t>Kategorische Imperative</a:t>
            </a:r>
            <a:r>
              <a:rPr lang="de-LU" dirty="0">
                <a:latin typeface="Bahnschrift" panose="020B0502040204020203" pitchFamily="34" charset="0"/>
              </a:rPr>
              <a:t> sind </a:t>
            </a:r>
            <a:r>
              <a:rPr lang="de-LU" b="1" dirty="0">
                <a:latin typeface="Bahnschrift" panose="020B0502040204020203" pitchFamily="34" charset="0"/>
              </a:rPr>
              <a:t>allgemeine Handlungsregeln</a:t>
            </a:r>
            <a:r>
              <a:rPr lang="de-LU" dirty="0">
                <a:latin typeface="Bahnschrift" panose="020B0502040204020203" pitchFamily="34" charset="0"/>
              </a:rPr>
              <a:t>, die </a:t>
            </a:r>
            <a:r>
              <a:rPr lang="de-LU" b="1" dirty="0">
                <a:latin typeface="Bahnschrift" panose="020B0502040204020203" pitchFamily="34" charset="0"/>
              </a:rPr>
              <a:t>um ihrer selbst willen</a:t>
            </a:r>
            <a:r>
              <a:rPr lang="de-LU" dirty="0">
                <a:latin typeface="Bahnschrift" panose="020B0502040204020203" pitchFamily="34" charset="0"/>
              </a:rPr>
              <a:t> angestrebt werden, da sie </a:t>
            </a:r>
            <a:r>
              <a:rPr lang="de-LU" b="1" dirty="0">
                <a:latin typeface="Bahnschrift" panose="020B0502040204020203" pitchFamily="34" charset="0"/>
              </a:rPr>
              <a:t>notwendig</a:t>
            </a:r>
            <a:r>
              <a:rPr lang="de-LU" dirty="0">
                <a:latin typeface="Bahnschrift" panose="020B0502040204020203" pitchFamily="34" charset="0"/>
              </a:rPr>
              <a:t> sind</a:t>
            </a:r>
            <a:endParaRPr lang="en-GB" dirty="0">
              <a:latin typeface="Bahnschrift" panose="020B0502040204020203" pitchFamily="34" charset="0"/>
            </a:endParaRPr>
          </a:p>
        </p:txBody>
      </p:sp>
      <p:pic>
        <p:nvPicPr>
          <p:cNvPr id="14" name="Picture 13">
            <a:extLst>
              <a:ext uri="{FF2B5EF4-FFF2-40B4-BE49-F238E27FC236}">
                <a16:creationId xmlns:a16="http://schemas.microsoft.com/office/drawing/2014/main" id="{38BE4AB7-0EAE-4C25-8B4B-B05F2B4B7825}"/>
              </a:ext>
            </a:extLst>
          </p:cNvPr>
          <p:cNvPicPr>
            <a:picLocks noChangeAspect="1"/>
          </p:cNvPicPr>
          <p:nvPr/>
        </p:nvPicPr>
        <p:blipFill>
          <a:blip r:embed="rId2"/>
          <a:stretch>
            <a:fillRect/>
          </a:stretch>
        </p:blipFill>
        <p:spPr>
          <a:xfrm>
            <a:off x="612602" y="1068555"/>
            <a:ext cx="4437875" cy="270505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TextBox 14">
            <a:extLst>
              <a:ext uri="{FF2B5EF4-FFF2-40B4-BE49-F238E27FC236}">
                <a16:creationId xmlns:a16="http://schemas.microsoft.com/office/drawing/2014/main" id="{BCD1DF98-FAC7-47F1-8292-05E4377B7E52}"/>
              </a:ext>
            </a:extLst>
          </p:cNvPr>
          <p:cNvSpPr txBox="1"/>
          <p:nvPr/>
        </p:nvSpPr>
        <p:spPr>
          <a:xfrm>
            <a:off x="695413" y="4333662"/>
            <a:ext cx="10732459" cy="1754326"/>
          </a:xfrm>
          <a:prstGeom prst="rect">
            <a:avLst/>
          </a:prstGeom>
          <a:solidFill>
            <a:schemeClr val="accent1">
              <a:lumMod val="20000"/>
              <a:lumOff val="80000"/>
            </a:schemeClr>
          </a:solidFill>
        </p:spPr>
        <p:txBody>
          <a:bodyPr wrap="square" rtlCol="0">
            <a:spAutoFit/>
          </a:bodyPr>
          <a:lstStyle/>
          <a:p>
            <a:r>
              <a:rPr lang="de-LU" dirty="0">
                <a:latin typeface="Bahnschrift" panose="020B0502040204020203" pitchFamily="34" charset="0"/>
              </a:rPr>
              <a:t>Kant auch </a:t>
            </a:r>
            <a:r>
              <a:rPr lang="de-LU" b="1" dirty="0">
                <a:latin typeface="Bahnschrift" panose="020B0502040204020203" pitchFamily="34" charset="0"/>
              </a:rPr>
              <a:t>gegen eine Begründung der Moral vom Glück</a:t>
            </a:r>
            <a:r>
              <a:rPr lang="de-LU" dirty="0">
                <a:latin typeface="Bahnschrift" panose="020B0502040204020203" pitchFamily="34" charset="0"/>
              </a:rPr>
              <a:t> her: </a:t>
            </a:r>
          </a:p>
          <a:p>
            <a:endParaRPr lang="en-GB" dirty="0">
              <a:latin typeface="Bahnschrift" panose="020B0502040204020203" pitchFamily="34" charset="0"/>
            </a:endParaRPr>
          </a:p>
          <a:p>
            <a:pPr marL="285750" lvl="0" indent="-285750">
              <a:buFont typeface="Arial" panose="020B0604020202020204" pitchFamily="34" charset="0"/>
              <a:buChar char="•"/>
            </a:pPr>
            <a:r>
              <a:rPr lang="de-LU" dirty="0">
                <a:latin typeface="Bahnschrift" panose="020B0502040204020203" pitchFamily="34" charset="0"/>
              </a:rPr>
              <a:t>Handlungen, die wegen des Wohlbefindens ausgeführt werden, sind nur </a:t>
            </a:r>
            <a:r>
              <a:rPr lang="de-LU" b="1" dirty="0">
                <a:latin typeface="Bahnschrift" panose="020B0502040204020203" pitchFamily="34" charset="0"/>
              </a:rPr>
              <a:t>Mittel zum Zweck</a:t>
            </a:r>
            <a:r>
              <a:rPr lang="de-LU" dirty="0">
                <a:latin typeface="Bahnschrift" panose="020B0502040204020203" pitchFamily="34" charset="0"/>
              </a:rPr>
              <a:t> und haben keinen </a:t>
            </a:r>
            <a:r>
              <a:rPr lang="de-LU" b="1" dirty="0">
                <a:latin typeface="Bahnschrift" panose="020B0502040204020203" pitchFamily="34" charset="0"/>
              </a:rPr>
              <a:t>Wert an sich</a:t>
            </a:r>
            <a:r>
              <a:rPr lang="de-LU" dirty="0">
                <a:latin typeface="Bahnschrift" panose="020B0502040204020203" pitchFamily="34" charset="0"/>
              </a:rPr>
              <a:t> </a:t>
            </a:r>
          </a:p>
          <a:p>
            <a:pPr marL="285750" lvl="0" indent="-285750">
              <a:buFont typeface="Arial" panose="020B0604020202020204" pitchFamily="34" charset="0"/>
              <a:buChar char="•"/>
            </a:pPr>
            <a:endParaRPr lang="en-GB" dirty="0">
              <a:latin typeface="Bahnschrift" panose="020B0502040204020203" pitchFamily="34" charset="0"/>
            </a:endParaRPr>
          </a:p>
          <a:p>
            <a:pPr marL="285750" indent="-285750">
              <a:buFont typeface="Arial" panose="020B0604020202020204" pitchFamily="34" charset="0"/>
              <a:buChar char="•"/>
            </a:pPr>
            <a:r>
              <a:rPr lang="de-LU" dirty="0">
                <a:latin typeface="Bahnschrift" panose="020B0502040204020203" pitchFamily="34" charset="0"/>
              </a:rPr>
              <a:t>Der Mensch ist </a:t>
            </a:r>
            <a:r>
              <a:rPr lang="de-LU" b="1" dirty="0">
                <a:latin typeface="Bahnschrift" panose="020B0502040204020203" pitchFamily="34" charset="0"/>
              </a:rPr>
              <a:t>unfähig genau zu bestimmen, was ihn tatsächlich glückselig </a:t>
            </a:r>
            <a:endParaRPr lang="en-GB" dirty="0">
              <a:latin typeface="Bahnschrift" panose="020B0502040204020203" pitchFamily="34" charset="0"/>
            </a:endParaRPr>
          </a:p>
        </p:txBody>
      </p:sp>
    </p:spTree>
    <p:extLst>
      <p:ext uri="{BB962C8B-B14F-4D97-AF65-F5344CB8AC3E}">
        <p14:creationId xmlns:p14="http://schemas.microsoft.com/office/powerpoint/2010/main" val="400021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3375586"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Verallgemeinerungsprinzip</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0" name="Speech Bubble: Rectangle with Corners Rounded 9">
            <a:extLst>
              <a:ext uri="{FF2B5EF4-FFF2-40B4-BE49-F238E27FC236}">
                <a16:creationId xmlns:a16="http://schemas.microsoft.com/office/drawing/2014/main" id="{7E25184B-9387-4636-B583-D1D84766DF4C}"/>
              </a:ext>
            </a:extLst>
          </p:cNvPr>
          <p:cNvSpPr/>
          <p:nvPr/>
        </p:nvSpPr>
        <p:spPr>
          <a:xfrm>
            <a:off x="4578377" y="1309613"/>
            <a:ext cx="4842460" cy="1467143"/>
          </a:xfrm>
          <a:prstGeom prst="wedgeRoundRectCallout">
            <a:avLst>
              <a:gd name="adj1" fmla="val -63749"/>
              <a:gd name="adj2" fmla="val -546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ahnschrift" panose="020B0502040204020203" pitchFamily="34" charset="0"/>
            </a:endParaRPr>
          </a:p>
        </p:txBody>
      </p:sp>
      <p:sp>
        <p:nvSpPr>
          <p:cNvPr id="11" name="TextBox 10">
            <a:extLst>
              <a:ext uri="{FF2B5EF4-FFF2-40B4-BE49-F238E27FC236}">
                <a16:creationId xmlns:a16="http://schemas.microsoft.com/office/drawing/2014/main" id="{247478B5-B3CD-4246-80AE-16A1D8FA1A44}"/>
              </a:ext>
            </a:extLst>
          </p:cNvPr>
          <p:cNvSpPr txBox="1"/>
          <p:nvPr/>
        </p:nvSpPr>
        <p:spPr>
          <a:xfrm>
            <a:off x="1298797" y="3374715"/>
            <a:ext cx="10049895" cy="1200329"/>
          </a:xfrm>
          <a:prstGeom prst="rect">
            <a:avLst/>
          </a:prstGeom>
          <a:noFill/>
        </p:spPr>
        <p:txBody>
          <a:bodyPr wrap="square" rtlCol="0">
            <a:spAutoFit/>
          </a:bodyPr>
          <a:lstStyle/>
          <a:p>
            <a:r>
              <a:rPr lang="de-LU" b="1" dirty="0">
                <a:latin typeface="Bahnschrift" panose="020B0502040204020203" pitchFamily="34" charset="0"/>
              </a:rPr>
              <a:t>Prinzip der Verallgemeinerbarkeit</a:t>
            </a:r>
            <a:r>
              <a:rPr lang="de-LU" dirty="0">
                <a:latin typeface="Bahnschrift" panose="020B0502040204020203" pitchFamily="34" charset="0"/>
              </a:rPr>
              <a:t>:</a:t>
            </a:r>
          </a:p>
          <a:p>
            <a:endParaRPr lang="en-GB" dirty="0">
              <a:latin typeface="Bahnschrift" panose="020B0502040204020203" pitchFamily="34" charset="0"/>
            </a:endParaRPr>
          </a:p>
          <a:p>
            <a:r>
              <a:rPr lang="de-LU" dirty="0">
                <a:latin typeface="Bahnschrift" panose="020B0502040204020203" pitchFamily="34" charset="0"/>
              </a:rPr>
              <a:t>Durch den Gebrauch der Vernunft und die Prüfung der Verallgemeinerbarkeit können wir uns </a:t>
            </a:r>
            <a:r>
              <a:rPr lang="de-LU" b="1" dirty="0">
                <a:latin typeface="Bahnschrift" panose="020B0502040204020203" pitchFamily="34" charset="0"/>
              </a:rPr>
              <a:t>vorstellen, was  passieren würde, wenn jeder so handeln würde wie wir selbst</a:t>
            </a:r>
            <a:r>
              <a:rPr lang="de-LU" dirty="0">
                <a:latin typeface="Bahnschrift" panose="020B0502040204020203" pitchFamily="34" charset="0"/>
              </a:rPr>
              <a:t>.</a:t>
            </a:r>
            <a:endParaRPr lang="en-GB" dirty="0">
              <a:latin typeface="Bahnschrift" panose="020B0502040204020203" pitchFamily="34" charset="0"/>
            </a:endParaRPr>
          </a:p>
        </p:txBody>
      </p:sp>
      <p:sp>
        <p:nvSpPr>
          <p:cNvPr id="12" name="TextBox 11">
            <a:extLst>
              <a:ext uri="{FF2B5EF4-FFF2-40B4-BE49-F238E27FC236}">
                <a16:creationId xmlns:a16="http://schemas.microsoft.com/office/drawing/2014/main" id="{2CE3F87D-026F-4910-A38F-B4F7B2224071}"/>
              </a:ext>
            </a:extLst>
          </p:cNvPr>
          <p:cNvSpPr txBox="1"/>
          <p:nvPr/>
        </p:nvSpPr>
        <p:spPr>
          <a:xfrm>
            <a:off x="4786737" y="1577950"/>
            <a:ext cx="4478903" cy="923330"/>
          </a:xfrm>
          <a:prstGeom prst="rect">
            <a:avLst/>
          </a:prstGeom>
          <a:noFill/>
        </p:spPr>
        <p:txBody>
          <a:bodyPr wrap="square" rtlCol="0">
            <a:spAutoFit/>
          </a:bodyPr>
          <a:lstStyle/>
          <a:p>
            <a:pPr algn="ctr"/>
            <a:r>
              <a:rPr lang="de-LU" b="1" i="1" dirty="0">
                <a:latin typeface="Bahnschrift" panose="020B0502040204020203" pitchFamily="34" charset="0"/>
              </a:rPr>
              <a:t>„Handle nur nach derjenigen Maxime, durch die du zugleich wollen kannst, dass sie ein allgemeines Gesetz werde.“ </a:t>
            </a:r>
            <a:endParaRPr lang="en-GB" dirty="0">
              <a:latin typeface="Bahnschrift" panose="020B0502040204020203" pitchFamily="34" charset="0"/>
            </a:endParaRPr>
          </a:p>
        </p:txBody>
      </p:sp>
      <p:pic>
        <p:nvPicPr>
          <p:cNvPr id="16" name="Picture 15" descr="A close up of a logo&#10;&#10;Description automatically generated">
            <a:extLst>
              <a:ext uri="{FF2B5EF4-FFF2-40B4-BE49-F238E27FC236}">
                <a16:creationId xmlns:a16="http://schemas.microsoft.com/office/drawing/2014/main" id="{B6C509B5-D483-4D4A-8258-925C0F0DF08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96787" y="974325"/>
            <a:ext cx="2334754" cy="2334754"/>
          </a:xfrm>
          <a:prstGeom prst="rect">
            <a:avLst/>
          </a:prstGeom>
        </p:spPr>
      </p:pic>
      <p:sp>
        <p:nvSpPr>
          <p:cNvPr id="17" name="TextBox 16">
            <a:extLst>
              <a:ext uri="{FF2B5EF4-FFF2-40B4-BE49-F238E27FC236}">
                <a16:creationId xmlns:a16="http://schemas.microsoft.com/office/drawing/2014/main" id="{08170454-C1AB-4591-BB2D-69DFAC8C259C}"/>
              </a:ext>
            </a:extLst>
          </p:cNvPr>
          <p:cNvSpPr txBox="1"/>
          <p:nvPr/>
        </p:nvSpPr>
        <p:spPr>
          <a:xfrm>
            <a:off x="1298797" y="4947421"/>
            <a:ext cx="10049895" cy="1200329"/>
          </a:xfrm>
          <a:prstGeom prst="rect">
            <a:avLst/>
          </a:prstGeom>
          <a:solidFill>
            <a:schemeClr val="accent1">
              <a:lumMod val="20000"/>
              <a:lumOff val="80000"/>
            </a:schemeClr>
          </a:solidFill>
        </p:spPr>
        <p:txBody>
          <a:bodyPr wrap="square" rtlCol="0">
            <a:spAutoFit/>
          </a:bodyPr>
          <a:lstStyle/>
          <a:p>
            <a:r>
              <a:rPr lang="en-GB" dirty="0" err="1">
                <a:latin typeface="Bahnschrift" panose="020B0502040204020203" pitchFamily="34" charset="0"/>
              </a:rPr>
              <a:t>Beispiel</a:t>
            </a:r>
            <a:r>
              <a:rPr lang="en-GB" dirty="0">
                <a:latin typeface="Bahnschrift" panose="020B0502040204020203" pitchFamily="34" charset="0"/>
              </a:rPr>
              <a:t>:</a:t>
            </a:r>
          </a:p>
          <a:p>
            <a:endParaRPr lang="en-GB" dirty="0">
              <a:latin typeface="Bahnschrift" panose="020B0502040204020203" pitchFamily="34" charset="0"/>
            </a:endParaRPr>
          </a:p>
          <a:p>
            <a:r>
              <a:rPr lang="en-GB" dirty="0" err="1">
                <a:latin typeface="Bahnschrift" panose="020B0502040204020203" pitchFamily="34" charset="0"/>
              </a:rPr>
              <a:t>Würde</a:t>
            </a:r>
            <a:r>
              <a:rPr lang="en-GB" dirty="0">
                <a:latin typeface="Bahnschrift" panose="020B0502040204020203" pitchFamily="34" charset="0"/>
              </a:rPr>
              <a:t> </a:t>
            </a:r>
            <a:r>
              <a:rPr lang="en-GB" dirty="0" err="1">
                <a:latin typeface="Bahnschrift" panose="020B0502040204020203" pitchFamily="34" charset="0"/>
              </a:rPr>
              <a:t>jeder</a:t>
            </a:r>
            <a:r>
              <a:rPr lang="en-GB" dirty="0">
                <a:latin typeface="Bahnschrift" panose="020B0502040204020203" pitchFamily="34" charset="0"/>
              </a:rPr>
              <a:t> </a:t>
            </a:r>
            <a:r>
              <a:rPr lang="en-GB" dirty="0" err="1">
                <a:latin typeface="Bahnschrift" panose="020B0502040204020203" pitchFamily="34" charset="0"/>
              </a:rPr>
              <a:t>stehlen</a:t>
            </a:r>
            <a:r>
              <a:rPr lang="en-GB" dirty="0">
                <a:latin typeface="Bahnschrift" panose="020B0502040204020203" pitchFamily="34" charset="0"/>
              </a:rPr>
              <a:t> </a:t>
            </a:r>
            <a:r>
              <a:rPr lang="en-GB" dirty="0" err="1">
                <a:latin typeface="Bahnschrift" panose="020B0502040204020203" pitchFamily="34" charset="0"/>
              </a:rPr>
              <a:t>dürfen</a:t>
            </a:r>
            <a:r>
              <a:rPr lang="en-GB" dirty="0">
                <a:latin typeface="Bahnschrift" panose="020B0502040204020203" pitchFamily="34" charset="0"/>
              </a:rPr>
              <a:t>, </a:t>
            </a:r>
            <a:r>
              <a:rPr lang="en-GB" b="1" dirty="0" err="1">
                <a:latin typeface="Bahnschrift" panose="020B0502040204020203" pitchFamily="34" charset="0"/>
              </a:rPr>
              <a:t>gäbe</a:t>
            </a:r>
            <a:r>
              <a:rPr lang="en-GB" b="1" dirty="0">
                <a:latin typeface="Bahnschrift" panose="020B0502040204020203" pitchFamily="34" charset="0"/>
              </a:rPr>
              <a:t> es </a:t>
            </a:r>
            <a:r>
              <a:rPr lang="en-GB" b="1" dirty="0" err="1">
                <a:latin typeface="Bahnschrift" panose="020B0502040204020203" pitchFamily="34" charset="0"/>
              </a:rPr>
              <a:t>weder</a:t>
            </a:r>
            <a:r>
              <a:rPr lang="en-GB" b="1" dirty="0">
                <a:latin typeface="Bahnschrift" panose="020B0502040204020203" pitchFamily="34" charset="0"/>
              </a:rPr>
              <a:t> </a:t>
            </a:r>
            <a:r>
              <a:rPr lang="en-GB" b="1" dirty="0" err="1">
                <a:latin typeface="Bahnschrift" panose="020B0502040204020203" pitchFamily="34" charset="0"/>
              </a:rPr>
              <a:t>Eigentum</a:t>
            </a:r>
            <a:r>
              <a:rPr lang="en-GB" b="1" dirty="0">
                <a:latin typeface="Bahnschrift" panose="020B0502040204020203" pitchFamily="34" charset="0"/>
              </a:rPr>
              <a:t> </a:t>
            </a:r>
            <a:r>
              <a:rPr lang="en-GB" b="1" dirty="0" err="1">
                <a:latin typeface="Bahnschrift" panose="020B0502040204020203" pitchFamily="34" charset="0"/>
              </a:rPr>
              <a:t>noch</a:t>
            </a:r>
            <a:r>
              <a:rPr lang="en-GB" b="1" dirty="0">
                <a:latin typeface="Bahnschrift" panose="020B0502040204020203" pitchFamily="34" charset="0"/>
              </a:rPr>
              <a:t> </a:t>
            </a:r>
            <a:r>
              <a:rPr lang="en-GB" b="1" dirty="0" err="1">
                <a:latin typeface="Bahnschrift" panose="020B0502040204020203" pitchFamily="34" charset="0"/>
              </a:rPr>
              <a:t>gegenseitiges</a:t>
            </a:r>
            <a:r>
              <a:rPr lang="en-GB" b="1" dirty="0">
                <a:latin typeface="Bahnschrift" panose="020B0502040204020203" pitchFamily="34" charset="0"/>
              </a:rPr>
              <a:t> </a:t>
            </a:r>
            <a:r>
              <a:rPr lang="en-GB" b="1" dirty="0" err="1">
                <a:latin typeface="Bahnschrift" panose="020B0502040204020203" pitchFamily="34" charset="0"/>
              </a:rPr>
              <a:t>Vertrauen</a:t>
            </a:r>
            <a:r>
              <a:rPr lang="en-GB" dirty="0">
                <a:latin typeface="Bahnschrift" panose="020B0502040204020203" pitchFamily="34" charset="0"/>
              </a:rPr>
              <a:t>. Also </a:t>
            </a:r>
            <a:r>
              <a:rPr lang="en-GB" dirty="0" err="1">
                <a:latin typeface="Bahnschrift" panose="020B0502040204020203" pitchFamily="34" charset="0"/>
              </a:rPr>
              <a:t>ist</a:t>
            </a:r>
            <a:r>
              <a:rPr lang="en-GB" dirty="0">
                <a:latin typeface="Bahnschrift" panose="020B0502040204020203" pitchFamily="34" charset="0"/>
              </a:rPr>
              <a:t> </a:t>
            </a:r>
            <a:r>
              <a:rPr lang="en-GB" dirty="0" err="1">
                <a:latin typeface="Bahnschrift" panose="020B0502040204020203" pitchFamily="34" charset="0"/>
              </a:rPr>
              <a:t>Diebstahl</a:t>
            </a:r>
            <a:r>
              <a:rPr lang="en-GB" dirty="0">
                <a:latin typeface="Bahnschrift" panose="020B0502040204020203" pitchFamily="34" charset="0"/>
              </a:rPr>
              <a:t> </a:t>
            </a:r>
            <a:r>
              <a:rPr lang="en-GB" dirty="0" err="1">
                <a:latin typeface="Bahnschrift" panose="020B0502040204020203" pitchFamily="34" charset="0"/>
              </a:rPr>
              <a:t>unvernünftig</a:t>
            </a:r>
            <a:r>
              <a:rPr lang="en-GB" dirty="0">
                <a:latin typeface="Bahnschrift" panose="020B0502040204020203" pitchFamily="34" charset="0"/>
              </a:rPr>
              <a:t>.</a:t>
            </a:r>
          </a:p>
        </p:txBody>
      </p:sp>
    </p:spTree>
    <p:extLst>
      <p:ext uri="{BB962C8B-B14F-4D97-AF65-F5344CB8AC3E}">
        <p14:creationId xmlns:p14="http://schemas.microsoft.com/office/powerpoint/2010/main" val="416086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1823623"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Kritik</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3" name="TextBox 12">
            <a:extLst>
              <a:ext uri="{FF2B5EF4-FFF2-40B4-BE49-F238E27FC236}">
                <a16:creationId xmlns:a16="http://schemas.microsoft.com/office/drawing/2014/main" id="{0A6FDA45-F18A-44DA-A3FB-9490ACC7E851}"/>
              </a:ext>
            </a:extLst>
          </p:cNvPr>
          <p:cNvSpPr txBox="1"/>
          <p:nvPr/>
        </p:nvSpPr>
        <p:spPr>
          <a:xfrm>
            <a:off x="1539730" y="4240674"/>
            <a:ext cx="9666514" cy="2308324"/>
          </a:xfrm>
          <a:prstGeom prst="rect">
            <a:avLst/>
          </a:prstGeom>
          <a:noFill/>
        </p:spPr>
        <p:txBody>
          <a:bodyPr wrap="square" rtlCol="0">
            <a:spAutoFit/>
          </a:bodyPr>
          <a:lstStyle/>
          <a:p>
            <a:r>
              <a:rPr lang="de-LU" dirty="0">
                <a:latin typeface="Bahnschrift" panose="020B0502040204020203" pitchFamily="34" charset="0"/>
              </a:rPr>
              <a:t>Für die meisten Menschen klingt die Ethik Kants </a:t>
            </a:r>
            <a:r>
              <a:rPr lang="de-LU" b="1" dirty="0">
                <a:latin typeface="Bahnschrift" panose="020B0502040204020203" pitchFamily="34" charset="0"/>
              </a:rPr>
              <a:t>zu perfekt:</a:t>
            </a:r>
            <a:r>
              <a:rPr lang="de-LU" dirty="0">
                <a:latin typeface="Bahnschrift" panose="020B0502040204020203" pitchFamily="34" charset="0"/>
              </a:rPr>
              <a:t> </a:t>
            </a:r>
          </a:p>
          <a:p>
            <a:endParaRPr lang="de-LU" dirty="0">
              <a:latin typeface="Bahnschrift" panose="020B0502040204020203" pitchFamily="34" charset="0"/>
            </a:endParaRPr>
          </a:p>
          <a:p>
            <a:pPr marL="285750" indent="-285750">
              <a:buFont typeface="Arial" panose="020B0604020202020204" pitchFamily="34" charset="0"/>
              <a:buChar char="•"/>
            </a:pPr>
            <a:r>
              <a:rPr lang="de-LU" b="1" u="sng" dirty="0">
                <a:latin typeface="Bahnschrift" panose="020B0502040204020203" pitchFamily="34" charset="0"/>
              </a:rPr>
              <a:t>Gelegentlich gibt es Umstände</a:t>
            </a:r>
            <a:r>
              <a:rPr lang="de-LU" dirty="0">
                <a:latin typeface="Bahnschrift" panose="020B0502040204020203" pitchFamily="34" charset="0"/>
              </a:rPr>
              <a:t>, in denen es offensichtlich moralisch richtig ist zu lügen</a:t>
            </a:r>
          </a:p>
          <a:p>
            <a:pPr marL="285750" indent="-285750">
              <a:buFont typeface="Arial" panose="020B0604020202020204" pitchFamily="34" charset="0"/>
              <a:buChar char="•"/>
            </a:pPr>
            <a:endParaRPr lang="de-LU" dirty="0">
              <a:latin typeface="Bahnschrift" panose="020B0502040204020203" pitchFamily="34" charset="0"/>
            </a:endParaRPr>
          </a:p>
          <a:p>
            <a:pPr marL="285750" indent="-285750">
              <a:buFont typeface="Arial" panose="020B0604020202020204" pitchFamily="34" charset="0"/>
              <a:buChar char="•"/>
            </a:pPr>
            <a:r>
              <a:rPr lang="de-LU" dirty="0">
                <a:latin typeface="Bahnschrift" panose="020B0502040204020203" pitchFamily="34" charset="0"/>
              </a:rPr>
              <a:t>Kants System erlaubt </a:t>
            </a:r>
            <a:r>
              <a:rPr lang="de-LU" b="1" u="sng" dirty="0">
                <a:latin typeface="Bahnschrift" panose="020B0502040204020203" pitchFamily="34" charset="0"/>
              </a:rPr>
              <a:t>keine Ausnahmen.</a:t>
            </a:r>
          </a:p>
          <a:p>
            <a:pPr marL="285750" indent="-285750">
              <a:buFont typeface="Arial" panose="020B0604020202020204" pitchFamily="34" charset="0"/>
              <a:buChar char="•"/>
            </a:pPr>
            <a:endParaRPr lang="de-LU" b="1" u="sng" dirty="0">
              <a:latin typeface="Bahnschrift" panose="020B0502040204020203" pitchFamily="34" charset="0"/>
            </a:endParaRPr>
          </a:p>
          <a:p>
            <a:pPr marL="285750" indent="-285750">
              <a:buFont typeface="Arial" panose="020B0604020202020204" pitchFamily="34" charset="0"/>
              <a:buChar char="•"/>
            </a:pPr>
            <a:r>
              <a:rPr lang="de-LU" dirty="0">
                <a:latin typeface="Bahnschrift" panose="020B0502040204020203" pitchFamily="34" charset="0"/>
              </a:rPr>
              <a:t>Auch hilft es bei der </a:t>
            </a:r>
            <a:r>
              <a:rPr lang="de-LU" b="1" u="sng" dirty="0">
                <a:latin typeface="Bahnschrift" panose="020B0502040204020203" pitchFamily="34" charset="0"/>
              </a:rPr>
              <a:t>Entscheidung zwischen Regeln</a:t>
            </a:r>
            <a:r>
              <a:rPr lang="de-LU" dirty="0">
                <a:latin typeface="Bahnschrift" panose="020B0502040204020203" pitchFamily="34" charset="0"/>
              </a:rPr>
              <a:t> nicht.</a:t>
            </a:r>
            <a:endParaRPr lang="en-GB" dirty="0">
              <a:latin typeface="Bahnschrift" panose="020B0502040204020203" pitchFamily="34" charset="0"/>
            </a:endParaRPr>
          </a:p>
          <a:p>
            <a:endParaRPr lang="en-GB" dirty="0">
              <a:latin typeface="Bahnschrift" panose="020B0502040204020203" pitchFamily="34" charset="0"/>
            </a:endParaRPr>
          </a:p>
        </p:txBody>
      </p:sp>
      <p:pic>
        <p:nvPicPr>
          <p:cNvPr id="14" name="Picture 13">
            <a:extLst>
              <a:ext uri="{FF2B5EF4-FFF2-40B4-BE49-F238E27FC236}">
                <a16:creationId xmlns:a16="http://schemas.microsoft.com/office/drawing/2014/main" id="{552489D5-3186-494C-B137-517623FB3D2F}"/>
              </a:ext>
            </a:extLst>
          </p:cNvPr>
          <p:cNvPicPr>
            <a:picLocks noChangeAspect="1"/>
          </p:cNvPicPr>
          <p:nvPr/>
        </p:nvPicPr>
        <p:blipFill>
          <a:blip r:embed="rId2">
            <a:duotone>
              <a:prstClr val="black"/>
              <a:schemeClr val="accent3">
                <a:tint val="45000"/>
                <a:satMod val="400000"/>
              </a:schemeClr>
            </a:duotone>
          </a:blip>
          <a:stretch>
            <a:fillRect/>
          </a:stretch>
        </p:blipFill>
        <p:spPr>
          <a:xfrm>
            <a:off x="3079462" y="897548"/>
            <a:ext cx="6179839" cy="3057900"/>
          </a:xfrm>
          <a:prstGeom prst="rect">
            <a:avLst/>
          </a:prstGeom>
        </p:spPr>
      </p:pic>
    </p:spTree>
    <p:extLst>
      <p:ext uri="{BB962C8B-B14F-4D97-AF65-F5344CB8AC3E}">
        <p14:creationId xmlns:p14="http://schemas.microsoft.com/office/powerpoint/2010/main" val="307915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1823623"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Kritik</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9" name="TextBox 8">
            <a:extLst>
              <a:ext uri="{FF2B5EF4-FFF2-40B4-BE49-F238E27FC236}">
                <a16:creationId xmlns:a16="http://schemas.microsoft.com/office/drawing/2014/main" id="{2A06155A-E6DE-4C4C-8371-BBD1357C03DF}"/>
              </a:ext>
            </a:extLst>
          </p:cNvPr>
          <p:cNvSpPr txBox="1"/>
          <p:nvPr/>
        </p:nvSpPr>
        <p:spPr>
          <a:xfrm>
            <a:off x="1435631" y="1093396"/>
            <a:ext cx="9666514" cy="369332"/>
          </a:xfrm>
          <a:prstGeom prst="rect">
            <a:avLst/>
          </a:prstGeom>
          <a:noFill/>
        </p:spPr>
        <p:txBody>
          <a:bodyPr wrap="square" rtlCol="0">
            <a:spAutoFit/>
          </a:bodyPr>
          <a:lstStyle/>
          <a:p>
            <a:r>
              <a:rPr lang="en-GB" dirty="0" err="1">
                <a:latin typeface="Bahnschrift" panose="020B0502040204020203" pitchFamily="34" charset="0"/>
              </a:rPr>
              <a:t>Kants</a:t>
            </a:r>
            <a:r>
              <a:rPr lang="en-GB" dirty="0">
                <a:latin typeface="Bahnschrift" panose="020B0502040204020203" pitchFamily="34" charset="0"/>
              </a:rPr>
              <a:t> </a:t>
            </a:r>
            <a:r>
              <a:rPr lang="en-GB" dirty="0" err="1">
                <a:latin typeface="Bahnschrift" panose="020B0502040204020203" pitchFamily="34" charset="0"/>
              </a:rPr>
              <a:t>Pflichethik</a:t>
            </a:r>
            <a:r>
              <a:rPr lang="en-GB" dirty="0">
                <a:latin typeface="Bahnschrift" panose="020B0502040204020203" pitchFamily="34" charset="0"/>
              </a:rPr>
              <a:t> </a:t>
            </a:r>
            <a:r>
              <a:rPr lang="en-GB" dirty="0" err="1">
                <a:latin typeface="Bahnschrift" panose="020B0502040204020203" pitchFamily="34" charset="0"/>
              </a:rPr>
              <a:t>hilft</a:t>
            </a:r>
            <a:r>
              <a:rPr lang="en-GB" dirty="0">
                <a:latin typeface="Bahnschrift" panose="020B0502040204020203" pitchFamily="34" charset="0"/>
              </a:rPr>
              <a:t> </a:t>
            </a:r>
            <a:r>
              <a:rPr lang="en-GB" dirty="0" err="1">
                <a:latin typeface="Bahnschrift" panose="020B0502040204020203" pitchFamily="34" charset="0"/>
              </a:rPr>
              <a:t>uns</a:t>
            </a:r>
            <a:r>
              <a:rPr lang="en-GB" dirty="0">
                <a:latin typeface="Bahnschrift" panose="020B0502040204020203" pitchFamily="34" charset="0"/>
              </a:rPr>
              <a:t> </a:t>
            </a:r>
            <a:r>
              <a:rPr lang="en-GB" b="1" dirty="0" err="1">
                <a:latin typeface="Bahnschrift" panose="020B0502040204020203" pitchFamily="34" charset="0"/>
              </a:rPr>
              <a:t>nicht</a:t>
            </a:r>
            <a:r>
              <a:rPr lang="en-GB" b="1" dirty="0">
                <a:latin typeface="Bahnschrift" panose="020B0502040204020203" pitchFamily="34" charset="0"/>
              </a:rPr>
              <a:t> </a:t>
            </a:r>
            <a:r>
              <a:rPr lang="en-GB" b="1" dirty="0" err="1">
                <a:latin typeface="Bahnschrift" panose="020B0502040204020203" pitchFamily="34" charset="0"/>
              </a:rPr>
              <a:t>zwischen</a:t>
            </a:r>
            <a:r>
              <a:rPr lang="en-GB" b="1" dirty="0">
                <a:latin typeface="Bahnschrift" panose="020B0502040204020203" pitchFamily="34" charset="0"/>
              </a:rPr>
              <a:t> </a:t>
            </a:r>
            <a:r>
              <a:rPr lang="en-GB" b="1" dirty="0" err="1">
                <a:latin typeface="Bahnschrift" panose="020B0502040204020203" pitchFamily="34" charset="0"/>
              </a:rPr>
              <a:t>zwei</a:t>
            </a:r>
            <a:r>
              <a:rPr lang="en-GB" b="1" dirty="0">
                <a:latin typeface="Bahnschrift" panose="020B0502040204020203" pitchFamily="34" charset="0"/>
              </a:rPr>
              <a:t> </a:t>
            </a:r>
            <a:r>
              <a:rPr lang="en-GB" b="1" dirty="0" err="1">
                <a:latin typeface="Bahnschrift" panose="020B0502040204020203" pitchFamily="34" charset="0"/>
              </a:rPr>
              <a:t>Verallgemeinerungsregeln</a:t>
            </a:r>
            <a:r>
              <a:rPr lang="en-GB" dirty="0">
                <a:latin typeface="Bahnschrift" panose="020B0502040204020203" pitchFamily="34" charset="0"/>
              </a:rPr>
              <a:t> </a:t>
            </a:r>
            <a:r>
              <a:rPr lang="en-GB" dirty="0" err="1">
                <a:latin typeface="Bahnschrift" panose="020B0502040204020203" pitchFamily="34" charset="0"/>
              </a:rPr>
              <a:t>zu</a:t>
            </a:r>
            <a:r>
              <a:rPr lang="en-GB" dirty="0">
                <a:latin typeface="Bahnschrift" panose="020B0502040204020203" pitchFamily="34" charset="0"/>
              </a:rPr>
              <a:t> </a:t>
            </a:r>
            <a:r>
              <a:rPr lang="en-GB" dirty="0" err="1">
                <a:latin typeface="Bahnschrift" panose="020B0502040204020203" pitchFamily="34" charset="0"/>
              </a:rPr>
              <a:t>entscheiden</a:t>
            </a:r>
            <a:r>
              <a:rPr lang="en-GB" dirty="0">
                <a:latin typeface="Bahnschrift" panose="020B0502040204020203" pitchFamily="34" charset="0"/>
              </a:rPr>
              <a:t>:</a:t>
            </a:r>
            <a:endParaRPr lang="de-LU" b="1" u="sng" dirty="0">
              <a:latin typeface="Bahnschrift" panose="020B0502040204020203" pitchFamily="34" charset="0"/>
            </a:endParaRPr>
          </a:p>
        </p:txBody>
      </p:sp>
      <p:sp>
        <p:nvSpPr>
          <p:cNvPr id="10" name="TextBox 9">
            <a:extLst>
              <a:ext uri="{FF2B5EF4-FFF2-40B4-BE49-F238E27FC236}">
                <a16:creationId xmlns:a16="http://schemas.microsoft.com/office/drawing/2014/main" id="{B93917BB-D3A7-4CBB-B9B0-B5DB1F23BBDA}"/>
              </a:ext>
            </a:extLst>
          </p:cNvPr>
          <p:cNvSpPr txBox="1"/>
          <p:nvPr/>
        </p:nvSpPr>
        <p:spPr>
          <a:xfrm>
            <a:off x="1435631" y="1644709"/>
            <a:ext cx="553357" cy="369332"/>
          </a:xfrm>
          <a:prstGeom prst="rect">
            <a:avLst/>
          </a:prstGeom>
          <a:noFill/>
        </p:spPr>
        <p:txBody>
          <a:bodyPr wrap="none" rtlCol="0">
            <a:spAutoFit/>
          </a:bodyPr>
          <a:lstStyle/>
          <a:p>
            <a:r>
              <a:rPr lang="en-GB" dirty="0" err="1">
                <a:latin typeface="Bahnschrift" panose="020B0502040204020203" pitchFamily="34" charset="0"/>
              </a:rPr>
              <a:t>z.B.</a:t>
            </a:r>
            <a:endParaRPr lang="en-US" dirty="0">
              <a:latin typeface="Bahnschrift" panose="020B0502040204020203" pitchFamily="34" charset="0"/>
            </a:endParaRPr>
          </a:p>
        </p:txBody>
      </p:sp>
      <p:sp>
        <p:nvSpPr>
          <p:cNvPr id="11" name="TextBox 10">
            <a:extLst>
              <a:ext uri="{FF2B5EF4-FFF2-40B4-BE49-F238E27FC236}">
                <a16:creationId xmlns:a16="http://schemas.microsoft.com/office/drawing/2014/main" id="{5EA61352-76E7-4728-8054-770CE3F3BB3C}"/>
              </a:ext>
            </a:extLst>
          </p:cNvPr>
          <p:cNvSpPr txBox="1"/>
          <p:nvPr/>
        </p:nvSpPr>
        <p:spPr>
          <a:xfrm>
            <a:off x="2871155" y="1916508"/>
            <a:ext cx="7653057" cy="646331"/>
          </a:xfrm>
          <a:prstGeom prst="rect">
            <a:avLst/>
          </a:prstGeom>
          <a:solidFill>
            <a:srgbClr val="FF6600">
              <a:alpha val="45882"/>
            </a:srgbClr>
          </a:solidFill>
        </p:spPr>
        <p:txBody>
          <a:bodyPr wrap="none" rtlCol="0">
            <a:spAutoFit/>
          </a:bodyPr>
          <a:lstStyle/>
          <a:p>
            <a:r>
              <a:rPr lang="de-LU" dirty="0">
                <a:latin typeface="Bahnschrift" panose="020B0502040204020203" pitchFamily="34" charset="0"/>
              </a:rPr>
              <a:t>Wenn jeder abtreiben würde, kämen keine Menschen mehr auf die Welt. </a:t>
            </a:r>
          </a:p>
          <a:p>
            <a:r>
              <a:rPr lang="de-LU" dirty="0">
                <a:latin typeface="Bahnschrift" panose="020B0502040204020203" pitchFamily="34" charset="0"/>
              </a:rPr>
              <a:t>Also ist Abtreibung unmoralisch.</a:t>
            </a:r>
          </a:p>
        </p:txBody>
      </p:sp>
      <p:sp>
        <p:nvSpPr>
          <p:cNvPr id="12" name="TextBox 11">
            <a:extLst>
              <a:ext uri="{FF2B5EF4-FFF2-40B4-BE49-F238E27FC236}">
                <a16:creationId xmlns:a16="http://schemas.microsoft.com/office/drawing/2014/main" id="{F9979DCB-8F64-4FB6-B925-EC6E3D7C1B64}"/>
              </a:ext>
            </a:extLst>
          </p:cNvPr>
          <p:cNvSpPr txBox="1"/>
          <p:nvPr/>
        </p:nvSpPr>
        <p:spPr>
          <a:xfrm>
            <a:off x="2871154" y="2744981"/>
            <a:ext cx="7653057" cy="923330"/>
          </a:xfrm>
          <a:prstGeom prst="rect">
            <a:avLst/>
          </a:prstGeom>
          <a:solidFill>
            <a:schemeClr val="accent6">
              <a:lumMod val="40000"/>
              <a:lumOff val="60000"/>
              <a:alpha val="45882"/>
            </a:schemeClr>
          </a:solidFill>
        </p:spPr>
        <p:txBody>
          <a:bodyPr wrap="square" rtlCol="0">
            <a:spAutoFit/>
          </a:bodyPr>
          <a:lstStyle/>
          <a:p>
            <a:r>
              <a:rPr lang="de-LU" dirty="0">
                <a:latin typeface="Bahnschrift" panose="020B0502040204020203" pitchFamily="34" charset="0"/>
              </a:rPr>
              <a:t>Wenn niemand über seinen eigenen Körper entscheiden kann, dann sind alle Menschen unfrei. </a:t>
            </a:r>
          </a:p>
          <a:p>
            <a:r>
              <a:rPr lang="de-LU" dirty="0">
                <a:latin typeface="Bahnschrift" panose="020B0502040204020203" pitchFamily="34" charset="0"/>
              </a:rPr>
              <a:t>Also ist Abtreibung moralisch</a:t>
            </a:r>
          </a:p>
        </p:txBody>
      </p:sp>
      <p:sp>
        <p:nvSpPr>
          <p:cNvPr id="15" name="TextBox 14">
            <a:extLst>
              <a:ext uri="{FF2B5EF4-FFF2-40B4-BE49-F238E27FC236}">
                <a16:creationId xmlns:a16="http://schemas.microsoft.com/office/drawing/2014/main" id="{10FFFA29-F307-4ABA-8900-412871306EC6}"/>
              </a:ext>
            </a:extLst>
          </p:cNvPr>
          <p:cNvSpPr txBox="1"/>
          <p:nvPr/>
        </p:nvSpPr>
        <p:spPr>
          <a:xfrm>
            <a:off x="159993" y="6049173"/>
            <a:ext cx="11674991" cy="369332"/>
          </a:xfrm>
          <a:prstGeom prst="rect">
            <a:avLst/>
          </a:prstGeom>
          <a:noFill/>
        </p:spPr>
        <p:txBody>
          <a:bodyPr wrap="none" rtlCol="0">
            <a:spAutoFit/>
          </a:bodyPr>
          <a:lstStyle/>
          <a:p>
            <a:r>
              <a:rPr lang="de-LU" dirty="0">
                <a:latin typeface="Bahnschrift" panose="020B0502040204020203" pitchFamily="34" charset="0"/>
              </a:rPr>
              <a:t>Alle Verallgemeinerungen sind wünschenswert, allerdings ist es schwierig zu bestimmen, welche wichtiger ist.</a:t>
            </a:r>
          </a:p>
        </p:txBody>
      </p:sp>
      <p:sp>
        <p:nvSpPr>
          <p:cNvPr id="16" name="TextBox 15">
            <a:extLst>
              <a:ext uri="{FF2B5EF4-FFF2-40B4-BE49-F238E27FC236}">
                <a16:creationId xmlns:a16="http://schemas.microsoft.com/office/drawing/2014/main" id="{67E68AF7-2A4E-4907-B0C4-B957AD23F3D4}"/>
              </a:ext>
            </a:extLst>
          </p:cNvPr>
          <p:cNvSpPr txBox="1"/>
          <p:nvPr/>
        </p:nvSpPr>
        <p:spPr>
          <a:xfrm>
            <a:off x="2876793" y="3845092"/>
            <a:ext cx="7647418" cy="923330"/>
          </a:xfrm>
          <a:prstGeom prst="rect">
            <a:avLst/>
          </a:prstGeom>
          <a:solidFill>
            <a:srgbClr val="FF6600">
              <a:alpha val="45882"/>
            </a:srgbClr>
          </a:solidFill>
        </p:spPr>
        <p:txBody>
          <a:bodyPr wrap="square" rtlCol="0">
            <a:spAutoFit/>
          </a:bodyPr>
          <a:lstStyle/>
          <a:p>
            <a:r>
              <a:rPr lang="de-LU" dirty="0">
                <a:latin typeface="Bahnschrift" panose="020B0502040204020203" pitchFamily="34" charset="0"/>
              </a:rPr>
              <a:t>Gäbe es kein allgemeines Recht auf Leben, könnte jeder Mensch einfach getötet werden.</a:t>
            </a:r>
          </a:p>
          <a:p>
            <a:r>
              <a:rPr lang="de-LU" dirty="0">
                <a:latin typeface="Bahnschrift" panose="020B0502040204020203" pitchFamily="34" charset="0"/>
              </a:rPr>
              <a:t>Also ist Abtreibung unmoralisch</a:t>
            </a:r>
          </a:p>
        </p:txBody>
      </p:sp>
      <p:sp>
        <p:nvSpPr>
          <p:cNvPr id="17" name="TextBox 16">
            <a:extLst>
              <a:ext uri="{FF2B5EF4-FFF2-40B4-BE49-F238E27FC236}">
                <a16:creationId xmlns:a16="http://schemas.microsoft.com/office/drawing/2014/main" id="{1D2700F9-1916-462A-B51E-48F504D484D5}"/>
              </a:ext>
            </a:extLst>
          </p:cNvPr>
          <p:cNvSpPr txBox="1"/>
          <p:nvPr/>
        </p:nvSpPr>
        <p:spPr>
          <a:xfrm>
            <a:off x="2871154" y="4945203"/>
            <a:ext cx="7647418" cy="923330"/>
          </a:xfrm>
          <a:prstGeom prst="rect">
            <a:avLst/>
          </a:prstGeom>
          <a:solidFill>
            <a:schemeClr val="accent6">
              <a:lumMod val="40000"/>
              <a:lumOff val="60000"/>
              <a:alpha val="45882"/>
            </a:schemeClr>
          </a:solidFill>
        </p:spPr>
        <p:txBody>
          <a:bodyPr wrap="square" rtlCol="0">
            <a:spAutoFit/>
          </a:bodyPr>
          <a:lstStyle/>
          <a:p>
            <a:r>
              <a:rPr lang="de-LU" dirty="0">
                <a:latin typeface="Bahnschrift" panose="020B0502040204020203" pitchFamily="34" charset="0"/>
              </a:rPr>
              <a:t>Gegenstände ohne Bewusstsein haben keine Rechte, sonst hätten Steine auch Rechte. </a:t>
            </a:r>
          </a:p>
          <a:p>
            <a:r>
              <a:rPr lang="de-LU" dirty="0">
                <a:latin typeface="Bahnschrift" panose="020B0502040204020203" pitchFamily="34" charset="0"/>
              </a:rPr>
              <a:t>Also ist Abtreibung moralisch</a:t>
            </a:r>
          </a:p>
        </p:txBody>
      </p:sp>
    </p:spTree>
    <p:extLst>
      <p:ext uri="{BB962C8B-B14F-4D97-AF65-F5344CB8AC3E}">
        <p14:creationId xmlns:p14="http://schemas.microsoft.com/office/powerpoint/2010/main" val="266794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6" y="135914"/>
            <a:ext cx="187114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Typologie</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graphicFrame>
        <p:nvGraphicFramePr>
          <p:cNvPr id="10" name="Table 9">
            <a:extLst>
              <a:ext uri="{FF2B5EF4-FFF2-40B4-BE49-F238E27FC236}">
                <a16:creationId xmlns:a16="http://schemas.microsoft.com/office/drawing/2014/main" id="{7E7DCD7C-1D1A-40EB-B853-2D67130BD99A}"/>
              </a:ext>
            </a:extLst>
          </p:cNvPr>
          <p:cNvGraphicFramePr>
            <a:graphicFrameLocks noGrp="1"/>
          </p:cNvGraphicFramePr>
          <p:nvPr>
            <p:extLst>
              <p:ext uri="{D42A27DB-BD31-4B8C-83A1-F6EECF244321}">
                <p14:modId xmlns:p14="http://schemas.microsoft.com/office/powerpoint/2010/main" val="1762320966"/>
              </p:ext>
            </p:extLst>
          </p:nvPr>
        </p:nvGraphicFramePr>
        <p:xfrm>
          <a:off x="2047103" y="1298303"/>
          <a:ext cx="9061091" cy="4719702"/>
        </p:xfrm>
        <a:graphic>
          <a:graphicData uri="http://schemas.openxmlformats.org/drawingml/2006/table">
            <a:tbl>
              <a:tblPr firstRow="1" firstCol="1" bandRow="1"/>
              <a:tblGrid>
                <a:gridCol w="4509961">
                  <a:extLst>
                    <a:ext uri="{9D8B030D-6E8A-4147-A177-3AD203B41FA5}">
                      <a16:colId xmlns:a16="http://schemas.microsoft.com/office/drawing/2014/main" val="963682448"/>
                    </a:ext>
                  </a:extLst>
                </a:gridCol>
                <a:gridCol w="4551130">
                  <a:extLst>
                    <a:ext uri="{9D8B030D-6E8A-4147-A177-3AD203B41FA5}">
                      <a16:colId xmlns:a16="http://schemas.microsoft.com/office/drawing/2014/main" val="2009401428"/>
                    </a:ext>
                  </a:extLst>
                </a:gridCol>
              </a:tblGrid>
              <a:tr h="0">
                <a:tc gridSpan="2">
                  <a:txBody>
                    <a:bodyPr/>
                    <a:lstStyle/>
                    <a:p>
                      <a:pPr algn="ctr">
                        <a:lnSpc>
                          <a:spcPct val="115000"/>
                        </a:lnSpc>
                        <a:spcAft>
                          <a:spcPts val="0"/>
                        </a:spcAft>
                      </a:pPr>
                      <a:r>
                        <a:rPr lang="fr-BE" sz="1600" dirty="0">
                          <a:effectLst/>
                          <a:latin typeface="Bahnschrift" panose="020B0502040204020203" pitchFamily="34" charset="0"/>
                          <a:ea typeface="Calibri" panose="020F0502020204030204" pitchFamily="34" charset="0"/>
                          <a:cs typeface="Times New Roman" panose="02020603050405020304" pitchFamily="18" charset="0"/>
                        </a:rPr>
                        <a:t>Ethique</a:t>
                      </a:r>
                      <a:endParaRPr lang="en-GB" sz="1600" dirty="0">
                        <a:effectLst/>
                        <a:latin typeface="Bahnschrift" panose="020B0502040204020203"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BE" sz="1600" dirty="0">
                          <a:effectLst/>
                          <a:latin typeface="Bahnschrift" panose="020B0502040204020203" pitchFamily="34" charset="0"/>
                          <a:ea typeface="Calibri" panose="020F0502020204030204" pitchFamily="34" charset="0"/>
                          <a:cs typeface="Times New Roman" panose="02020603050405020304" pitchFamily="18" charset="0"/>
                        </a:rPr>
                        <a:t>(est déterminée par)</a:t>
                      </a:r>
                      <a:endParaRPr lang="en-GB" sz="1600" dirty="0">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476721100"/>
                  </a:ext>
                </a:extLst>
              </a:tr>
              <a:tr h="0">
                <a:tc gridSpan="2">
                  <a:txBody>
                    <a:bodyPr/>
                    <a:lstStyle/>
                    <a:p>
                      <a:pPr algn="just">
                        <a:lnSpc>
                          <a:spcPct val="115000"/>
                        </a:lnSpc>
                        <a:spcAft>
                          <a:spcPts val="0"/>
                        </a:spcAft>
                      </a:pPr>
                      <a:endParaRPr lang="fr-BE"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725197941"/>
                  </a:ext>
                </a:extLst>
              </a:tr>
              <a:tr h="0">
                <a:tc>
                  <a:txBody>
                    <a:bodyPr/>
                    <a:lstStyle/>
                    <a:p>
                      <a:pPr algn="ctr">
                        <a:lnSpc>
                          <a:spcPct val="115000"/>
                        </a:lnSpc>
                        <a:spcAft>
                          <a:spcPts val="0"/>
                        </a:spcAft>
                      </a:pPr>
                      <a:r>
                        <a:rPr lang="fr-BE" sz="2000" b="1"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Déontologisme</a:t>
                      </a:r>
                      <a:endParaRPr lang="en-GB" sz="2000" dirty="0">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15000"/>
                        </a:lnSpc>
                        <a:spcAft>
                          <a:spcPts val="0"/>
                        </a:spcAft>
                      </a:pPr>
                      <a:r>
                        <a:rPr lang="fr-BE" sz="2000" b="1"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Conséquentialisme</a:t>
                      </a:r>
                      <a:endParaRPr lang="en-GB" sz="2000" dirty="0">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362838755"/>
                  </a:ext>
                </a:extLst>
              </a:tr>
              <a:tr h="0">
                <a:tc>
                  <a:txBody>
                    <a:bodyPr/>
                    <a:lstStyle/>
                    <a:p>
                      <a:pPr algn="just">
                        <a:lnSpc>
                          <a:spcPct val="115000"/>
                        </a:lnSpc>
                        <a:spcAft>
                          <a:spcPts val="0"/>
                        </a:spcAft>
                      </a:pPr>
                      <a:endParaRPr lang="fr-BE" sz="1400" dirty="0">
                        <a:solidFill>
                          <a:srgbClr val="222222"/>
                        </a:solidFill>
                        <a:effectLst/>
                        <a:latin typeface="Bahnschrift" panose="020B0502040204020203" pitchFamily="34" charset="0"/>
                        <a:ea typeface="Calibri" panose="020F0502020204030204" pitchFamily="34" charset="0"/>
                        <a:cs typeface="Calibri" panose="020F0502020204030204" pitchFamily="34" charset="0"/>
                      </a:endParaRPr>
                    </a:p>
                    <a:p>
                      <a:pPr algn="just">
                        <a:lnSpc>
                          <a:spcPct val="115000"/>
                        </a:lnSpc>
                        <a:spcAft>
                          <a:spcPts val="0"/>
                        </a:spcAft>
                      </a:pPr>
                      <a:r>
                        <a:rPr lang="fr-BE" sz="1400" dirty="0">
                          <a:solidFill>
                            <a:srgbClr val="9CA199"/>
                          </a:solidFill>
                          <a:effectLst/>
                          <a:latin typeface="Bahnschrift" panose="020B0502040204020203" pitchFamily="34" charset="0"/>
                          <a:ea typeface="Calibri" panose="020F0502020204030204" pitchFamily="34" charset="0"/>
                          <a:cs typeface="Calibri" panose="020F0502020204030204" pitchFamily="34" charset="0"/>
                        </a:rPr>
                        <a:t>L'</a:t>
                      </a:r>
                      <a:r>
                        <a:rPr lang="fr-BE" sz="1400" b="1" dirty="0">
                          <a:solidFill>
                            <a:srgbClr val="9CA199"/>
                          </a:solidFill>
                          <a:effectLst/>
                          <a:latin typeface="Bahnschrift" panose="020B0502040204020203" pitchFamily="34" charset="0"/>
                          <a:ea typeface="Calibri" panose="020F0502020204030204" pitchFamily="34" charset="0"/>
                          <a:cs typeface="Calibri" panose="020F0502020204030204" pitchFamily="34" charset="0"/>
                        </a:rPr>
                        <a:t>Éthique déontologique</a:t>
                      </a:r>
                      <a:r>
                        <a:rPr lang="fr-BE" sz="1400" dirty="0">
                          <a:solidFill>
                            <a:srgbClr val="9CA199"/>
                          </a:solidFill>
                          <a:effectLst/>
                          <a:latin typeface="Bahnschrift" panose="020B0502040204020203" pitchFamily="34" charset="0"/>
                          <a:ea typeface="Calibri" panose="020F0502020204030204" pitchFamily="34" charset="0"/>
                          <a:cs typeface="Calibri" panose="020F0502020204030204" pitchFamily="34" charset="0"/>
                        </a:rPr>
                        <a:t> </a:t>
                      </a:r>
                      <a:r>
                        <a:rPr lang="fr-BE" sz="1400" dirty="0">
                          <a:solidFill>
                            <a:srgbClr val="222222"/>
                          </a:solidFill>
                          <a:effectLst/>
                          <a:latin typeface="Bahnschrift" panose="020B0502040204020203" pitchFamily="34" charset="0"/>
                          <a:ea typeface="Calibri" panose="020F0502020204030204" pitchFamily="34" charset="0"/>
                          <a:cs typeface="Calibri" panose="020F0502020204030204" pitchFamily="34" charset="0"/>
                        </a:rPr>
                        <a:t>est l’ensemble des théories éthiques qui affirment que chaque action humaine doit être jugée selon sa à certains </a:t>
                      </a:r>
                      <a:r>
                        <a:rPr lang="fr-BE" sz="1400" dirty="0">
                          <a:solidFill>
                            <a:srgbClr val="000000"/>
                          </a:solidFill>
                          <a:effectLst/>
                          <a:latin typeface="Bahnschrift" panose="020B0502040204020203" pitchFamily="34" charset="0"/>
                          <a:ea typeface="Calibri" panose="020F0502020204030204" pitchFamily="34" charset="0"/>
                          <a:cs typeface="Calibri" panose="020F0502020204030204" pitchFamily="34" charset="0"/>
                        </a:rPr>
                        <a:t>devoirs</a:t>
                      </a:r>
                      <a:r>
                        <a:rPr lang="fr-BE" sz="1400" dirty="0">
                          <a:effectLst/>
                          <a:latin typeface="Bahnschrift" panose="020B0502040204020203" pitchFamily="34" charset="0"/>
                          <a:ea typeface="Calibri" panose="020F0502020204030204" pitchFamily="34" charset="0"/>
                          <a:cs typeface="Calibri" panose="020F0502020204030204" pitchFamily="34" charset="0"/>
                        </a:rPr>
                        <a:t> ou principes</a:t>
                      </a:r>
                      <a:r>
                        <a:rPr lang="fr-BE" sz="1400" dirty="0">
                          <a:solidFill>
                            <a:srgbClr val="222222"/>
                          </a:solidFill>
                          <a:effectLst/>
                          <a:latin typeface="Bahnschrift" panose="020B0502040204020203" pitchFamily="34" charset="0"/>
                          <a:ea typeface="Calibri" panose="020F0502020204030204" pitchFamily="34" charset="0"/>
                          <a:cs typeface="Calibri" panose="020F0502020204030204" pitchFamily="34" charset="0"/>
                        </a:rPr>
                        <a:t>.</a:t>
                      </a:r>
                      <a:endParaRPr lang="en-GB" sz="1800" dirty="0">
                        <a:effectLst/>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600" dirty="0">
                          <a:effectLst/>
                          <a:latin typeface="Bahnschrift" panose="020B0502040204020203" pitchFamily="34" charset="0"/>
                          <a:ea typeface="Calibri" panose="020F0502020204030204" pitchFamily="34" charset="0"/>
                          <a:cs typeface="Times New Roman" panose="02020603050405020304" pitchFamily="18" charset="0"/>
                        </a:rPr>
                        <a:t> </a:t>
                      </a:r>
                    </a:p>
                    <a:p>
                      <a:pPr algn="just">
                        <a:lnSpc>
                          <a:spcPct val="115000"/>
                        </a:lnSpc>
                        <a:spcAft>
                          <a:spcPts val="0"/>
                        </a:spcAft>
                      </a:pPr>
                      <a:endParaRPr lang="en-GB" sz="1600" dirty="0">
                        <a:effectLst/>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600" b="1" dirty="0">
                          <a:solidFill>
                            <a:srgbClr val="FF0000"/>
                          </a:solidFill>
                          <a:effectLst/>
                          <a:latin typeface="Bahnschrift" panose="020B0502040204020203" pitchFamily="34" charset="0"/>
                          <a:ea typeface="Calibri" panose="020F0502020204030204" pitchFamily="34" charset="0"/>
                          <a:cs typeface="Times New Roman" panose="02020603050405020304" pitchFamily="18" charset="0"/>
                        </a:rPr>
                        <a:t>Motivations</a:t>
                      </a:r>
                      <a:r>
                        <a:rPr lang="fr-BE" sz="1600" dirty="0">
                          <a:effectLst/>
                          <a:latin typeface="Bahnschrift" panose="020B0502040204020203" pitchFamily="34" charset="0"/>
                          <a:ea typeface="Calibri" panose="020F0502020204030204" pitchFamily="34" charset="0"/>
                          <a:cs typeface="Times New Roman" panose="02020603050405020304" pitchFamily="18" charset="0"/>
                        </a:rPr>
                        <a:t> (Pourquoi est-ce que je fais quelque chose ?)</a:t>
                      </a:r>
                    </a:p>
                    <a:p>
                      <a:pPr algn="just">
                        <a:lnSpc>
                          <a:spcPct val="115000"/>
                        </a:lnSpc>
                        <a:spcAft>
                          <a:spcPts val="0"/>
                        </a:spcAft>
                      </a:pPr>
                      <a:endParaRPr lang="en-GB" sz="1600" dirty="0">
                        <a:effectLst/>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600" dirty="0">
                          <a:effectLst/>
                          <a:latin typeface="Bahnschrift" panose="020B0502040204020203" pitchFamily="34" charset="0"/>
                          <a:ea typeface="Calibri" panose="020F0502020204030204" pitchFamily="34" charset="0"/>
                          <a:cs typeface="Times New Roman" panose="02020603050405020304" pitchFamily="18" charset="0"/>
                        </a:rPr>
                        <a:t>Par exemple : Valeurs, principes, devoirs </a:t>
                      </a:r>
                      <a:endParaRPr lang="en-GB" sz="1600" dirty="0">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endParaRPr lang="fr-BE" sz="1400" dirty="0">
                        <a:effectLst/>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400" b="1" dirty="0">
                          <a:solidFill>
                            <a:srgbClr val="9CA199"/>
                          </a:solidFill>
                          <a:effectLst/>
                          <a:latin typeface="Bahnschrift" panose="020B0502040204020203" pitchFamily="34" charset="0"/>
                          <a:ea typeface="Calibri" panose="020F0502020204030204" pitchFamily="34" charset="0"/>
                          <a:cs typeface="Times New Roman" panose="02020603050405020304" pitchFamily="18" charset="0"/>
                        </a:rPr>
                        <a:t>L’éthique conséquentialiste </a:t>
                      </a:r>
                      <a:r>
                        <a:rPr lang="fr-BE" sz="1400" dirty="0">
                          <a:effectLst/>
                          <a:latin typeface="Bahnschrift" panose="020B0502040204020203" pitchFamily="34" charset="0"/>
                          <a:ea typeface="Calibri" panose="020F0502020204030204" pitchFamily="34" charset="0"/>
                          <a:cs typeface="Times New Roman" panose="02020603050405020304" pitchFamily="18" charset="0"/>
                        </a:rPr>
                        <a:t>est l’ensemble des théories éthiques qui jugent l’action humaine en vue de ses résultats.</a:t>
                      </a:r>
                      <a:endParaRPr lang="en-GB" sz="1800" dirty="0">
                        <a:effectLst/>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600" dirty="0">
                          <a:effectLst/>
                          <a:latin typeface="Bahnschrift" panose="020B0502040204020203" pitchFamily="34" charset="0"/>
                          <a:ea typeface="Calibri" panose="020F0502020204030204" pitchFamily="34" charset="0"/>
                          <a:cs typeface="Times New Roman" panose="02020603050405020304" pitchFamily="18" charset="0"/>
                        </a:rPr>
                        <a:t> </a:t>
                      </a:r>
                    </a:p>
                    <a:p>
                      <a:pPr algn="just">
                        <a:lnSpc>
                          <a:spcPct val="115000"/>
                        </a:lnSpc>
                        <a:spcAft>
                          <a:spcPts val="0"/>
                        </a:spcAft>
                      </a:pPr>
                      <a:endParaRPr lang="en-GB" sz="1600" dirty="0">
                        <a:effectLst/>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600" b="1" dirty="0">
                          <a:solidFill>
                            <a:srgbClr val="FF0000"/>
                          </a:solidFill>
                          <a:effectLst/>
                          <a:latin typeface="Bahnschrift" panose="020B0502040204020203" pitchFamily="34" charset="0"/>
                          <a:ea typeface="Calibri" panose="020F0502020204030204" pitchFamily="34" charset="0"/>
                          <a:cs typeface="Times New Roman" panose="02020603050405020304" pitchFamily="18" charset="0"/>
                        </a:rPr>
                        <a:t>Conséquences</a:t>
                      </a:r>
                      <a:r>
                        <a:rPr lang="fr-BE" sz="1600" dirty="0">
                          <a:effectLst/>
                          <a:latin typeface="Bahnschrift" panose="020B0502040204020203" pitchFamily="34" charset="0"/>
                          <a:ea typeface="Calibri" panose="020F0502020204030204" pitchFamily="34" charset="0"/>
                          <a:cs typeface="Times New Roman" panose="02020603050405020304" pitchFamily="18" charset="0"/>
                        </a:rPr>
                        <a:t> (Quelles sont les conséquences de mon agir ?)</a:t>
                      </a:r>
                    </a:p>
                    <a:p>
                      <a:pPr algn="just">
                        <a:lnSpc>
                          <a:spcPct val="115000"/>
                        </a:lnSpc>
                        <a:spcAft>
                          <a:spcPts val="0"/>
                        </a:spcAft>
                      </a:pPr>
                      <a:endParaRPr lang="en-GB" sz="1600" dirty="0">
                        <a:effectLst/>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600" dirty="0">
                          <a:effectLst/>
                          <a:latin typeface="Bahnschrift" panose="020B0502040204020203" pitchFamily="34" charset="0"/>
                          <a:ea typeface="Calibri" panose="020F0502020204030204" pitchFamily="34" charset="0"/>
                          <a:cs typeface="Times New Roman" panose="02020603050405020304" pitchFamily="18" charset="0"/>
                        </a:rPr>
                        <a:t>Par exemple : Buts et finalités</a:t>
                      </a:r>
                      <a:endParaRPr lang="en-GB" sz="1600" dirty="0">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6495863"/>
                  </a:ext>
                </a:extLst>
              </a:tr>
              <a:tr h="0">
                <a:tc>
                  <a:txBody>
                    <a:bodyPr/>
                    <a:lstStyle/>
                    <a:p>
                      <a:pPr algn="just">
                        <a:lnSpc>
                          <a:spcPct val="115000"/>
                        </a:lnSpc>
                        <a:spcAft>
                          <a:spcPts val="0"/>
                        </a:spcAft>
                      </a:pPr>
                      <a:r>
                        <a:rPr lang="fr-BE" sz="100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r>
                        <a:rPr lang="fr-BE" sz="1000">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785828"/>
                  </a:ext>
                </a:extLst>
              </a:tr>
              <a:tr h="0">
                <a:tc>
                  <a:txBody>
                    <a:bodyPr/>
                    <a:lstStyle/>
                    <a:p>
                      <a:pPr algn="just">
                        <a:lnSpc>
                          <a:spcPct val="115000"/>
                        </a:lnSpc>
                        <a:spcAft>
                          <a:spcPts val="0"/>
                        </a:spcAft>
                      </a:pPr>
                      <a:r>
                        <a:rPr lang="fr-BE" sz="1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r>
                        <a:rPr lang="fr-BE" sz="10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8995418"/>
                  </a:ext>
                </a:extLst>
              </a:tr>
              <a:tr h="0">
                <a:tc gridSpan="2">
                  <a:txBody>
                    <a:bodyPr/>
                    <a:lstStyle/>
                    <a:p>
                      <a:pPr algn="just">
                        <a:lnSpc>
                          <a:spcPct val="115000"/>
                        </a:lnSpc>
                        <a:spcAft>
                          <a:spcPts val="0"/>
                        </a:spcAft>
                      </a:pP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2301310594"/>
                  </a:ext>
                </a:extLst>
              </a:tr>
            </a:tbl>
          </a:graphicData>
        </a:graphic>
      </p:graphicFrame>
      <p:grpSp>
        <p:nvGrpSpPr>
          <p:cNvPr id="11" name="Group 10">
            <a:extLst>
              <a:ext uri="{FF2B5EF4-FFF2-40B4-BE49-F238E27FC236}">
                <a16:creationId xmlns:a16="http://schemas.microsoft.com/office/drawing/2014/main" id="{48E8B5B9-2AF0-4ED1-84E1-84B01C781CE9}"/>
              </a:ext>
            </a:extLst>
          </p:cNvPr>
          <p:cNvGrpSpPr/>
          <p:nvPr/>
        </p:nvGrpSpPr>
        <p:grpSpPr>
          <a:xfrm>
            <a:off x="5486613" y="1917008"/>
            <a:ext cx="2114550" cy="190500"/>
            <a:chOff x="5251835" y="2135311"/>
            <a:chExt cx="2114550" cy="190500"/>
          </a:xfrm>
        </p:grpSpPr>
        <p:cxnSp>
          <p:nvCxnSpPr>
            <p:cNvPr id="12" name="Straight Arrow Connector 11">
              <a:extLst>
                <a:ext uri="{FF2B5EF4-FFF2-40B4-BE49-F238E27FC236}">
                  <a16:creationId xmlns:a16="http://schemas.microsoft.com/office/drawing/2014/main" id="{42ECA8D7-8744-4462-AAA5-EF8C2EA96FC5}"/>
                </a:ext>
              </a:extLst>
            </p:cNvPr>
            <p:cNvCxnSpPr/>
            <p:nvPr/>
          </p:nvCxnSpPr>
          <p:spPr>
            <a:xfrm flipH="1">
              <a:off x="5251835" y="2135311"/>
              <a:ext cx="904875" cy="190500"/>
            </a:xfrm>
            <a:prstGeom prst="straightConnector1">
              <a:avLst/>
            </a:prstGeom>
            <a:ln w="28575">
              <a:solidFill>
                <a:srgbClr val="C5C8BF"/>
              </a:solidFill>
              <a:tailEnd type="arrow"/>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CFFE7539-DF94-4D4F-8DDB-51DA79B83FC6}"/>
                </a:ext>
              </a:extLst>
            </p:cNvPr>
            <p:cNvCxnSpPr/>
            <p:nvPr/>
          </p:nvCxnSpPr>
          <p:spPr>
            <a:xfrm>
              <a:off x="6471035" y="2135311"/>
              <a:ext cx="895350" cy="190500"/>
            </a:xfrm>
            <a:prstGeom prst="straightConnector1">
              <a:avLst/>
            </a:prstGeom>
            <a:ln w="28575">
              <a:solidFill>
                <a:srgbClr val="C5C8BF"/>
              </a:solidFill>
              <a:tailEnd type="arrow"/>
            </a:ln>
          </p:spPr>
          <p:style>
            <a:lnRef idx="1">
              <a:schemeClr val="accent6"/>
            </a:lnRef>
            <a:fillRef idx="0">
              <a:schemeClr val="accent6"/>
            </a:fillRef>
            <a:effectRef idx="0">
              <a:schemeClr val="accent6"/>
            </a:effectRef>
            <a:fontRef idx="minor">
              <a:schemeClr val="tx1"/>
            </a:fontRef>
          </p:style>
        </p:cxnSp>
      </p:grpSp>
      <p:sp>
        <p:nvSpPr>
          <p:cNvPr id="2" name="Rectangle 1">
            <a:extLst>
              <a:ext uri="{FF2B5EF4-FFF2-40B4-BE49-F238E27FC236}">
                <a16:creationId xmlns:a16="http://schemas.microsoft.com/office/drawing/2014/main" id="{6FA0DB63-5038-4193-B53A-637BF0C20084}"/>
              </a:ext>
            </a:extLst>
          </p:cNvPr>
          <p:cNvSpPr/>
          <p:nvPr/>
        </p:nvSpPr>
        <p:spPr>
          <a:xfrm>
            <a:off x="2082516" y="2642911"/>
            <a:ext cx="4453969" cy="2813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Rectangle 16">
            <a:extLst>
              <a:ext uri="{FF2B5EF4-FFF2-40B4-BE49-F238E27FC236}">
                <a16:creationId xmlns:a16="http://schemas.microsoft.com/office/drawing/2014/main" id="{F767C408-6C02-46F6-AF16-19F6C0B2D779}"/>
              </a:ext>
            </a:extLst>
          </p:cNvPr>
          <p:cNvSpPr/>
          <p:nvPr/>
        </p:nvSpPr>
        <p:spPr>
          <a:xfrm>
            <a:off x="6571898" y="2745705"/>
            <a:ext cx="4453969" cy="2813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4335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6" y="135914"/>
            <a:ext cx="187114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Exemples</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4" name="Rectangle 13">
            <a:extLst>
              <a:ext uri="{FF2B5EF4-FFF2-40B4-BE49-F238E27FC236}">
                <a16:creationId xmlns:a16="http://schemas.microsoft.com/office/drawing/2014/main" id="{1B85451F-8177-4E67-8410-C518BCB809FA}"/>
              </a:ext>
            </a:extLst>
          </p:cNvPr>
          <p:cNvSpPr/>
          <p:nvPr/>
        </p:nvSpPr>
        <p:spPr>
          <a:xfrm>
            <a:off x="937997" y="1447057"/>
            <a:ext cx="5104458" cy="4669099"/>
          </a:xfrm>
          <a:prstGeom prst="rect">
            <a:avLst/>
          </a:prstGeom>
        </p:spPr>
        <p:txBody>
          <a:bodyPr wrap="square">
            <a:spAutoFit/>
          </a:bodyPr>
          <a:lstStyle/>
          <a:p>
            <a:pPr lvl="0" algn="just">
              <a:lnSpc>
                <a:spcPct val="115000"/>
              </a:lnSpc>
              <a:spcAft>
                <a:spcPts val="1000"/>
              </a:spcAft>
            </a:pPr>
            <a:r>
              <a:rPr lang="fr-BE" sz="1100" b="1" dirty="0">
                <a:latin typeface="Bahnschrift" panose="020B0502040204020203" pitchFamily="34" charset="0"/>
                <a:ea typeface="Calibri" panose="020F0502020204030204" pitchFamily="34" charset="0"/>
                <a:cs typeface="Times New Roman" panose="02020603050405020304" pitchFamily="18" charset="0"/>
              </a:rPr>
              <a:t>Ethique affective (</a:t>
            </a:r>
            <a:r>
              <a:rPr lang="fr-BE" sz="1100" b="1" dirty="0" err="1">
                <a:latin typeface="Bahnschrift" panose="020B0502040204020203" pitchFamily="34" charset="0"/>
                <a:ea typeface="Calibri" panose="020F0502020204030204" pitchFamily="34" charset="0"/>
                <a:cs typeface="Times New Roman" panose="02020603050405020304" pitchFamily="18" charset="0"/>
              </a:rPr>
              <a:t>Mitleidsethik</a:t>
            </a:r>
            <a:r>
              <a:rPr lang="fr-BE" sz="1100" b="1" dirty="0">
                <a:latin typeface="Bahnschrift" panose="020B0502040204020203" pitchFamily="34" charset="0"/>
                <a:ea typeface="Calibri" panose="020F0502020204030204" pitchFamily="34" charset="0"/>
                <a:cs typeface="Times New Roman" panose="02020603050405020304" pitchFamily="18" charset="0"/>
              </a:rPr>
              <a:t>)</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dirty="0">
                <a:latin typeface="Bahnschrift" panose="020B0502040204020203" pitchFamily="34" charset="0"/>
                <a:ea typeface="Calibri" panose="020F0502020204030204" pitchFamily="34" charset="0"/>
                <a:cs typeface="Times New Roman" panose="02020603050405020304" pitchFamily="18" charset="0"/>
              </a:rPr>
              <a:t>L’éthique affective porte sur la racine sensible comportement humain : la pitié (</a:t>
            </a:r>
            <a:r>
              <a:rPr lang="fr-BE" sz="1100" dirty="0" err="1">
                <a:latin typeface="Bahnschrift" panose="020B0502040204020203" pitchFamily="34" charset="0"/>
                <a:ea typeface="Calibri" panose="020F0502020204030204" pitchFamily="34" charset="0"/>
                <a:cs typeface="Times New Roman" panose="02020603050405020304" pitchFamily="18" charset="0"/>
              </a:rPr>
              <a:t>Mitleid</a:t>
            </a:r>
            <a:r>
              <a:rPr lang="fr-BE" sz="1100" dirty="0">
                <a:latin typeface="Bahnschrift" panose="020B0502040204020203" pitchFamily="34" charset="0"/>
                <a:ea typeface="Calibri" panose="020F0502020204030204" pitchFamily="34" charset="0"/>
                <a:cs typeface="Times New Roman" panose="02020603050405020304" pitchFamily="18" charset="0"/>
              </a:rPr>
              <a:t>), que l’on appellerait aujourd’hui plutôt « empathie ». Les principes de l’éthique affective sont basés sur le fait que l’homme est capable de compassion.</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fr-BE" sz="1100" b="1" dirty="0">
                <a:latin typeface="Bahnschrift" panose="020B0502040204020203" pitchFamily="34" charset="0"/>
                <a:ea typeface="Calibri" panose="020F0502020204030204" pitchFamily="34" charset="0"/>
                <a:cs typeface="Times New Roman" panose="02020603050405020304" pitchFamily="18" charset="0"/>
              </a:rPr>
              <a:t>Ethique déontologique (</a:t>
            </a:r>
            <a:r>
              <a:rPr lang="fr-BE" sz="1100" b="1" dirty="0" err="1">
                <a:latin typeface="Bahnschrift" panose="020B0502040204020203" pitchFamily="34" charset="0"/>
                <a:ea typeface="Calibri" panose="020F0502020204030204" pitchFamily="34" charset="0"/>
                <a:cs typeface="Times New Roman" panose="02020603050405020304" pitchFamily="18" charset="0"/>
              </a:rPr>
              <a:t>Pflichtethik</a:t>
            </a:r>
            <a:r>
              <a:rPr lang="fr-BE" sz="1100" b="1" dirty="0">
                <a:latin typeface="Bahnschrift" panose="020B0502040204020203" pitchFamily="34" charset="0"/>
                <a:ea typeface="Calibri" panose="020F0502020204030204" pitchFamily="34" charset="0"/>
                <a:cs typeface="Times New Roman" panose="02020603050405020304" pitchFamily="18" charset="0"/>
              </a:rPr>
              <a:t>)</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dirty="0">
                <a:latin typeface="Bahnschrift" panose="020B0502040204020203" pitchFamily="34" charset="0"/>
                <a:ea typeface="Calibri" panose="020F0502020204030204" pitchFamily="34" charset="0"/>
                <a:cs typeface="Times New Roman" panose="02020603050405020304" pitchFamily="18" charset="0"/>
              </a:rPr>
              <a:t>Le déontologisme (du grec  « obligation » ou « devoir ») est la théorie éthique qui affirme que chaque action humaine doit être jugée selon sa conformité à certains devoirs. Le déontologisme fait dériver toutes nos obligation d’un ou de plusieurs principes.</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b="1" dirty="0">
                <a:latin typeface="Bahnschrift" panose="020B0502040204020203" pitchFamily="34" charset="0"/>
                <a:ea typeface="Calibri" panose="020F0502020204030204" pitchFamily="34" charset="0"/>
                <a:cs typeface="Times New Roman" panose="02020603050405020304" pitchFamily="18" charset="0"/>
              </a:rPr>
              <a:t>Ethique utilitariste (</a:t>
            </a:r>
            <a:r>
              <a:rPr lang="fr-BE" sz="1100" b="1" dirty="0" err="1">
                <a:latin typeface="Bahnschrift" panose="020B0502040204020203" pitchFamily="34" charset="0"/>
                <a:ea typeface="Calibri" panose="020F0502020204030204" pitchFamily="34" charset="0"/>
                <a:cs typeface="Times New Roman" panose="02020603050405020304" pitchFamily="18" charset="0"/>
              </a:rPr>
              <a:t>Utilitarismus</a:t>
            </a:r>
            <a:r>
              <a:rPr lang="fr-BE" sz="1100" b="1" dirty="0">
                <a:latin typeface="Bahnschrift" panose="020B0502040204020203" pitchFamily="34" charset="0"/>
                <a:ea typeface="Calibri" panose="020F0502020204030204" pitchFamily="34" charset="0"/>
                <a:cs typeface="Times New Roman" panose="02020603050405020304" pitchFamily="18" charset="0"/>
              </a:rPr>
              <a:t>)</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dirty="0">
                <a:latin typeface="Bahnschrift" panose="020B0502040204020203" pitchFamily="34" charset="0"/>
                <a:ea typeface="Calibri" panose="020F0502020204030204" pitchFamily="34" charset="0"/>
                <a:cs typeface="Times New Roman" panose="02020603050405020304" pitchFamily="18" charset="0"/>
              </a:rPr>
              <a:t>L’utilitarisme (du latin « utilité » ou « avantage ») repose sur l’idée que le but de la société doit être le « plus grand bonheur du plus grand nombre », c’est-à-dire le total des plaisirs additionnés de chaque individu. L’utilitarisme fait de l’utilité le seul critère de la moralité : une action est bonne dans la mesure où elle contribue au bonheur (quantitatif ou qualitatif) du plus grand nombre.</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fr-BE" sz="1100" b="1" dirty="0">
                <a:latin typeface="Bahnschrift" panose="020B0502040204020203" pitchFamily="34" charset="0"/>
                <a:ea typeface="Calibri" panose="020F0502020204030204" pitchFamily="34" charset="0"/>
                <a:cs typeface="Times New Roman" panose="02020603050405020304" pitchFamily="18" charset="0"/>
              </a:rPr>
              <a:t>Ethique religieuse (</a:t>
            </a:r>
            <a:r>
              <a:rPr lang="fr-BE" sz="1100" b="1" dirty="0" err="1">
                <a:latin typeface="Bahnschrift" panose="020B0502040204020203" pitchFamily="34" charset="0"/>
                <a:ea typeface="Calibri" panose="020F0502020204030204" pitchFamily="34" charset="0"/>
                <a:cs typeface="Times New Roman" panose="02020603050405020304" pitchFamily="18" charset="0"/>
              </a:rPr>
              <a:t>Religionsethik</a:t>
            </a:r>
            <a:r>
              <a:rPr lang="fr-BE" sz="1100" b="1" dirty="0">
                <a:latin typeface="Bahnschrift" panose="020B0502040204020203" pitchFamily="34" charset="0"/>
                <a:ea typeface="Calibri" panose="020F0502020204030204" pitchFamily="34" charset="0"/>
                <a:cs typeface="Times New Roman" panose="02020603050405020304" pitchFamily="18" charset="0"/>
              </a:rPr>
              <a:t>)</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dirty="0">
                <a:latin typeface="Bahnschrift" panose="020B0502040204020203" pitchFamily="34" charset="0"/>
                <a:ea typeface="Calibri" panose="020F0502020204030204" pitchFamily="34" charset="0"/>
                <a:cs typeface="Times New Roman" panose="02020603050405020304" pitchFamily="18" charset="0"/>
              </a:rPr>
              <a:t>L’éthique religieuse met l’accent sur la foi et la croyance afin de dériver des principes fondées sur l’acceptation d’un être divin.</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81C9C1C-3734-469E-8140-78D207B353DF}"/>
              </a:ext>
            </a:extLst>
          </p:cNvPr>
          <p:cNvSpPr txBox="1"/>
          <p:nvPr/>
        </p:nvSpPr>
        <p:spPr>
          <a:xfrm>
            <a:off x="6314302" y="1447057"/>
            <a:ext cx="5384033" cy="4043607"/>
          </a:xfrm>
          <a:prstGeom prst="rect">
            <a:avLst/>
          </a:prstGeom>
          <a:noFill/>
        </p:spPr>
        <p:txBody>
          <a:bodyPr wrap="square" rtlCol="0">
            <a:spAutoFit/>
          </a:bodyPr>
          <a:lstStyle/>
          <a:p>
            <a:pPr algn="just">
              <a:lnSpc>
                <a:spcPct val="115000"/>
              </a:lnSpc>
              <a:spcAft>
                <a:spcPts val="1000"/>
              </a:spcAft>
            </a:pPr>
            <a:r>
              <a:rPr lang="fr-BE" sz="1100" b="1" dirty="0">
                <a:solidFill>
                  <a:srgbClr val="000000"/>
                </a:solidFill>
                <a:latin typeface="Bahnschrift" panose="020B0502040204020203" pitchFamily="34" charset="0"/>
                <a:ea typeface="Calibri" panose="020F0502020204030204" pitchFamily="34" charset="0"/>
              </a:rPr>
              <a:t>Ethique téléologique (</a:t>
            </a:r>
            <a:r>
              <a:rPr lang="fr-BE" sz="1100" b="1" dirty="0" err="1">
                <a:solidFill>
                  <a:srgbClr val="000000"/>
                </a:solidFill>
                <a:latin typeface="Bahnschrift" panose="020B0502040204020203" pitchFamily="34" charset="0"/>
                <a:ea typeface="Calibri" panose="020F0502020204030204" pitchFamily="34" charset="0"/>
              </a:rPr>
              <a:t>Teleologie</a:t>
            </a:r>
            <a:r>
              <a:rPr lang="fr-BE" sz="1100" b="1" dirty="0">
                <a:solidFill>
                  <a:srgbClr val="000000"/>
                </a:solidFill>
                <a:latin typeface="Bahnschrift" panose="020B0502040204020203" pitchFamily="34" charset="0"/>
                <a:ea typeface="Calibri" panose="020F0502020204030204" pitchFamily="34" charset="0"/>
              </a:rPr>
              <a:t>)</a:t>
            </a:r>
            <a:endParaRPr lang="en-GB" sz="1100" b="1" dirty="0">
              <a:solidFill>
                <a:srgbClr val="000000"/>
              </a:solidFill>
              <a:latin typeface="Bahnschrift" panose="020B0502040204020203" pitchFamily="34" charset="0"/>
              <a:ea typeface="Calibri" panose="020F0502020204030204" pitchFamily="34" charset="0"/>
            </a:endParaRPr>
          </a:p>
          <a:p>
            <a:pPr indent="-6350" algn="just">
              <a:lnSpc>
                <a:spcPct val="112000"/>
              </a:lnSpc>
              <a:spcAft>
                <a:spcPts val="1025"/>
              </a:spcAft>
            </a:pPr>
            <a:r>
              <a:rPr lang="fr-BE" sz="1100" dirty="0">
                <a:latin typeface="Bahnschrift" panose="020B0502040204020203" pitchFamily="34" charset="0"/>
                <a:ea typeface="Calibri" panose="020F0502020204030204" pitchFamily="34" charset="0"/>
                <a:cs typeface="Calibri" panose="020F0502020204030204" pitchFamily="34" charset="0"/>
              </a:rPr>
              <a:t>La téléologie (du grec </a:t>
            </a:r>
            <a:r>
              <a:rPr lang="fr-BE" sz="1100" i="1" dirty="0">
                <a:latin typeface="Bahnschrift" panose="020B0502040204020203" pitchFamily="34" charset="0"/>
                <a:ea typeface="Calibri" panose="020F0502020204030204" pitchFamily="34" charset="0"/>
                <a:cs typeface="Calibri" panose="020F0502020204030204" pitchFamily="34" charset="0"/>
              </a:rPr>
              <a:t>télos</a:t>
            </a:r>
            <a:r>
              <a:rPr lang="fr-BE" sz="1100" dirty="0">
                <a:latin typeface="Bahnschrift" panose="020B0502040204020203" pitchFamily="34" charset="0"/>
                <a:ea typeface="Calibri" panose="020F0502020204030204" pitchFamily="34" charset="0"/>
                <a:cs typeface="Calibri" panose="020F0502020204030204" pitchFamily="34" charset="0"/>
              </a:rPr>
              <a:t>, « fin ») est l’étude des causes finales de toute action humaine. Elle porte sur la finalité des choses et des êtres en visant l'explication des phénomènes par l'intervention d'une cause finale. </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fr-BE" sz="1100" b="1" dirty="0">
                <a:latin typeface="Bahnschrift" panose="020B0502040204020203" pitchFamily="34" charset="0"/>
                <a:ea typeface="Calibri" panose="020F0502020204030204" pitchFamily="34" charset="0"/>
                <a:cs typeface="Times New Roman" panose="02020603050405020304" pitchFamily="18" charset="0"/>
              </a:rPr>
              <a:t>Ethique dialectique (</a:t>
            </a:r>
            <a:r>
              <a:rPr lang="fr-BE" sz="1100" b="1" dirty="0" err="1">
                <a:latin typeface="Bahnschrift" panose="020B0502040204020203" pitchFamily="34" charset="0"/>
                <a:ea typeface="Calibri" panose="020F0502020204030204" pitchFamily="34" charset="0"/>
                <a:cs typeface="Times New Roman" panose="02020603050405020304" pitchFamily="18" charset="0"/>
              </a:rPr>
              <a:t>Dialektische</a:t>
            </a:r>
            <a:r>
              <a:rPr lang="fr-BE" sz="1100" b="1" dirty="0">
                <a:latin typeface="Bahnschrift" panose="020B0502040204020203" pitchFamily="34" charset="0"/>
                <a:ea typeface="Calibri" panose="020F0502020204030204" pitchFamily="34" charset="0"/>
                <a:cs typeface="Times New Roman" panose="02020603050405020304" pitchFamily="18" charset="0"/>
              </a:rPr>
              <a:t> </a:t>
            </a:r>
            <a:r>
              <a:rPr lang="fr-BE" sz="1100" b="1" dirty="0" err="1">
                <a:latin typeface="Bahnschrift" panose="020B0502040204020203" pitchFamily="34" charset="0"/>
                <a:ea typeface="Calibri" panose="020F0502020204030204" pitchFamily="34" charset="0"/>
                <a:cs typeface="Times New Roman" panose="02020603050405020304" pitchFamily="18" charset="0"/>
              </a:rPr>
              <a:t>Ethik</a:t>
            </a:r>
            <a:r>
              <a:rPr lang="fr-BE" sz="1100" b="1" dirty="0">
                <a:latin typeface="Bahnschrift" panose="020B0502040204020203" pitchFamily="34" charset="0"/>
                <a:ea typeface="Calibri" panose="020F0502020204030204" pitchFamily="34" charset="0"/>
                <a:cs typeface="Times New Roman" panose="02020603050405020304" pitchFamily="18" charset="0"/>
              </a:rPr>
              <a:t>)</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dirty="0">
                <a:latin typeface="Bahnschrift" panose="020B0502040204020203" pitchFamily="34" charset="0"/>
                <a:ea typeface="Calibri" panose="020F0502020204030204" pitchFamily="34" charset="0"/>
                <a:cs typeface="Times New Roman" panose="02020603050405020304" pitchFamily="18" charset="0"/>
              </a:rPr>
              <a:t>La dialectique (du grec « dialoguer » ou « parler l’un avec l’autre ») est une méthode d’argumentation et de réfutation, par questions et réponses. Elle cherche à mettre l’adversaire en difficulté, notamment en montrant les contradictions de son discours. La dialectique est alors d’avantage un moyen de discerner le « faux » du « vrai ».</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fr-BE" sz="1100" b="1" dirty="0">
                <a:latin typeface="Bahnschrift" panose="020B0502040204020203" pitchFamily="34" charset="0"/>
                <a:ea typeface="Calibri" panose="020F0502020204030204" pitchFamily="34" charset="0"/>
                <a:cs typeface="Times New Roman" panose="02020603050405020304" pitchFamily="18" charset="0"/>
              </a:rPr>
              <a:t>Ethique de la vertu (</a:t>
            </a:r>
            <a:r>
              <a:rPr lang="fr-BE" sz="1100" b="1" dirty="0" err="1">
                <a:latin typeface="Bahnschrift" panose="020B0502040204020203" pitchFamily="34" charset="0"/>
                <a:ea typeface="Calibri" panose="020F0502020204030204" pitchFamily="34" charset="0"/>
                <a:cs typeface="Times New Roman" panose="02020603050405020304" pitchFamily="18" charset="0"/>
              </a:rPr>
              <a:t>Tugendlehre</a:t>
            </a:r>
            <a:r>
              <a:rPr lang="fr-BE" sz="1100" b="1" dirty="0">
                <a:latin typeface="Bahnschrift" panose="020B0502040204020203" pitchFamily="34" charset="0"/>
                <a:ea typeface="Calibri" panose="020F0502020204030204" pitchFamily="34" charset="0"/>
                <a:cs typeface="Times New Roman" panose="02020603050405020304" pitchFamily="18" charset="0"/>
              </a:rPr>
              <a:t>)</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dirty="0">
                <a:latin typeface="Bahnschrift" panose="020B0502040204020203" pitchFamily="34" charset="0"/>
                <a:ea typeface="Calibri" panose="020F0502020204030204" pitchFamily="34" charset="0"/>
                <a:cs typeface="Calibri" panose="020F0502020204030204" pitchFamily="34" charset="0"/>
              </a:rPr>
              <a:t> </a:t>
            </a:r>
            <a:r>
              <a:rPr lang="fr-BE" sz="1100" dirty="0">
                <a:solidFill>
                  <a:srgbClr val="222222"/>
                </a:solidFill>
                <a:latin typeface="Bahnschrift" panose="020B0502040204020203" pitchFamily="34" charset="0"/>
                <a:ea typeface="Calibri" panose="020F0502020204030204" pitchFamily="34" charset="0"/>
                <a:cs typeface="Calibri" panose="020F0502020204030204" pitchFamily="34" charset="0"/>
              </a:rPr>
              <a:t>L'éthique de la vertu insiste sur l'importance des traits caractéristiques et les qualités d'une personne, qui influent sur les décisions et les actions de celle-ci. Une vertu est donc une prédisposition positive et bonne, contrairement au vice qui désigne une prédisposition mauvaise d’une personne. </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endParaRPr lang="en-GB" dirty="0"/>
          </a:p>
        </p:txBody>
      </p:sp>
      <p:cxnSp>
        <p:nvCxnSpPr>
          <p:cNvPr id="16" name="Straight Connector 15">
            <a:extLst>
              <a:ext uri="{FF2B5EF4-FFF2-40B4-BE49-F238E27FC236}">
                <a16:creationId xmlns:a16="http://schemas.microsoft.com/office/drawing/2014/main" id="{D5E47653-44D3-41A7-BC27-283E21EF350D}"/>
              </a:ext>
            </a:extLst>
          </p:cNvPr>
          <p:cNvCxnSpPr/>
          <p:nvPr/>
        </p:nvCxnSpPr>
        <p:spPr>
          <a:xfrm>
            <a:off x="6190735" y="1182130"/>
            <a:ext cx="0" cy="5165125"/>
          </a:xfrm>
          <a:prstGeom prst="line">
            <a:avLst/>
          </a:prstGeom>
          <a:ln w="28575">
            <a:solidFill>
              <a:srgbClr val="9CA1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95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6" y="135914"/>
            <a:ext cx="1871141"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Exercice</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sp>
        <p:nvSpPr>
          <p:cNvPr id="10" name="Rectangle 9">
            <a:extLst>
              <a:ext uri="{FF2B5EF4-FFF2-40B4-BE49-F238E27FC236}">
                <a16:creationId xmlns:a16="http://schemas.microsoft.com/office/drawing/2014/main" id="{7414F2DE-E2C0-4E68-AA8D-00374D51F5F6}"/>
              </a:ext>
            </a:extLst>
          </p:cNvPr>
          <p:cNvSpPr/>
          <p:nvPr/>
        </p:nvSpPr>
        <p:spPr>
          <a:xfrm>
            <a:off x="1046736" y="1231055"/>
            <a:ext cx="5436444" cy="5272149"/>
          </a:xfrm>
          <a:prstGeom prst="rect">
            <a:avLst/>
          </a:prstGeom>
        </p:spPr>
        <p:txBody>
          <a:bodyPr wrap="square">
            <a:spAutoFit/>
          </a:bodyPr>
          <a:lstStyle/>
          <a:p>
            <a:pPr algn="just">
              <a:lnSpc>
                <a:spcPct val="150000"/>
              </a:lnSpc>
              <a:spcAft>
                <a:spcPts val="1000"/>
              </a:spcAft>
            </a:pPr>
            <a:r>
              <a:rPr lang="de-LU" sz="1100" b="1" dirty="0" err="1">
                <a:solidFill>
                  <a:srgbClr val="000000"/>
                </a:solidFill>
                <a:latin typeface="Bahnschrift" panose="020B0502040204020203" pitchFamily="34" charset="0"/>
                <a:ea typeface="Calibri" panose="020F0502020204030204" pitchFamily="34" charset="0"/>
                <a:cs typeface="Arial" panose="020B0604020202020204" pitchFamily="34" charset="0"/>
              </a:rPr>
              <a:t>Impératif</a:t>
            </a:r>
            <a:r>
              <a:rPr lang="de-LU" sz="1100" b="1" dirty="0">
                <a:solidFill>
                  <a:srgbClr val="000000"/>
                </a:solidFill>
                <a:latin typeface="Bahnschrift" panose="020B0502040204020203" pitchFamily="34" charset="0"/>
                <a:ea typeface="Calibri" panose="020F0502020204030204" pitchFamily="34" charset="0"/>
                <a:cs typeface="Arial" panose="020B0604020202020204" pitchFamily="34" charset="0"/>
              </a:rPr>
              <a:t> </a:t>
            </a:r>
            <a:r>
              <a:rPr lang="de-LU" sz="1100" b="1" dirty="0" err="1">
                <a:solidFill>
                  <a:srgbClr val="000000"/>
                </a:solidFill>
                <a:latin typeface="Bahnschrift" panose="020B0502040204020203" pitchFamily="34" charset="0"/>
                <a:ea typeface="Calibri" panose="020F0502020204030204" pitchFamily="34" charset="0"/>
                <a:cs typeface="Arial" panose="020B0604020202020204" pitchFamily="34" charset="0"/>
              </a:rPr>
              <a:t>catégorique</a:t>
            </a:r>
            <a:r>
              <a:rPr lang="de-LU" sz="1100" b="1" dirty="0">
                <a:solidFill>
                  <a:srgbClr val="000000"/>
                </a:solidFill>
                <a:latin typeface="Bahnschrift" panose="020B0502040204020203" pitchFamily="34" charset="0"/>
                <a:ea typeface="Calibri" panose="020F0502020204030204" pitchFamily="34" charset="0"/>
                <a:cs typeface="Arial" panose="020B0604020202020204" pitchFamily="34" charset="0"/>
              </a:rPr>
              <a:t> (Kategorischer Imperativ): „Handle nur nach derjenigen Maxime, durch die du zugleich wollen kannst, dass sie ein allgemeines Gesetz werde.“ – Immanuel Kant</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de-LU" sz="1100" dirty="0">
                <a:latin typeface="Bahnschrift" panose="020B0502040204020203"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de-LU" sz="1100" b="1" dirty="0">
                <a:latin typeface="Bahnschrift" panose="020B0502040204020203" pitchFamily="34" charset="0"/>
                <a:ea typeface="Calibri" panose="020F0502020204030204" pitchFamily="34" charset="0"/>
                <a:cs typeface="Times New Roman" panose="02020603050405020304" pitchFamily="18" charset="0"/>
              </a:rPr>
              <a:t>„Es gibt drei Grund-Triebfedern der menschlichen Handlungen: Egoismus, der das eigene Wohl will, Bosheit, die das fremde Wehe will und Mitleid, welches das fremde Wohl will.“ – Arthur Schopenhauer</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de-LU" sz="1100" dirty="0">
                <a:latin typeface="Bahnschrift" panose="020B0502040204020203"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de-LU" sz="1100" b="1" dirty="0">
                <a:latin typeface="Bahnschrift" panose="020B0502040204020203" pitchFamily="34" charset="0"/>
                <a:ea typeface="Calibri" panose="020F0502020204030204" pitchFamily="34" charset="0"/>
                <a:cs typeface="Times New Roman" panose="02020603050405020304" pitchFamily="18" charset="0"/>
              </a:rPr>
              <a:t>„Allmächtiger Gott! Mache mich schlicht ohne Überheblichkeit, ernst ohne Trauer,</a:t>
            </a:r>
            <a:br>
              <a:rPr lang="de-LU" sz="1100" b="1" dirty="0">
                <a:latin typeface="Bahnschrift" panose="020B0502040204020203" pitchFamily="34" charset="0"/>
                <a:ea typeface="Calibri" panose="020F0502020204030204" pitchFamily="34" charset="0"/>
                <a:cs typeface="Times New Roman" panose="02020603050405020304" pitchFamily="18" charset="0"/>
              </a:rPr>
            </a:br>
            <a:r>
              <a:rPr lang="de-LU" sz="1100" b="1" dirty="0">
                <a:latin typeface="Bahnschrift" panose="020B0502040204020203" pitchFamily="34" charset="0"/>
                <a:ea typeface="Calibri" panose="020F0502020204030204" pitchFamily="34" charset="0"/>
                <a:cs typeface="Times New Roman" panose="02020603050405020304" pitchFamily="18" charset="0"/>
              </a:rPr>
              <a:t>wahrhaft ohne Täuschung, mutig ohne Furcht, rührig ohne Leichtsinn. </a:t>
            </a:r>
            <a:r>
              <a:rPr lang="de-LU" sz="1100" b="1" dirty="0" err="1">
                <a:latin typeface="Bahnschrift" panose="020B0502040204020203" pitchFamily="34" charset="0"/>
                <a:ea typeface="Calibri" panose="020F0502020204030204" pitchFamily="34" charset="0"/>
                <a:cs typeface="Times New Roman" panose="02020603050405020304" pitchFamily="18" charset="0"/>
              </a:rPr>
              <a:t>Laß</a:t>
            </a:r>
            <a:r>
              <a:rPr lang="de-LU" sz="1100" b="1" dirty="0">
                <a:latin typeface="Bahnschrift" panose="020B0502040204020203" pitchFamily="34" charset="0"/>
                <a:ea typeface="Calibri" panose="020F0502020204030204" pitchFamily="34" charset="0"/>
                <a:cs typeface="Times New Roman" panose="02020603050405020304" pitchFamily="18" charset="0"/>
              </a:rPr>
              <a:t>‘ meinen Weg gerade und sicher zum Ziel kommen. </a:t>
            </a:r>
            <a:r>
              <a:rPr lang="de-LU" sz="1100" b="1" dirty="0" err="1">
                <a:latin typeface="Bahnschrift" panose="020B0502040204020203" pitchFamily="34" charset="0"/>
                <a:ea typeface="Calibri" panose="020F0502020204030204" pitchFamily="34" charset="0"/>
                <a:cs typeface="Times New Roman" panose="02020603050405020304" pitchFamily="18" charset="0"/>
              </a:rPr>
              <a:t>Laß</a:t>
            </a:r>
            <a:r>
              <a:rPr lang="de-LU" sz="1100" b="1" dirty="0">
                <a:latin typeface="Bahnschrift" panose="020B0502040204020203" pitchFamily="34" charset="0"/>
                <a:ea typeface="Calibri" panose="020F0502020204030204" pitchFamily="34" charset="0"/>
                <a:cs typeface="Times New Roman" panose="02020603050405020304" pitchFamily="18" charset="0"/>
              </a:rPr>
              <a:t>‘ mich immer auf dich hoffen.“ – Thomas von Aquin</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CH" sz="1100" dirty="0">
                <a:latin typeface="Bahnschrift" panose="020B0502040204020203"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BE" sz="1100" b="1" dirty="0">
                <a:latin typeface="Bahnschrift" panose="020B0502040204020203" pitchFamily="34" charset="0"/>
                <a:ea typeface="Calibri" panose="020F0502020204030204" pitchFamily="34" charset="0"/>
                <a:cs typeface="Times New Roman" panose="02020603050405020304" pitchFamily="18" charset="0"/>
              </a:rPr>
              <a:t>« C'est la philosophie qui découvre les vertus utiles de la morale et de la politique. C'est l'éloquence qui les rend populaires. C'est la poésie qui les rend pour ainsi dire proverbiales. » - Sébastien-Roch Nicolas De Chamfort</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fr-CH" sz="1100" dirty="0">
                <a:latin typeface="Bahnschrift" panose="020B0502040204020203"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latin typeface="Bahnschrift" panose="020B0502040204020203"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CA80A76-1B9D-471D-BA45-408E8C55D1B4}"/>
              </a:ext>
            </a:extLst>
          </p:cNvPr>
          <p:cNvSpPr txBox="1"/>
          <p:nvPr/>
        </p:nvSpPr>
        <p:spPr>
          <a:xfrm>
            <a:off x="6582032" y="1230553"/>
            <a:ext cx="5340815" cy="4948984"/>
          </a:xfrm>
          <a:prstGeom prst="rect">
            <a:avLst/>
          </a:prstGeom>
          <a:noFill/>
        </p:spPr>
        <p:txBody>
          <a:bodyPr wrap="square" rtlCol="0">
            <a:spAutoFit/>
          </a:bodyPr>
          <a:lstStyle/>
          <a:p>
            <a:pPr lvl="0" algn="just">
              <a:lnSpc>
                <a:spcPct val="150000"/>
              </a:lnSpc>
              <a:spcAft>
                <a:spcPts val="1000"/>
              </a:spcAft>
            </a:pPr>
            <a:r>
              <a:rPr lang="fr-BE" sz="1100" b="1" dirty="0">
                <a:solidFill>
                  <a:prstClr val="black"/>
                </a:solidFill>
                <a:latin typeface="Bahnschrift" panose="020B0502040204020203" pitchFamily="34" charset="0"/>
                <a:ea typeface="Calibri" panose="020F0502020204030204" pitchFamily="34" charset="0"/>
                <a:cs typeface="Times New Roman" panose="02020603050405020304" pitchFamily="18" charset="0"/>
              </a:rPr>
              <a:t>« Les actions sont moralement bonnes dans la mesure où elles tendent à promouvoir le bonheur, moralement mauvaises dans la mesure où elles tendent à produire le contraire du bonheur. Par «bonheur», on entend le plaisir et l'absence de douleur; par «malheur», la douleur et la privation de plaisir. » - John Stuart Mill</a:t>
            </a:r>
            <a:endParaRPr lang="en-GB" sz="1100" dirty="0">
              <a:solidFill>
                <a:prstClr val="black"/>
              </a:solidFill>
              <a:latin typeface="Bahnschrift" panose="020B0502040204020203" pitchFamily="34" charset="0"/>
              <a:ea typeface="Calibri" panose="020F0502020204030204" pitchFamily="34" charset="0"/>
              <a:cs typeface="Times New Roman" panose="02020603050405020304" pitchFamily="18" charset="0"/>
            </a:endParaRPr>
          </a:p>
          <a:p>
            <a:pPr lvl="0" algn="just">
              <a:lnSpc>
                <a:spcPct val="150000"/>
              </a:lnSpc>
              <a:spcAft>
                <a:spcPts val="1000"/>
              </a:spcAft>
            </a:pPr>
            <a:r>
              <a:rPr lang="fr-CH" sz="1100" dirty="0">
                <a:solidFill>
                  <a:prstClr val="black"/>
                </a:solidFill>
                <a:latin typeface="Bahnschrift" panose="020B0502040204020203"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solidFill>
                <a:prstClr val="black"/>
              </a:solidFill>
              <a:latin typeface="Bahnschrift" panose="020B0502040204020203" pitchFamily="34" charset="0"/>
              <a:ea typeface="Calibri" panose="020F0502020204030204" pitchFamily="34" charset="0"/>
              <a:cs typeface="Times New Roman" panose="02020603050405020304" pitchFamily="18" charset="0"/>
            </a:endParaRPr>
          </a:p>
          <a:p>
            <a:pPr lvl="0">
              <a:lnSpc>
                <a:spcPct val="150000"/>
              </a:lnSpc>
              <a:spcAft>
                <a:spcPts val="1000"/>
              </a:spcAft>
            </a:pPr>
            <a:r>
              <a:rPr lang="fr-CH" sz="800" dirty="0">
                <a:solidFill>
                  <a:prstClr val="black"/>
                </a:solidFill>
                <a:latin typeface="Bahnschrift" panose="020B0502040204020203" pitchFamily="34" charset="0"/>
                <a:ea typeface="Calibri" panose="020F0502020204030204" pitchFamily="34" charset="0"/>
                <a:cs typeface="Times New Roman" panose="02020603050405020304" pitchFamily="18" charset="0"/>
              </a:rPr>
              <a:t> </a:t>
            </a:r>
            <a:endParaRPr lang="en-GB" sz="1100" dirty="0">
              <a:solidFill>
                <a:prstClr val="black"/>
              </a:solidFill>
              <a:latin typeface="Bahnschrift" panose="020B0502040204020203" pitchFamily="34" charset="0"/>
              <a:ea typeface="Calibri" panose="020F0502020204030204" pitchFamily="34" charset="0"/>
              <a:cs typeface="Times New Roman" panose="02020603050405020304" pitchFamily="18" charset="0"/>
            </a:endParaRPr>
          </a:p>
          <a:p>
            <a:pPr lvl="0" algn="just">
              <a:lnSpc>
                <a:spcPct val="150000"/>
              </a:lnSpc>
              <a:spcAft>
                <a:spcPts val="1000"/>
              </a:spcAft>
            </a:pPr>
            <a:r>
              <a:rPr lang="fr-CH" sz="1100" b="1" dirty="0">
                <a:solidFill>
                  <a:prstClr val="black"/>
                </a:solidFill>
                <a:latin typeface="Bahnschrift" panose="020B0502040204020203" pitchFamily="34" charset="0"/>
                <a:ea typeface="Calibri" panose="020F0502020204030204" pitchFamily="34" charset="0"/>
                <a:cs typeface="Times New Roman" panose="02020603050405020304" pitchFamily="18" charset="0"/>
              </a:rPr>
              <a:t>« J’ai d’ailleurs cela de commun avec les sages-femmes que je suis stérile en matière de sagesse, et le reproche qu’on m’a fait souvent d’interroger les autres sans jamais me déclarer sur aucune chose, parce que je n’ai en moi aucune sagesse, est un reproche qui ne manque pas de vérité. » - Socrate</a:t>
            </a:r>
            <a:endParaRPr lang="en-GB" sz="1100" dirty="0">
              <a:solidFill>
                <a:prstClr val="black"/>
              </a:solidFill>
              <a:latin typeface="Bahnschrift" panose="020B0502040204020203" pitchFamily="34" charset="0"/>
              <a:ea typeface="Calibri" panose="020F0502020204030204" pitchFamily="34" charset="0"/>
              <a:cs typeface="Times New Roman" panose="02020603050405020304" pitchFamily="18" charset="0"/>
            </a:endParaRPr>
          </a:p>
          <a:p>
            <a:pPr lvl="0" algn="just">
              <a:lnSpc>
                <a:spcPct val="150000"/>
              </a:lnSpc>
              <a:spcAft>
                <a:spcPts val="1000"/>
              </a:spcAft>
            </a:pPr>
            <a:r>
              <a:rPr lang="de-LU" sz="1100" dirty="0">
                <a:solidFill>
                  <a:prstClr val="black"/>
                </a:solidFill>
                <a:latin typeface="Bahnschrift" panose="020B0502040204020203"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solidFill>
                <a:prstClr val="black"/>
              </a:solidFill>
              <a:latin typeface="Bahnschrift" panose="020B0502040204020203" pitchFamily="34" charset="0"/>
              <a:ea typeface="Calibri" panose="020F0502020204030204" pitchFamily="34" charset="0"/>
              <a:cs typeface="Times New Roman" panose="02020603050405020304" pitchFamily="18" charset="0"/>
            </a:endParaRPr>
          </a:p>
          <a:p>
            <a:pPr lvl="0" algn="just">
              <a:lnSpc>
                <a:spcPct val="150000"/>
              </a:lnSpc>
              <a:spcAft>
                <a:spcPts val="1000"/>
              </a:spcAft>
            </a:pPr>
            <a:r>
              <a:rPr lang="de-LU" sz="1100" dirty="0">
                <a:solidFill>
                  <a:prstClr val="black"/>
                </a:solidFill>
                <a:latin typeface="Bahnschrift" panose="020B0502040204020203" pitchFamily="34" charset="0"/>
                <a:ea typeface="Calibri" panose="020F0502020204030204" pitchFamily="34" charset="0"/>
                <a:cs typeface="Times New Roman" panose="02020603050405020304" pitchFamily="18" charset="0"/>
              </a:rPr>
              <a:t> </a:t>
            </a:r>
            <a:endParaRPr lang="en-GB" sz="1100" dirty="0">
              <a:solidFill>
                <a:prstClr val="black"/>
              </a:solidFill>
              <a:latin typeface="Bahnschrift" panose="020B0502040204020203" pitchFamily="34" charset="0"/>
              <a:ea typeface="Calibri" panose="020F0502020204030204" pitchFamily="34" charset="0"/>
              <a:cs typeface="Times New Roman" panose="02020603050405020304" pitchFamily="18" charset="0"/>
            </a:endParaRPr>
          </a:p>
          <a:p>
            <a:pPr lvl="0" algn="just">
              <a:lnSpc>
                <a:spcPct val="150000"/>
              </a:lnSpc>
              <a:spcAft>
                <a:spcPts val="1000"/>
              </a:spcAft>
            </a:pPr>
            <a:r>
              <a:rPr lang="fr-FR" sz="1100" b="1" dirty="0">
                <a:solidFill>
                  <a:prstClr val="black"/>
                </a:solidFill>
                <a:latin typeface="Bahnschrift" panose="020B0502040204020203" pitchFamily="34" charset="0"/>
                <a:ea typeface="Calibri" panose="020F0502020204030204" pitchFamily="34" charset="0"/>
                <a:cs typeface="Times New Roman" panose="02020603050405020304" pitchFamily="18" charset="0"/>
              </a:rPr>
              <a:t>« Tout art et toute investigation, et pareillement toute action et tout choix tendent vers quelque bien, à ce qu’il semble. Aussi a-t-on déclaré avec raison que le Bien est ce à quoi toutes choses tendent. » - Aristote </a:t>
            </a:r>
          </a:p>
          <a:p>
            <a:pPr lvl="0" algn="just">
              <a:lnSpc>
                <a:spcPct val="150000"/>
              </a:lnSpc>
              <a:spcAft>
                <a:spcPts val="1000"/>
              </a:spcAft>
            </a:pPr>
            <a:r>
              <a:rPr lang="de-LU" sz="1100" dirty="0">
                <a:solidFill>
                  <a:prstClr val="black"/>
                </a:solidFill>
                <a:latin typeface="Bahnschrift" panose="020B0502040204020203"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solidFill>
                <a:prstClr val="black"/>
              </a:solidFill>
              <a:latin typeface="Bahnschrift" panose="020B0502040204020203"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D6328F4-F9F9-4628-BC52-F079031DA324}"/>
              </a:ext>
            </a:extLst>
          </p:cNvPr>
          <p:cNvSpPr txBox="1"/>
          <p:nvPr/>
        </p:nvSpPr>
        <p:spPr>
          <a:xfrm>
            <a:off x="1830506" y="2028499"/>
            <a:ext cx="2476960" cy="369332"/>
          </a:xfrm>
          <a:prstGeom prst="rect">
            <a:avLst/>
          </a:prstGeom>
          <a:noFill/>
        </p:spPr>
        <p:txBody>
          <a:bodyPr wrap="none" rtlCol="0">
            <a:spAutoFit/>
          </a:bodyPr>
          <a:lstStyle/>
          <a:p>
            <a:r>
              <a:rPr lang="en-GB" b="1" dirty="0" err="1">
                <a:solidFill>
                  <a:srgbClr val="9CA199"/>
                </a:solidFill>
                <a:latin typeface="Bahnschrift" panose="020B0502040204020203" pitchFamily="34" charset="0"/>
              </a:rPr>
              <a:t>Ethique</a:t>
            </a:r>
            <a:r>
              <a:rPr lang="en-GB" b="1" dirty="0">
                <a:solidFill>
                  <a:srgbClr val="9CA199"/>
                </a:solidFill>
                <a:latin typeface="Bahnschrift" panose="020B0502040204020203" pitchFamily="34" charset="0"/>
              </a:rPr>
              <a:t> </a:t>
            </a:r>
            <a:r>
              <a:rPr lang="en-GB" b="1" dirty="0" err="1">
                <a:solidFill>
                  <a:srgbClr val="9CA199"/>
                </a:solidFill>
                <a:latin typeface="Bahnschrift" panose="020B0502040204020203" pitchFamily="34" charset="0"/>
              </a:rPr>
              <a:t>déontologique</a:t>
            </a:r>
            <a:endParaRPr lang="en-GB" b="1" dirty="0">
              <a:solidFill>
                <a:srgbClr val="9CA199"/>
              </a:solidFill>
              <a:latin typeface="Bahnschrift" panose="020B0502040204020203" pitchFamily="34" charset="0"/>
            </a:endParaRPr>
          </a:p>
        </p:txBody>
      </p:sp>
      <p:sp>
        <p:nvSpPr>
          <p:cNvPr id="13" name="TextBox 12">
            <a:extLst>
              <a:ext uri="{FF2B5EF4-FFF2-40B4-BE49-F238E27FC236}">
                <a16:creationId xmlns:a16="http://schemas.microsoft.com/office/drawing/2014/main" id="{C532C87D-BA57-4BFB-8D91-2F4CC84C7CCA}"/>
              </a:ext>
            </a:extLst>
          </p:cNvPr>
          <p:cNvSpPr txBox="1"/>
          <p:nvPr/>
        </p:nvSpPr>
        <p:spPr>
          <a:xfrm>
            <a:off x="1830503" y="3310965"/>
            <a:ext cx="1904689" cy="369332"/>
          </a:xfrm>
          <a:prstGeom prst="rect">
            <a:avLst/>
          </a:prstGeom>
          <a:noFill/>
        </p:spPr>
        <p:txBody>
          <a:bodyPr wrap="none" rtlCol="0">
            <a:spAutoFit/>
          </a:bodyPr>
          <a:lstStyle/>
          <a:p>
            <a:r>
              <a:rPr lang="en-GB" b="1" dirty="0" err="1">
                <a:solidFill>
                  <a:srgbClr val="9CA199"/>
                </a:solidFill>
                <a:latin typeface="Bahnschrift" panose="020B0502040204020203" pitchFamily="34" charset="0"/>
              </a:rPr>
              <a:t>Ethique</a:t>
            </a:r>
            <a:r>
              <a:rPr lang="en-GB" b="1" dirty="0">
                <a:solidFill>
                  <a:srgbClr val="9CA199"/>
                </a:solidFill>
                <a:latin typeface="Bahnschrift" panose="020B0502040204020203" pitchFamily="34" charset="0"/>
              </a:rPr>
              <a:t> affective</a:t>
            </a:r>
          </a:p>
        </p:txBody>
      </p:sp>
      <p:sp>
        <p:nvSpPr>
          <p:cNvPr id="17" name="TextBox 16">
            <a:extLst>
              <a:ext uri="{FF2B5EF4-FFF2-40B4-BE49-F238E27FC236}">
                <a16:creationId xmlns:a16="http://schemas.microsoft.com/office/drawing/2014/main" id="{7E63F1F1-57FB-4C4F-B948-D46E4A62EE02}"/>
              </a:ext>
            </a:extLst>
          </p:cNvPr>
          <p:cNvSpPr txBox="1"/>
          <p:nvPr/>
        </p:nvSpPr>
        <p:spPr>
          <a:xfrm>
            <a:off x="1830503" y="4801665"/>
            <a:ext cx="2047355" cy="369332"/>
          </a:xfrm>
          <a:prstGeom prst="rect">
            <a:avLst/>
          </a:prstGeom>
          <a:noFill/>
        </p:spPr>
        <p:txBody>
          <a:bodyPr wrap="none" rtlCol="0">
            <a:spAutoFit/>
          </a:bodyPr>
          <a:lstStyle/>
          <a:p>
            <a:r>
              <a:rPr lang="en-GB" b="1" dirty="0" err="1">
                <a:solidFill>
                  <a:srgbClr val="9CA199"/>
                </a:solidFill>
                <a:latin typeface="Bahnschrift" panose="020B0502040204020203" pitchFamily="34" charset="0"/>
              </a:rPr>
              <a:t>Ethique</a:t>
            </a:r>
            <a:r>
              <a:rPr lang="en-GB" b="1" dirty="0">
                <a:solidFill>
                  <a:srgbClr val="9CA199"/>
                </a:solidFill>
                <a:latin typeface="Bahnschrift" panose="020B0502040204020203" pitchFamily="34" charset="0"/>
              </a:rPr>
              <a:t> religieuse</a:t>
            </a:r>
          </a:p>
        </p:txBody>
      </p:sp>
      <p:sp>
        <p:nvSpPr>
          <p:cNvPr id="18" name="TextBox 17">
            <a:extLst>
              <a:ext uri="{FF2B5EF4-FFF2-40B4-BE49-F238E27FC236}">
                <a16:creationId xmlns:a16="http://schemas.microsoft.com/office/drawing/2014/main" id="{D25D447D-4986-4705-89EB-3B10DCB59C2F}"/>
              </a:ext>
            </a:extLst>
          </p:cNvPr>
          <p:cNvSpPr txBox="1"/>
          <p:nvPr/>
        </p:nvSpPr>
        <p:spPr>
          <a:xfrm>
            <a:off x="1830503" y="6051380"/>
            <a:ext cx="2145139" cy="369332"/>
          </a:xfrm>
          <a:prstGeom prst="rect">
            <a:avLst/>
          </a:prstGeom>
          <a:noFill/>
        </p:spPr>
        <p:txBody>
          <a:bodyPr wrap="none" rtlCol="0">
            <a:spAutoFit/>
          </a:bodyPr>
          <a:lstStyle/>
          <a:p>
            <a:r>
              <a:rPr lang="en-GB" b="1" dirty="0" err="1">
                <a:solidFill>
                  <a:srgbClr val="9CA199"/>
                </a:solidFill>
                <a:latin typeface="Bahnschrift" panose="020B0502040204020203" pitchFamily="34" charset="0"/>
              </a:rPr>
              <a:t>Ethique</a:t>
            </a:r>
            <a:r>
              <a:rPr lang="en-GB" b="1" dirty="0">
                <a:solidFill>
                  <a:srgbClr val="9CA199"/>
                </a:solidFill>
                <a:latin typeface="Bahnschrift" panose="020B0502040204020203" pitchFamily="34" charset="0"/>
              </a:rPr>
              <a:t> </a:t>
            </a:r>
            <a:r>
              <a:rPr lang="en-GB" b="1" dirty="0" err="1">
                <a:solidFill>
                  <a:srgbClr val="9CA199"/>
                </a:solidFill>
                <a:latin typeface="Bahnschrift" panose="020B0502040204020203" pitchFamily="34" charset="0"/>
              </a:rPr>
              <a:t>dialectique</a:t>
            </a:r>
            <a:endParaRPr lang="en-GB" b="1" dirty="0">
              <a:solidFill>
                <a:srgbClr val="9CA199"/>
              </a:solidFill>
              <a:latin typeface="Bahnschrift" panose="020B0502040204020203" pitchFamily="34" charset="0"/>
            </a:endParaRPr>
          </a:p>
        </p:txBody>
      </p:sp>
      <p:sp>
        <p:nvSpPr>
          <p:cNvPr id="19" name="TextBox 18">
            <a:extLst>
              <a:ext uri="{FF2B5EF4-FFF2-40B4-BE49-F238E27FC236}">
                <a16:creationId xmlns:a16="http://schemas.microsoft.com/office/drawing/2014/main" id="{D043EF24-9C34-4642-BA44-066177E3CC40}"/>
              </a:ext>
            </a:extLst>
          </p:cNvPr>
          <p:cNvSpPr txBox="1"/>
          <p:nvPr/>
        </p:nvSpPr>
        <p:spPr>
          <a:xfrm>
            <a:off x="7348192" y="2279642"/>
            <a:ext cx="2082621" cy="369332"/>
          </a:xfrm>
          <a:prstGeom prst="rect">
            <a:avLst/>
          </a:prstGeom>
          <a:noFill/>
        </p:spPr>
        <p:txBody>
          <a:bodyPr wrap="none" rtlCol="0">
            <a:spAutoFit/>
          </a:bodyPr>
          <a:lstStyle/>
          <a:p>
            <a:r>
              <a:rPr lang="en-GB" b="1" dirty="0" err="1">
                <a:solidFill>
                  <a:srgbClr val="9CA199"/>
                </a:solidFill>
                <a:latin typeface="Bahnschrift" panose="020B0502040204020203" pitchFamily="34" charset="0"/>
              </a:rPr>
              <a:t>Ethique</a:t>
            </a:r>
            <a:r>
              <a:rPr lang="en-GB" b="1" dirty="0">
                <a:solidFill>
                  <a:srgbClr val="9CA199"/>
                </a:solidFill>
                <a:latin typeface="Bahnschrift" panose="020B0502040204020203" pitchFamily="34" charset="0"/>
              </a:rPr>
              <a:t> </a:t>
            </a:r>
            <a:r>
              <a:rPr lang="en-GB" b="1" dirty="0" err="1">
                <a:solidFill>
                  <a:srgbClr val="9CA199"/>
                </a:solidFill>
                <a:latin typeface="Bahnschrift" panose="020B0502040204020203" pitchFamily="34" charset="0"/>
              </a:rPr>
              <a:t>utilitariste</a:t>
            </a:r>
            <a:endParaRPr lang="en-GB" b="1" dirty="0">
              <a:solidFill>
                <a:srgbClr val="9CA199"/>
              </a:solidFill>
              <a:latin typeface="Bahnschrift" panose="020B0502040204020203" pitchFamily="34" charset="0"/>
            </a:endParaRPr>
          </a:p>
        </p:txBody>
      </p:sp>
      <p:sp>
        <p:nvSpPr>
          <p:cNvPr id="20" name="TextBox 19">
            <a:extLst>
              <a:ext uri="{FF2B5EF4-FFF2-40B4-BE49-F238E27FC236}">
                <a16:creationId xmlns:a16="http://schemas.microsoft.com/office/drawing/2014/main" id="{414EE646-6353-4ADE-9800-0F5683ACD05F}"/>
              </a:ext>
            </a:extLst>
          </p:cNvPr>
          <p:cNvSpPr txBox="1"/>
          <p:nvPr/>
        </p:nvSpPr>
        <p:spPr>
          <a:xfrm>
            <a:off x="7432236" y="4101839"/>
            <a:ext cx="2145139" cy="369332"/>
          </a:xfrm>
          <a:prstGeom prst="rect">
            <a:avLst/>
          </a:prstGeom>
          <a:noFill/>
        </p:spPr>
        <p:txBody>
          <a:bodyPr wrap="none" rtlCol="0">
            <a:spAutoFit/>
          </a:bodyPr>
          <a:lstStyle/>
          <a:p>
            <a:r>
              <a:rPr lang="en-GB" b="1" dirty="0" err="1">
                <a:solidFill>
                  <a:srgbClr val="9CA199"/>
                </a:solidFill>
                <a:latin typeface="Bahnschrift" panose="020B0502040204020203" pitchFamily="34" charset="0"/>
              </a:rPr>
              <a:t>Ethique</a:t>
            </a:r>
            <a:r>
              <a:rPr lang="en-GB" b="1" dirty="0">
                <a:solidFill>
                  <a:srgbClr val="9CA199"/>
                </a:solidFill>
                <a:latin typeface="Bahnschrift" panose="020B0502040204020203" pitchFamily="34" charset="0"/>
              </a:rPr>
              <a:t> </a:t>
            </a:r>
            <a:r>
              <a:rPr lang="en-GB" b="1" dirty="0" err="1">
                <a:solidFill>
                  <a:srgbClr val="9CA199"/>
                </a:solidFill>
                <a:latin typeface="Bahnschrift" panose="020B0502040204020203" pitchFamily="34" charset="0"/>
              </a:rPr>
              <a:t>dialectique</a:t>
            </a:r>
            <a:endParaRPr lang="en-GB" b="1" dirty="0">
              <a:solidFill>
                <a:srgbClr val="9CA199"/>
              </a:solidFill>
              <a:latin typeface="Bahnschrift" panose="020B0502040204020203" pitchFamily="34" charset="0"/>
            </a:endParaRPr>
          </a:p>
        </p:txBody>
      </p:sp>
      <p:sp>
        <p:nvSpPr>
          <p:cNvPr id="21" name="TextBox 20">
            <a:extLst>
              <a:ext uri="{FF2B5EF4-FFF2-40B4-BE49-F238E27FC236}">
                <a16:creationId xmlns:a16="http://schemas.microsoft.com/office/drawing/2014/main" id="{42E9E99C-3EDA-4277-A6A2-B232B38AA806}"/>
              </a:ext>
            </a:extLst>
          </p:cNvPr>
          <p:cNvSpPr txBox="1"/>
          <p:nvPr/>
        </p:nvSpPr>
        <p:spPr>
          <a:xfrm>
            <a:off x="7348192" y="5745269"/>
            <a:ext cx="2289409" cy="369332"/>
          </a:xfrm>
          <a:prstGeom prst="rect">
            <a:avLst/>
          </a:prstGeom>
          <a:noFill/>
        </p:spPr>
        <p:txBody>
          <a:bodyPr wrap="none" rtlCol="0">
            <a:spAutoFit/>
          </a:bodyPr>
          <a:lstStyle/>
          <a:p>
            <a:r>
              <a:rPr lang="en-GB" b="1" dirty="0" err="1">
                <a:solidFill>
                  <a:srgbClr val="9CA199"/>
                </a:solidFill>
                <a:latin typeface="Bahnschrift" panose="020B0502040204020203" pitchFamily="34" charset="0"/>
              </a:rPr>
              <a:t>Ethique</a:t>
            </a:r>
            <a:r>
              <a:rPr lang="en-GB" b="1" dirty="0">
                <a:solidFill>
                  <a:srgbClr val="9CA199"/>
                </a:solidFill>
                <a:latin typeface="Bahnschrift" panose="020B0502040204020203" pitchFamily="34" charset="0"/>
              </a:rPr>
              <a:t> </a:t>
            </a:r>
            <a:r>
              <a:rPr lang="en-GB" b="1" dirty="0" err="1">
                <a:solidFill>
                  <a:srgbClr val="9CA199"/>
                </a:solidFill>
                <a:latin typeface="Bahnschrift" panose="020B0502040204020203" pitchFamily="34" charset="0"/>
              </a:rPr>
              <a:t>téléologique</a:t>
            </a:r>
            <a:endParaRPr lang="en-GB" b="1" dirty="0">
              <a:solidFill>
                <a:srgbClr val="9CA199"/>
              </a:solidFill>
              <a:latin typeface="Bahnschrift" panose="020B0502040204020203" pitchFamily="34" charset="0"/>
            </a:endParaRPr>
          </a:p>
        </p:txBody>
      </p:sp>
      <p:sp>
        <p:nvSpPr>
          <p:cNvPr id="2" name="TextBox 1">
            <a:extLst>
              <a:ext uri="{FF2B5EF4-FFF2-40B4-BE49-F238E27FC236}">
                <a16:creationId xmlns:a16="http://schemas.microsoft.com/office/drawing/2014/main" id="{7FD97ABF-D0FA-4169-8C01-B281C1B3375E}"/>
              </a:ext>
            </a:extLst>
          </p:cNvPr>
          <p:cNvSpPr txBox="1"/>
          <p:nvPr/>
        </p:nvSpPr>
        <p:spPr>
          <a:xfrm>
            <a:off x="1046736" y="806620"/>
            <a:ext cx="7209025" cy="369332"/>
          </a:xfrm>
          <a:prstGeom prst="rect">
            <a:avLst/>
          </a:prstGeom>
          <a:noFill/>
        </p:spPr>
        <p:txBody>
          <a:bodyPr wrap="none" rtlCol="0">
            <a:spAutoFit/>
          </a:bodyPr>
          <a:lstStyle/>
          <a:p>
            <a:r>
              <a:rPr lang="en-US" dirty="0" err="1">
                <a:latin typeface="Bahnschrift" panose="020B0502040204020203" pitchFamily="34" charset="0"/>
              </a:rPr>
              <a:t>Déterminez</a:t>
            </a:r>
            <a:r>
              <a:rPr lang="en-US" dirty="0">
                <a:latin typeface="Bahnschrift" panose="020B0502040204020203" pitchFamily="34" charset="0"/>
              </a:rPr>
              <a:t> pour </a:t>
            </a:r>
            <a:r>
              <a:rPr lang="en-US" dirty="0" err="1">
                <a:latin typeface="Bahnschrift" panose="020B0502040204020203" pitchFamily="34" charset="0"/>
              </a:rPr>
              <a:t>chaque</a:t>
            </a:r>
            <a:r>
              <a:rPr lang="en-US" dirty="0">
                <a:latin typeface="Bahnschrift" panose="020B0502040204020203" pitchFamily="34" charset="0"/>
              </a:rPr>
              <a:t> citation la </a:t>
            </a:r>
            <a:r>
              <a:rPr lang="en-US" dirty="0" err="1">
                <a:latin typeface="Bahnschrift" panose="020B0502040204020203" pitchFamily="34" charset="0"/>
              </a:rPr>
              <a:t>théorie</a:t>
            </a:r>
            <a:r>
              <a:rPr lang="en-US" dirty="0">
                <a:latin typeface="Bahnschrift" panose="020B0502040204020203" pitchFamily="34" charset="0"/>
              </a:rPr>
              <a:t> </a:t>
            </a:r>
            <a:r>
              <a:rPr lang="en-US" dirty="0" err="1">
                <a:latin typeface="Bahnschrift" panose="020B0502040204020203" pitchFamily="34" charset="0"/>
              </a:rPr>
              <a:t>éthique</a:t>
            </a:r>
            <a:r>
              <a:rPr lang="en-US" dirty="0">
                <a:latin typeface="Bahnschrift" panose="020B0502040204020203" pitchFamily="34" charset="0"/>
              </a:rPr>
              <a:t> qui correspond:</a:t>
            </a:r>
            <a:endParaRPr lang="LID4096" dirty="0">
              <a:latin typeface="Bahnschrift" panose="020B0502040204020203" pitchFamily="34" charset="0"/>
            </a:endParaRPr>
          </a:p>
        </p:txBody>
      </p:sp>
    </p:spTree>
    <p:extLst>
      <p:ext uri="{BB962C8B-B14F-4D97-AF65-F5344CB8AC3E}">
        <p14:creationId xmlns:p14="http://schemas.microsoft.com/office/powerpoint/2010/main" val="64408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6" y="135914"/>
            <a:ext cx="2543668"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Platons</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Tugendlehre</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pic>
        <p:nvPicPr>
          <p:cNvPr id="26" name="Picture 25">
            <a:extLst>
              <a:ext uri="{FF2B5EF4-FFF2-40B4-BE49-F238E27FC236}">
                <a16:creationId xmlns:a16="http://schemas.microsoft.com/office/drawing/2014/main" id="{6E3DB283-1DF6-4988-9A3A-131474BB2CEE}"/>
              </a:ext>
            </a:extLst>
          </p:cNvPr>
          <p:cNvPicPr>
            <a:picLocks noChangeAspect="1"/>
          </p:cNvPicPr>
          <p:nvPr/>
        </p:nvPicPr>
        <p:blipFill>
          <a:blip r:embed="rId2"/>
          <a:stretch>
            <a:fillRect/>
          </a:stretch>
        </p:blipFill>
        <p:spPr>
          <a:xfrm rot="302937">
            <a:off x="425909" y="3867281"/>
            <a:ext cx="4457604" cy="1125545"/>
          </a:xfrm>
          <a:prstGeom prst="rect">
            <a:avLst/>
          </a:prstGeom>
        </p:spPr>
      </p:pic>
      <p:sp>
        <p:nvSpPr>
          <p:cNvPr id="27" name="TextBox 26">
            <a:extLst>
              <a:ext uri="{FF2B5EF4-FFF2-40B4-BE49-F238E27FC236}">
                <a16:creationId xmlns:a16="http://schemas.microsoft.com/office/drawing/2014/main" id="{96FCAF6A-174E-43E7-A579-3B39E073895E}"/>
              </a:ext>
            </a:extLst>
          </p:cNvPr>
          <p:cNvSpPr txBox="1"/>
          <p:nvPr/>
        </p:nvSpPr>
        <p:spPr>
          <a:xfrm>
            <a:off x="495546" y="2143174"/>
            <a:ext cx="4428847" cy="1754326"/>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just"/>
            <a:r>
              <a:rPr lang="de-LU" b="1" dirty="0">
                <a:solidFill>
                  <a:schemeClr val="accent1">
                    <a:lumMod val="40000"/>
                    <a:lumOff val="60000"/>
                  </a:schemeClr>
                </a:solidFill>
                <a:latin typeface="Bahnschrift" panose="020B0502040204020203" pitchFamily="34" charset="0"/>
                <a:ea typeface="Calibri" panose="020F0502020204030204" pitchFamily="34" charset="0"/>
                <a:cs typeface="Times New Roman" panose="02020603050405020304" pitchFamily="18" charset="0"/>
              </a:rPr>
              <a:t>Tugend (altgriechisch </a:t>
            </a:r>
            <a:r>
              <a:rPr lang="de-LU" b="1" dirty="0" err="1">
                <a:solidFill>
                  <a:schemeClr val="accent1">
                    <a:lumMod val="40000"/>
                    <a:lumOff val="60000"/>
                  </a:schemeClr>
                </a:solidFill>
                <a:latin typeface="Bahnschrift" panose="020B0502040204020203" pitchFamily="34" charset="0"/>
                <a:ea typeface="Calibri" panose="020F0502020204030204" pitchFamily="34" charset="0"/>
                <a:cs typeface="Times New Roman" panose="02020603050405020304" pitchFamily="18" charset="0"/>
              </a:rPr>
              <a:t>areté</a:t>
            </a:r>
            <a:r>
              <a:rPr lang="de-LU" b="1" dirty="0">
                <a:solidFill>
                  <a:schemeClr val="accent1">
                    <a:lumMod val="40000"/>
                    <a:lumOff val="60000"/>
                  </a:schemeClr>
                </a:solidFill>
                <a:latin typeface="Bahnschrift" panose="020B0502040204020203" pitchFamily="34" charset="0"/>
                <a:ea typeface="Calibri" panose="020F0502020204030204" pitchFamily="34" charset="0"/>
                <a:cs typeface="Times New Roman" panose="02020603050405020304" pitchFamily="18" charset="0"/>
              </a:rPr>
              <a:t>) </a:t>
            </a:r>
          </a:p>
          <a:p>
            <a:pPr algn="just"/>
            <a:r>
              <a:rPr lang="de-LU" dirty="0">
                <a:latin typeface="Bahnschrift" panose="020B0502040204020203" pitchFamily="34" charset="0"/>
                <a:ea typeface="Calibri" panose="020F0502020204030204" pitchFamily="34" charset="0"/>
                <a:cs typeface="Times New Roman" panose="02020603050405020304" pitchFamily="18" charset="0"/>
              </a:rPr>
              <a:t>ist abgeleitet von taugen; die ursprüngliche Grundbedeutung ist die Tauglichkeit (Tüchtigkeit, Vorzüglichkeit) einer Person. Das Gegenteil einer Tugend ist das Laster.</a:t>
            </a:r>
            <a:endParaRPr lang="en-GB" dirty="0">
              <a:latin typeface="Bahnschrift" panose="020B0502040204020203"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0D490EEE-0D9B-4492-984B-F372BF485C00}"/>
              </a:ext>
            </a:extLst>
          </p:cNvPr>
          <p:cNvSpPr txBox="1"/>
          <p:nvPr/>
        </p:nvSpPr>
        <p:spPr>
          <a:xfrm>
            <a:off x="5322076" y="2960500"/>
            <a:ext cx="2279617" cy="369332"/>
          </a:xfrm>
          <a:prstGeom prst="rect">
            <a:avLst/>
          </a:prstGeom>
          <a:noFill/>
        </p:spPr>
        <p:txBody>
          <a:bodyPr wrap="square" rtlCol="0">
            <a:spAutoFit/>
          </a:bodyPr>
          <a:lstStyle/>
          <a:p>
            <a:r>
              <a:rPr lang="de-LU" dirty="0">
                <a:solidFill>
                  <a:srgbClr val="FF0000"/>
                </a:solidFill>
                <a:latin typeface="Bahnschrift" panose="020B0502040204020203" pitchFamily="34" charset="0"/>
              </a:rPr>
              <a:t>gut schneidet</a:t>
            </a:r>
            <a:endParaRPr lang="en-GB" dirty="0">
              <a:solidFill>
                <a:srgbClr val="FF0000"/>
              </a:solidFill>
              <a:latin typeface="Bahnschrift" panose="020B0502040204020203" pitchFamily="34" charset="0"/>
            </a:endParaRPr>
          </a:p>
        </p:txBody>
      </p:sp>
      <p:sp>
        <p:nvSpPr>
          <p:cNvPr id="29" name="TextBox 28">
            <a:extLst>
              <a:ext uri="{FF2B5EF4-FFF2-40B4-BE49-F238E27FC236}">
                <a16:creationId xmlns:a16="http://schemas.microsoft.com/office/drawing/2014/main" id="{B1D0F513-62F2-4497-BD31-994EC3873809}"/>
              </a:ext>
            </a:extLst>
          </p:cNvPr>
          <p:cNvSpPr txBox="1"/>
          <p:nvPr/>
        </p:nvSpPr>
        <p:spPr>
          <a:xfrm>
            <a:off x="6747943" y="3244334"/>
            <a:ext cx="2279617" cy="369332"/>
          </a:xfrm>
          <a:prstGeom prst="rect">
            <a:avLst/>
          </a:prstGeom>
          <a:noFill/>
        </p:spPr>
        <p:txBody>
          <a:bodyPr wrap="square" rtlCol="0">
            <a:spAutoFit/>
          </a:bodyPr>
          <a:lstStyle/>
          <a:p>
            <a:r>
              <a:rPr lang="de-LU" dirty="0">
                <a:solidFill>
                  <a:srgbClr val="FF0000"/>
                </a:solidFill>
                <a:latin typeface="Bahnschrift" panose="020B0502040204020203" pitchFamily="34" charset="0"/>
              </a:rPr>
              <a:t>gut schneidet</a:t>
            </a:r>
            <a:endParaRPr lang="en-GB" dirty="0">
              <a:solidFill>
                <a:srgbClr val="FF0000"/>
              </a:solidFill>
              <a:latin typeface="Bahnschrift" panose="020B0502040204020203" pitchFamily="34" charset="0"/>
            </a:endParaRPr>
          </a:p>
        </p:txBody>
      </p:sp>
      <p:sp>
        <p:nvSpPr>
          <p:cNvPr id="30" name="TextBox 29">
            <a:extLst>
              <a:ext uri="{FF2B5EF4-FFF2-40B4-BE49-F238E27FC236}">
                <a16:creationId xmlns:a16="http://schemas.microsoft.com/office/drawing/2014/main" id="{2A6FE215-7E9B-4C60-B8B2-F2D1862FAA83}"/>
              </a:ext>
            </a:extLst>
          </p:cNvPr>
          <p:cNvSpPr txBox="1"/>
          <p:nvPr/>
        </p:nvSpPr>
        <p:spPr>
          <a:xfrm>
            <a:off x="6286238" y="5850234"/>
            <a:ext cx="2279617" cy="369332"/>
          </a:xfrm>
          <a:prstGeom prst="rect">
            <a:avLst/>
          </a:prstGeom>
          <a:noFill/>
        </p:spPr>
        <p:txBody>
          <a:bodyPr wrap="square" rtlCol="0">
            <a:spAutoFit/>
          </a:bodyPr>
          <a:lstStyle/>
          <a:p>
            <a:r>
              <a:rPr lang="de-LU" dirty="0">
                <a:solidFill>
                  <a:srgbClr val="FF0000"/>
                </a:solidFill>
                <a:latin typeface="Bahnschrift" panose="020B0502040204020203" pitchFamily="34" charset="0"/>
              </a:rPr>
              <a:t>Tugend</a:t>
            </a:r>
            <a:endParaRPr lang="en-GB" dirty="0">
              <a:solidFill>
                <a:srgbClr val="FF0000"/>
              </a:solidFill>
              <a:latin typeface="Bahnschrift" panose="020B0502040204020203" pitchFamily="34" charset="0"/>
            </a:endParaRPr>
          </a:p>
        </p:txBody>
      </p:sp>
      <p:grpSp>
        <p:nvGrpSpPr>
          <p:cNvPr id="8" name="Group 7">
            <a:extLst>
              <a:ext uri="{FF2B5EF4-FFF2-40B4-BE49-F238E27FC236}">
                <a16:creationId xmlns:a16="http://schemas.microsoft.com/office/drawing/2014/main" id="{BD9EAA91-C9B3-4AA1-8244-4B0FCD4D490F}"/>
              </a:ext>
            </a:extLst>
          </p:cNvPr>
          <p:cNvGrpSpPr/>
          <p:nvPr/>
        </p:nvGrpSpPr>
        <p:grpSpPr>
          <a:xfrm>
            <a:off x="7071155" y="1245093"/>
            <a:ext cx="4577019" cy="3081189"/>
            <a:chOff x="7071155" y="1245093"/>
            <a:chExt cx="4577019" cy="3081189"/>
          </a:xfrm>
        </p:grpSpPr>
        <p:pic>
          <p:nvPicPr>
            <p:cNvPr id="6" name="Picture 5">
              <a:extLst>
                <a:ext uri="{FF2B5EF4-FFF2-40B4-BE49-F238E27FC236}">
                  <a16:creationId xmlns:a16="http://schemas.microsoft.com/office/drawing/2014/main" id="{1E2ADC86-F135-420C-8B0C-06573FE031C2}"/>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rot="2294909">
              <a:off x="7071155" y="1245093"/>
              <a:ext cx="4577019" cy="2865612"/>
            </a:xfrm>
            <a:prstGeom prst="rect">
              <a:avLst/>
            </a:prstGeom>
          </p:spPr>
        </p:pic>
        <p:sp>
          <p:nvSpPr>
            <p:cNvPr id="7" name="Rectangle 6">
              <a:extLst>
                <a:ext uri="{FF2B5EF4-FFF2-40B4-BE49-F238E27FC236}">
                  <a16:creationId xmlns:a16="http://schemas.microsoft.com/office/drawing/2014/main" id="{277BABD0-50B1-4F8F-93F9-AFE08705B200}"/>
                </a:ext>
              </a:extLst>
            </p:cNvPr>
            <p:cNvSpPr/>
            <p:nvPr/>
          </p:nvSpPr>
          <p:spPr>
            <a:xfrm rot="2253491">
              <a:off x="9301624" y="3603238"/>
              <a:ext cx="1142901" cy="723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25" name="Rectangle 24">
            <a:extLst>
              <a:ext uri="{FF2B5EF4-FFF2-40B4-BE49-F238E27FC236}">
                <a16:creationId xmlns:a16="http://schemas.microsoft.com/office/drawing/2014/main" id="{B5151EE7-30EA-4323-B800-E9ED425F54DB}"/>
              </a:ext>
            </a:extLst>
          </p:cNvPr>
          <p:cNvSpPr/>
          <p:nvPr/>
        </p:nvSpPr>
        <p:spPr>
          <a:xfrm>
            <a:off x="5322076" y="1064556"/>
            <a:ext cx="6096000" cy="5217519"/>
          </a:xfrm>
          <a:prstGeom prst="rect">
            <a:avLst/>
          </a:prstGeom>
        </p:spPr>
        <p:txBody>
          <a:bodyPr>
            <a:spAutoFit/>
          </a:bodyPr>
          <a:lstStyle/>
          <a:p>
            <a:pPr algn="ctr">
              <a:lnSpc>
                <a:spcPct val="115000"/>
              </a:lnSpc>
              <a:spcAft>
                <a:spcPts val="1000"/>
              </a:spcAft>
            </a:pPr>
            <a:r>
              <a:rPr lang="de-LU" sz="1100" dirty="0">
                <a:latin typeface="Bahnschrift" panose="020B0502040204020203" pitchFamily="34" charset="0"/>
                <a:ea typeface="Calibri" panose="020F0502020204030204" pitchFamily="34" charset="0"/>
                <a:cs typeface="Times New Roman" panose="02020603050405020304" pitchFamily="18" charset="0"/>
              </a:rPr>
              <a:t> </a:t>
            </a:r>
            <a:r>
              <a:rPr lang="de-LU" b="1" dirty="0">
                <a:latin typeface="Bahnschrift" panose="020B0502040204020203" pitchFamily="34" charset="0"/>
                <a:ea typeface="Calibri" panose="020F0502020204030204" pitchFamily="34" charset="0"/>
                <a:cs typeface="Times New Roman" panose="02020603050405020304" pitchFamily="18" charset="0"/>
              </a:rPr>
              <a:t>Was bestimmt die Tauglichkeit einer Person?</a:t>
            </a:r>
            <a:endParaRPr lang="en-GB" sz="14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de-LU" sz="1600" b="1"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b="1" dirty="0">
                <a:latin typeface="Bahnschrift" panose="020B0502040204020203" pitchFamily="34" charset="0"/>
                <a:ea typeface="Calibri" panose="020F0502020204030204" pitchFamily="34" charset="0"/>
                <a:cs typeface="Times New Roman" panose="02020603050405020304" pitchFamily="18" charset="0"/>
              </a:rPr>
              <a:t>Messeranalogie:</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dirty="0">
                <a:latin typeface="Bahnschrift" panose="020B0502040204020203" pitchFamily="34" charset="0"/>
                <a:ea typeface="Calibri" panose="020F0502020204030204" pitchFamily="34" charset="0"/>
                <a:cs typeface="Times New Roman" panose="02020603050405020304" pitchFamily="18" charset="0"/>
              </a:rPr>
              <a:t>Frage: Wann ist ein Messer ein gutes Messer? </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dirty="0">
                <a:latin typeface="Bahnschrift" panose="020B0502040204020203" pitchFamily="34" charset="0"/>
                <a:ea typeface="Calibri" panose="020F0502020204030204" pitchFamily="34" charset="0"/>
                <a:cs typeface="Times New Roman" panose="02020603050405020304" pitchFamily="18" charset="0"/>
              </a:rPr>
              <a:t>Antwort: Ein Messer ist ein gutes Messer, wenn es _____________________________. Ein Messer, das ___________________________________ “taugt” etwas!</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de-LU" sz="16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de-LU" sz="1600" b="1"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b="1" dirty="0">
                <a:latin typeface="Bahnschrift" panose="020B0502040204020203" pitchFamily="34" charset="0"/>
                <a:ea typeface="Calibri" panose="020F0502020204030204" pitchFamily="34" charset="0"/>
                <a:cs typeface="Times New Roman" panose="02020603050405020304" pitchFamily="18" charset="0"/>
              </a:rPr>
              <a:t>Übertragen auf den Menschen:</a:t>
            </a:r>
            <a:endParaRPr lang="en-GB" sz="1600" b="1"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dirty="0">
                <a:latin typeface="Bahnschrift" panose="020B0502040204020203" pitchFamily="34" charset="0"/>
                <a:ea typeface="Calibri" panose="020F0502020204030204" pitchFamily="34" charset="0"/>
                <a:cs typeface="Times New Roman" panose="02020603050405020304" pitchFamily="18" charset="0"/>
              </a:rPr>
              <a:t>Frage: Wann ist ein Mensch ein guter Mensch? Wann taugt ein Mensch etwas?</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dirty="0">
                <a:latin typeface="Bahnschrift" panose="020B0502040204020203" pitchFamily="34" charset="0"/>
                <a:ea typeface="Calibri" panose="020F0502020204030204" pitchFamily="34" charset="0"/>
                <a:cs typeface="Times New Roman" panose="02020603050405020304" pitchFamily="18" charset="0"/>
              </a:rPr>
              <a:t>Antwort: Ein guter Mensch ist ein Mensch, dessen Handeln durch die ________________________________________ bestimmt ist.</a:t>
            </a:r>
            <a:endParaRPr lang="en-GB" sz="1600" dirty="0">
              <a:effectLst/>
              <a:latin typeface="Bahnschrift"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89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6" y="135914"/>
            <a:ext cx="2543668"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Platons</a:t>
            </a:r>
            <a:r>
              <a:rPr lang="en-GB" dirty="0">
                <a:solidFill>
                  <a:schemeClr val="bg1"/>
                </a:solidFill>
                <a:latin typeface="Bahnschrift" panose="020B0502040204020203" pitchFamily="34" charset="0"/>
              </a:rPr>
              <a:t> </a:t>
            </a:r>
            <a:r>
              <a:rPr lang="en-GB" dirty="0" err="1">
                <a:solidFill>
                  <a:schemeClr val="bg1"/>
                </a:solidFill>
                <a:latin typeface="Bahnschrift" panose="020B0502040204020203" pitchFamily="34" charset="0"/>
              </a:rPr>
              <a:t>Seelenwagen</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pic>
        <p:nvPicPr>
          <p:cNvPr id="16" name="Picture 15">
            <a:extLst>
              <a:ext uri="{FF2B5EF4-FFF2-40B4-BE49-F238E27FC236}">
                <a16:creationId xmlns:a16="http://schemas.microsoft.com/office/drawing/2014/main" id="{56C92534-BAEC-4557-8B46-FA43DAF23DD1}"/>
              </a:ext>
            </a:extLst>
          </p:cNvPr>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754968" y="702734"/>
            <a:ext cx="8246022" cy="4828872"/>
          </a:xfrm>
          <a:prstGeom prst="rect">
            <a:avLst/>
          </a:prstGeom>
        </p:spPr>
      </p:pic>
      <p:sp>
        <p:nvSpPr>
          <p:cNvPr id="17" name="TextBox 16">
            <a:extLst>
              <a:ext uri="{FF2B5EF4-FFF2-40B4-BE49-F238E27FC236}">
                <a16:creationId xmlns:a16="http://schemas.microsoft.com/office/drawing/2014/main" id="{19977872-32AA-40EB-84EF-63DDB4CE903F}"/>
              </a:ext>
            </a:extLst>
          </p:cNvPr>
          <p:cNvSpPr txBox="1"/>
          <p:nvPr/>
        </p:nvSpPr>
        <p:spPr>
          <a:xfrm>
            <a:off x="3282835" y="5099685"/>
            <a:ext cx="1075936" cy="369332"/>
          </a:xfrm>
          <a:prstGeom prst="rect">
            <a:avLst/>
          </a:prstGeom>
          <a:noFill/>
        </p:spPr>
        <p:txBody>
          <a:bodyPr wrap="none" rtlCol="0">
            <a:spAutoFit/>
          </a:bodyPr>
          <a:lstStyle/>
          <a:p>
            <a:r>
              <a:rPr lang="de-LU" dirty="0">
                <a:latin typeface="Bahnschrift" panose="020B0502040204020203" pitchFamily="34" charset="0"/>
              </a:rPr>
              <a:t>Vernunft</a:t>
            </a:r>
            <a:endParaRPr lang="en-GB" dirty="0">
              <a:latin typeface="Bahnschrift" panose="020B0502040204020203" pitchFamily="34" charset="0"/>
            </a:endParaRPr>
          </a:p>
        </p:txBody>
      </p:sp>
      <p:sp>
        <p:nvSpPr>
          <p:cNvPr id="18" name="TextBox 17">
            <a:extLst>
              <a:ext uri="{FF2B5EF4-FFF2-40B4-BE49-F238E27FC236}">
                <a16:creationId xmlns:a16="http://schemas.microsoft.com/office/drawing/2014/main" id="{28BCA6EF-744B-4A12-93F6-E888234E000D}"/>
              </a:ext>
            </a:extLst>
          </p:cNvPr>
          <p:cNvSpPr txBox="1"/>
          <p:nvPr/>
        </p:nvSpPr>
        <p:spPr>
          <a:xfrm>
            <a:off x="5963651" y="5084553"/>
            <a:ext cx="580608" cy="369332"/>
          </a:xfrm>
          <a:prstGeom prst="rect">
            <a:avLst/>
          </a:prstGeom>
          <a:noFill/>
        </p:spPr>
        <p:txBody>
          <a:bodyPr wrap="none" rtlCol="0">
            <a:spAutoFit/>
          </a:bodyPr>
          <a:lstStyle/>
          <a:p>
            <a:r>
              <a:rPr lang="de-LU" dirty="0">
                <a:latin typeface="Bahnschrift" panose="020B0502040204020203" pitchFamily="34" charset="0"/>
              </a:rPr>
              <a:t>Mut</a:t>
            </a:r>
            <a:endParaRPr lang="en-GB" dirty="0">
              <a:latin typeface="Bahnschrift" panose="020B0502040204020203" pitchFamily="34" charset="0"/>
            </a:endParaRPr>
          </a:p>
        </p:txBody>
      </p:sp>
      <p:sp>
        <p:nvSpPr>
          <p:cNvPr id="19" name="TextBox 18">
            <a:extLst>
              <a:ext uri="{FF2B5EF4-FFF2-40B4-BE49-F238E27FC236}">
                <a16:creationId xmlns:a16="http://schemas.microsoft.com/office/drawing/2014/main" id="{2D779476-1F11-4237-AF58-0D77F5D16F7E}"/>
              </a:ext>
            </a:extLst>
          </p:cNvPr>
          <p:cNvSpPr txBox="1"/>
          <p:nvPr/>
        </p:nvSpPr>
        <p:spPr>
          <a:xfrm>
            <a:off x="8247412" y="5093968"/>
            <a:ext cx="1109599" cy="369332"/>
          </a:xfrm>
          <a:prstGeom prst="rect">
            <a:avLst/>
          </a:prstGeom>
          <a:noFill/>
        </p:spPr>
        <p:txBody>
          <a:bodyPr wrap="none" rtlCol="0">
            <a:spAutoFit/>
          </a:bodyPr>
          <a:lstStyle/>
          <a:p>
            <a:r>
              <a:rPr lang="de-LU" dirty="0">
                <a:latin typeface="Bahnschrift" panose="020B0502040204020203" pitchFamily="34" charset="0"/>
              </a:rPr>
              <a:t>Begierde</a:t>
            </a:r>
            <a:endParaRPr lang="en-GB" dirty="0">
              <a:latin typeface="Bahnschrift" panose="020B0502040204020203" pitchFamily="34" charset="0"/>
            </a:endParaRPr>
          </a:p>
        </p:txBody>
      </p:sp>
      <p:sp>
        <p:nvSpPr>
          <p:cNvPr id="20" name="TextBox 19">
            <a:extLst>
              <a:ext uri="{FF2B5EF4-FFF2-40B4-BE49-F238E27FC236}">
                <a16:creationId xmlns:a16="http://schemas.microsoft.com/office/drawing/2014/main" id="{3B53A1DF-ECBE-4E9B-878D-8E2F79F6E31E}"/>
              </a:ext>
            </a:extLst>
          </p:cNvPr>
          <p:cNvSpPr txBox="1"/>
          <p:nvPr/>
        </p:nvSpPr>
        <p:spPr>
          <a:xfrm>
            <a:off x="3451554" y="1788329"/>
            <a:ext cx="1066318" cy="369332"/>
          </a:xfrm>
          <a:prstGeom prst="rect">
            <a:avLst/>
          </a:prstGeom>
          <a:noFill/>
        </p:spPr>
        <p:txBody>
          <a:bodyPr wrap="none" rtlCol="0">
            <a:spAutoFit/>
          </a:bodyPr>
          <a:lstStyle/>
          <a:p>
            <a:r>
              <a:rPr lang="de-LU" dirty="0">
                <a:latin typeface="Bahnschrift" panose="020B0502040204020203" pitchFamily="34" charset="0"/>
              </a:rPr>
              <a:t>Weisheit</a:t>
            </a:r>
            <a:endParaRPr lang="en-GB" dirty="0">
              <a:latin typeface="Bahnschrift" panose="020B0502040204020203" pitchFamily="34" charset="0"/>
            </a:endParaRPr>
          </a:p>
        </p:txBody>
      </p:sp>
      <p:sp>
        <p:nvSpPr>
          <p:cNvPr id="21" name="TextBox 20">
            <a:extLst>
              <a:ext uri="{FF2B5EF4-FFF2-40B4-BE49-F238E27FC236}">
                <a16:creationId xmlns:a16="http://schemas.microsoft.com/office/drawing/2014/main" id="{0568D174-F9CB-4528-BAA1-B87C91715FBD}"/>
              </a:ext>
            </a:extLst>
          </p:cNvPr>
          <p:cNvSpPr txBox="1"/>
          <p:nvPr/>
        </p:nvSpPr>
        <p:spPr>
          <a:xfrm>
            <a:off x="5605958" y="1801718"/>
            <a:ext cx="1217000" cy="369332"/>
          </a:xfrm>
          <a:prstGeom prst="rect">
            <a:avLst/>
          </a:prstGeom>
          <a:noFill/>
        </p:spPr>
        <p:txBody>
          <a:bodyPr wrap="none" rtlCol="0">
            <a:spAutoFit/>
          </a:bodyPr>
          <a:lstStyle/>
          <a:p>
            <a:r>
              <a:rPr lang="de-LU" dirty="0">
                <a:latin typeface="Bahnschrift" panose="020B0502040204020203" pitchFamily="34" charset="0"/>
              </a:rPr>
              <a:t>Tapferkeit</a:t>
            </a:r>
            <a:endParaRPr lang="en-GB" dirty="0">
              <a:latin typeface="Bahnschrift" panose="020B0502040204020203" pitchFamily="34" charset="0"/>
            </a:endParaRPr>
          </a:p>
        </p:txBody>
      </p:sp>
      <p:sp>
        <p:nvSpPr>
          <p:cNvPr id="31" name="TextBox 30">
            <a:extLst>
              <a:ext uri="{FF2B5EF4-FFF2-40B4-BE49-F238E27FC236}">
                <a16:creationId xmlns:a16="http://schemas.microsoft.com/office/drawing/2014/main" id="{222C4F0C-0C04-4D55-A153-1EEF438FB64D}"/>
              </a:ext>
            </a:extLst>
          </p:cNvPr>
          <p:cNvSpPr txBox="1"/>
          <p:nvPr/>
        </p:nvSpPr>
        <p:spPr>
          <a:xfrm>
            <a:off x="7867982" y="1788329"/>
            <a:ext cx="1180131" cy="369332"/>
          </a:xfrm>
          <a:prstGeom prst="rect">
            <a:avLst/>
          </a:prstGeom>
          <a:noFill/>
        </p:spPr>
        <p:txBody>
          <a:bodyPr wrap="none" rtlCol="0">
            <a:spAutoFit/>
          </a:bodyPr>
          <a:lstStyle/>
          <a:p>
            <a:r>
              <a:rPr lang="de-LU" dirty="0">
                <a:latin typeface="Bahnschrift" panose="020B0502040204020203" pitchFamily="34" charset="0"/>
              </a:rPr>
              <a:t>Mäßigung</a:t>
            </a:r>
            <a:endParaRPr lang="en-GB" dirty="0">
              <a:latin typeface="Bahnschrift" panose="020B0502040204020203" pitchFamily="34" charset="0"/>
            </a:endParaRPr>
          </a:p>
        </p:txBody>
      </p:sp>
      <p:sp>
        <p:nvSpPr>
          <p:cNvPr id="32" name="TextBox 31">
            <a:extLst>
              <a:ext uri="{FF2B5EF4-FFF2-40B4-BE49-F238E27FC236}">
                <a16:creationId xmlns:a16="http://schemas.microsoft.com/office/drawing/2014/main" id="{ECB499D9-2920-49FB-AC57-CB0523C7F4C1}"/>
              </a:ext>
            </a:extLst>
          </p:cNvPr>
          <p:cNvSpPr txBox="1"/>
          <p:nvPr/>
        </p:nvSpPr>
        <p:spPr>
          <a:xfrm>
            <a:off x="9232924" y="1795591"/>
            <a:ext cx="2581156" cy="338554"/>
          </a:xfrm>
          <a:prstGeom prst="rect">
            <a:avLst/>
          </a:prstGeom>
          <a:noFill/>
        </p:spPr>
        <p:txBody>
          <a:bodyPr wrap="none" rtlCol="0">
            <a:spAutoFit/>
          </a:bodyPr>
          <a:lstStyle/>
          <a:p>
            <a:r>
              <a:rPr lang="de-LU" sz="1600" dirty="0">
                <a:solidFill>
                  <a:schemeClr val="bg1">
                    <a:lumMod val="50000"/>
                  </a:schemeClr>
                </a:solidFill>
                <a:latin typeface="Bahnschrift" panose="020B0502040204020203" pitchFamily="34" charset="0"/>
              </a:rPr>
              <a:t>(auch noch Besonnenheit)</a:t>
            </a:r>
            <a:endParaRPr lang="en-GB" sz="1600" dirty="0">
              <a:solidFill>
                <a:schemeClr val="bg1">
                  <a:lumMod val="50000"/>
                </a:schemeClr>
              </a:solidFill>
              <a:latin typeface="Bahnschrift" panose="020B0502040204020203" pitchFamily="34" charset="0"/>
            </a:endParaRPr>
          </a:p>
        </p:txBody>
      </p:sp>
      <p:sp>
        <p:nvSpPr>
          <p:cNvPr id="33" name="TextBox 32">
            <a:extLst>
              <a:ext uri="{FF2B5EF4-FFF2-40B4-BE49-F238E27FC236}">
                <a16:creationId xmlns:a16="http://schemas.microsoft.com/office/drawing/2014/main" id="{063EC1CF-678F-4137-8E5C-51C5A396E86A}"/>
              </a:ext>
            </a:extLst>
          </p:cNvPr>
          <p:cNvSpPr txBox="1"/>
          <p:nvPr/>
        </p:nvSpPr>
        <p:spPr>
          <a:xfrm>
            <a:off x="5399923" y="836671"/>
            <a:ext cx="1558440" cy="369332"/>
          </a:xfrm>
          <a:prstGeom prst="rect">
            <a:avLst/>
          </a:prstGeom>
          <a:noFill/>
        </p:spPr>
        <p:txBody>
          <a:bodyPr wrap="none" rtlCol="0">
            <a:spAutoFit/>
          </a:bodyPr>
          <a:lstStyle/>
          <a:p>
            <a:r>
              <a:rPr lang="de-LU" dirty="0">
                <a:latin typeface="Bahnschrift" panose="020B0502040204020203" pitchFamily="34" charset="0"/>
              </a:rPr>
              <a:t>Gerechtigkeit</a:t>
            </a:r>
            <a:endParaRPr lang="en-GB" dirty="0">
              <a:latin typeface="Bahnschrift" panose="020B0502040204020203" pitchFamily="34" charset="0"/>
            </a:endParaRPr>
          </a:p>
        </p:txBody>
      </p:sp>
      <p:sp>
        <p:nvSpPr>
          <p:cNvPr id="34" name="TextBox 33">
            <a:extLst>
              <a:ext uri="{FF2B5EF4-FFF2-40B4-BE49-F238E27FC236}">
                <a16:creationId xmlns:a16="http://schemas.microsoft.com/office/drawing/2014/main" id="{807D7C47-7E4F-4E55-911E-E21CC8DBB67F}"/>
              </a:ext>
            </a:extLst>
          </p:cNvPr>
          <p:cNvSpPr txBox="1"/>
          <p:nvPr/>
        </p:nvSpPr>
        <p:spPr>
          <a:xfrm>
            <a:off x="7450742" y="818391"/>
            <a:ext cx="2821606" cy="369332"/>
          </a:xfrm>
          <a:prstGeom prst="rect">
            <a:avLst/>
          </a:prstGeom>
          <a:noFill/>
        </p:spPr>
        <p:txBody>
          <a:bodyPr wrap="none" rtlCol="0">
            <a:spAutoFit/>
          </a:bodyPr>
          <a:lstStyle/>
          <a:p>
            <a:r>
              <a:rPr lang="de-LU" dirty="0">
                <a:latin typeface="Bahnschrift" panose="020B0502040204020203" pitchFamily="34" charset="0"/>
              </a:rPr>
              <a:t>Harmonie der Seelenteile</a:t>
            </a:r>
            <a:endParaRPr lang="en-GB" dirty="0">
              <a:latin typeface="Bahnschrift" panose="020B0502040204020203" pitchFamily="34" charset="0"/>
            </a:endParaRPr>
          </a:p>
        </p:txBody>
      </p:sp>
      <p:sp>
        <p:nvSpPr>
          <p:cNvPr id="35" name="TextBox 34">
            <a:extLst>
              <a:ext uri="{FF2B5EF4-FFF2-40B4-BE49-F238E27FC236}">
                <a16:creationId xmlns:a16="http://schemas.microsoft.com/office/drawing/2014/main" id="{410ED4FA-C8D9-4DFB-8D33-F8AE3B95F476}"/>
              </a:ext>
            </a:extLst>
          </p:cNvPr>
          <p:cNvSpPr txBox="1"/>
          <p:nvPr/>
        </p:nvSpPr>
        <p:spPr>
          <a:xfrm>
            <a:off x="2883570" y="5644671"/>
            <a:ext cx="7321378" cy="923330"/>
          </a:xfrm>
          <a:prstGeom prst="rect">
            <a:avLst/>
          </a:prstGeom>
          <a:noFill/>
        </p:spPr>
        <p:txBody>
          <a:bodyPr wrap="square" rtlCol="0">
            <a:spAutoFit/>
          </a:bodyPr>
          <a:lstStyle/>
          <a:p>
            <a:pPr algn="just"/>
            <a:r>
              <a:rPr lang="de-LU" dirty="0">
                <a:latin typeface="Bahnschrift" panose="020B0502040204020203" pitchFamily="34" charset="0"/>
              </a:rPr>
              <a:t>Gut ist der Mensch, der sich um die </a:t>
            </a:r>
            <a:r>
              <a:rPr lang="de-LU" b="1" dirty="0">
                <a:solidFill>
                  <a:schemeClr val="accent1">
                    <a:lumMod val="60000"/>
                    <a:lumOff val="40000"/>
                  </a:schemeClr>
                </a:solidFill>
                <a:latin typeface="Bahnschrift" panose="020B0502040204020203" pitchFamily="34" charset="0"/>
              </a:rPr>
              <a:t>Ordnung seiner Seele </a:t>
            </a:r>
            <a:r>
              <a:rPr lang="de-LU" dirty="0">
                <a:latin typeface="Bahnschrift" panose="020B0502040204020203" pitchFamily="34" charset="0"/>
              </a:rPr>
              <a:t>bemüht. Wenn er also dafür sorgt, dass </a:t>
            </a:r>
            <a:r>
              <a:rPr lang="de-LU" b="1" dirty="0">
                <a:solidFill>
                  <a:schemeClr val="accent1">
                    <a:lumMod val="60000"/>
                    <a:lumOff val="40000"/>
                  </a:schemeClr>
                </a:solidFill>
                <a:latin typeface="Bahnschrift" panose="020B0502040204020203" pitchFamily="34" charset="0"/>
              </a:rPr>
              <a:t>jeder Seelenteil “das Seinige tut</a:t>
            </a:r>
            <a:r>
              <a:rPr lang="de-LU" dirty="0">
                <a:latin typeface="Bahnschrift" panose="020B0502040204020203" pitchFamily="34" charset="0"/>
              </a:rPr>
              <a:t>” und die </a:t>
            </a:r>
            <a:r>
              <a:rPr lang="de-LU" b="1" dirty="0">
                <a:solidFill>
                  <a:schemeClr val="accent1">
                    <a:lumMod val="60000"/>
                    <a:lumOff val="40000"/>
                  </a:schemeClr>
                </a:solidFill>
                <a:latin typeface="Bahnschrift" panose="020B0502040204020203" pitchFamily="34" charset="0"/>
              </a:rPr>
              <a:t>Vernunft die Triebe im Griff</a:t>
            </a:r>
            <a:r>
              <a:rPr lang="de-LU" dirty="0">
                <a:latin typeface="Bahnschrift" panose="020B0502040204020203" pitchFamily="34" charset="0"/>
              </a:rPr>
              <a:t> hat.</a:t>
            </a:r>
            <a:endParaRPr lang="en-GB" dirty="0">
              <a:latin typeface="Bahnschrift" panose="020B0502040204020203" pitchFamily="34" charset="0"/>
            </a:endParaRPr>
          </a:p>
        </p:txBody>
      </p:sp>
      <p:sp>
        <p:nvSpPr>
          <p:cNvPr id="36" name="TextBox 35">
            <a:extLst>
              <a:ext uri="{FF2B5EF4-FFF2-40B4-BE49-F238E27FC236}">
                <a16:creationId xmlns:a16="http://schemas.microsoft.com/office/drawing/2014/main" id="{BE049149-0F9F-487A-95F8-1BB7F41855BF}"/>
              </a:ext>
            </a:extLst>
          </p:cNvPr>
          <p:cNvSpPr txBox="1"/>
          <p:nvPr/>
        </p:nvSpPr>
        <p:spPr>
          <a:xfrm>
            <a:off x="1143118" y="5336894"/>
            <a:ext cx="1922321" cy="307777"/>
          </a:xfrm>
          <a:prstGeom prst="rect">
            <a:avLst/>
          </a:prstGeom>
          <a:noFill/>
        </p:spPr>
        <p:txBody>
          <a:bodyPr wrap="none" rtlCol="0">
            <a:spAutoFit/>
          </a:bodyPr>
          <a:lstStyle/>
          <a:p>
            <a:r>
              <a:rPr lang="de-LU" sz="1400" dirty="0">
                <a:solidFill>
                  <a:schemeClr val="tx1">
                    <a:lumMod val="95000"/>
                    <a:lumOff val="5000"/>
                  </a:schemeClr>
                </a:solidFill>
                <a:latin typeface="Bahnschrift" panose="020B0502040204020203" pitchFamily="34" charset="0"/>
              </a:rPr>
              <a:t>Charaktereigenschaft</a:t>
            </a:r>
            <a:endParaRPr lang="en-GB" sz="1400" dirty="0">
              <a:solidFill>
                <a:schemeClr val="tx1">
                  <a:lumMod val="95000"/>
                  <a:lumOff val="5000"/>
                </a:schemeClr>
              </a:solidFill>
              <a:latin typeface="Bahnschrift" panose="020B0502040204020203" pitchFamily="34" charset="0"/>
            </a:endParaRPr>
          </a:p>
        </p:txBody>
      </p:sp>
    </p:spTree>
    <p:extLst>
      <p:ext uri="{BB962C8B-B14F-4D97-AF65-F5344CB8AC3E}">
        <p14:creationId xmlns:p14="http://schemas.microsoft.com/office/powerpoint/2010/main" val="287356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31" grpId="0"/>
      <p:bldP spid="32" grpId="0"/>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1572BE-28AF-46B7-9CC9-17425F10CE72}"/>
              </a:ext>
            </a:extLst>
          </p:cNvPr>
          <p:cNvSpPr/>
          <p:nvPr/>
        </p:nvSpPr>
        <p:spPr>
          <a:xfrm>
            <a:off x="1050085" y="4179794"/>
            <a:ext cx="3309538" cy="1749058"/>
          </a:xfrm>
          <a:prstGeom prst="wedgeRoundRectCallout">
            <a:avLst>
              <a:gd name="adj1" fmla="val 156172"/>
              <a:gd name="adj2" fmla="val 906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Isosceles Triangle 4">
            <a:extLst>
              <a:ext uri="{FF2B5EF4-FFF2-40B4-BE49-F238E27FC236}">
                <a16:creationId xmlns:a16="http://schemas.microsoft.com/office/drawing/2014/main" id="{FC5BB12E-9C4C-491F-B848-FB9B8C3EA264}"/>
              </a:ext>
            </a:extLst>
          </p:cNvPr>
          <p:cNvSpPr/>
          <p:nvPr/>
        </p:nvSpPr>
        <p:spPr>
          <a:xfrm rot="10800000">
            <a:off x="-1" y="0"/>
            <a:ext cx="3079463" cy="1187722"/>
          </a:xfrm>
          <a:prstGeom prst="triangle">
            <a:avLst>
              <a:gd name="adj" fmla="val 100000"/>
            </a:avLst>
          </a:prstGeom>
          <a:solidFill>
            <a:srgbClr val="C5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Rectangle: Rounded Corners 2">
            <a:extLst>
              <a:ext uri="{FF2B5EF4-FFF2-40B4-BE49-F238E27FC236}">
                <a16:creationId xmlns:a16="http://schemas.microsoft.com/office/drawing/2014/main" id="{BCD4CD9D-EF08-413A-9FC2-30B4671FCEC4}"/>
              </a:ext>
            </a:extLst>
          </p:cNvPr>
          <p:cNvSpPr/>
          <p:nvPr/>
        </p:nvSpPr>
        <p:spPr>
          <a:xfrm>
            <a:off x="2270205" y="135914"/>
            <a:ext cx="2944825" cy="369334"/>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2" name="Rectangle 21">
            <a:extLst>
              <a:ext uri="{FF2B5EF4-FFF2-40B4-BE49-F238E27FC236}">
                <a16:creationId xmlns:a16="http://schemas.microsoft.com/office/drawing/2014/main" id="{71253231-B334-4786-876A-565C73E9C4D8}"/>
              </a:ext>
            </a:extLst>
          </p:cNvPr>
          <p:cNvSpPr/>
          <p:nvPr/>
        </p:nvSpPr>
        <p:spPr>
          <a:xfrm>
            <a:off x="2386016" y="135915"/>
            <a:ext cx="6179839"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Platon</a:t>
            </a:r>
            <a:r>
              <a:rPr lang="en-GB" dirty="0">
                <a:solidFill>
                  <a:schemeClr val="bg1"/>
                </a:solidFill>
                <a:latin typeface="Bahnschrift" panose="020B0502040204020203" pitchFamily="34" charset="0"/>
              </a:rPr>
              <a:t> – Tugend &amp; </a:t>
            </a:r>
            <a:r>
              <a:rPr lang="en-GB" dirty="0" err="1">
                <a:solidFill>
                  <a:schemeClr val="bg1"/>
                </a:solidFill>
                <a:latin typeface="Bahnschrift" panose="020B0502040204020203" pitchFamily="34" charset="0"/>
              </a:rPr>
              <a:t>Staat</a:t>
            </a:r>
            <a:endParaRPr lang="en-GB" dirty="0">
              <a:solidFill>
                <a:schemeClr val="bg1"/>
              </a:solidFill>
              <a:latin typeface="Bahnschrift" panose="020B0502040204020203" pitchFamily="34" charset="0"/>
            </a:endParaRPr>
          </a:p>
        </p:txBody>
      </p:sp>
      <p:sp>
        <p:nvSpPr>
          <p:cNvPr id="23" name="Rectangle: Rounded Corners 22">
            <a:extLst>
              <a:ext uri="{FF2B5EF4-FFF2-40B4-BE49-F238E27FC236}">
                <a16:creationId xmlns:a16="http://schemas.microsoft.com/office/drawing/2014/main" id="{88A4EE01-F984-4E80-AB89-61C7F1D4477E}"/>
              </a:ext>
            </a:extLst>
          </p:cNvPr>
          <p:cNvSpPr/>
          <p:nvPr/>
        </p:nvSpPr>
        <p:spPr>
          <a:xfrm>
            <a:off x="163205" y="135914"/>
            <a:ext cx="1919311" cy="369333"/>
          </a:xfrm>
          <a:prstGeom prst="roundRect">
            <a:avLst/>
          </a:prstGeom>
          <a:solidFill>
            <a:srgbClr val="9C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600"/>
          </a:p>
        </p:txBody>
      </p:sp>
      <p:sp>
        <p:nvSpPr>
          <p:cNvPr id="24" name="Rectangle 23">
            <a:extLst>
              <a:ext uri="{FF2B5EF4-FFF2-40B4-BE49-F238E27FC236}">
                <a16:creationId xmlns:a16="http://schemas.microsoft.com/office/drawing/2014/main" id="{3CF39193-EC3E-4543-A73D-3CB0AB4E1DEE}"/>
              </a:ext>
            </a:extLst>
          </p:cNvPr>
          <p:cNvSpPr/>
          <p:nvPr/>
        </p:nvSpPr>
        <p:spPr>
          <a:xfrm>
            <a:off x="279016" y="135915"/>
            <a:ext cx="1728204" cy="369332"/>
          </a:xfrm>
          <a:prstGeom prst="rect">
            <a:avLst/>
          </a:prstGeom>
          <a:noFill/>
          <a:ln w="19050">
            <a:noFill/>
            <a:prstDash val="sysDot"/>
          </a:ln>
        </p:spPr>
        <p:txBody>
          <a:bodyPr wrap="square">
            <a:spAutoFit/>
          </a:bodyPr>
          <a:lstStyle/>
          <a:p>
            <a:r>
              <a:rPr lang="en-GB" dirty="0" err="1">
                <a:solidFill>
                  <a:schemeClr val="bg1"/>
                </a:solidFill>
                <a:latin typeface="Bahnschrift" panose="020B0502040204020203" pitchFamily="34" charset="0"/>
              </a:rPr>
              <a:t>Ethik</a:t>
            </a:r>
            <a:r>
              <a:rPr lang="en-GB" dirty="0">
                <a:solidFill>
                  <a:schemeClr val="bg1"/>
                </a:solidFill>
                <a:latin typeface="Bahnschrift" panose="020B0502040204020203" pitchFamily="34" charset="0"/>
              </a:rPr>
              <a:t> &amp; Moral</a:t>
            </a:r>
          </a:p>
        </p:txBody>
      </p:sp>
      <p:graphicFrame>
        <p:nvGraphicFramePr>
          <p:cNvPr id="25" name="Table 24">
            <a:extLst>
              <a:ext uri="{FF2B5EF4-FFF2-40B4-BE49-F238E27FC236}">
                <a16:creationId xmlns:a16="http://schemas.microsoft.com/office/drawing/2014/main" id="{C8E7F581-1CE1-48E9-9A36-ED15C8AAC226}"/>
              </a:ext>
            </a:extLst>
          </p:cNvPr>
          <p:cNvGraphicFramePr>
            <a:graphicFrameLocks noGrp="1"/>
          </p:cNvGraphicFramePr>
          <p:nvPr>
            <p:extLst>
              <p:ext uri="{D42A27DB-BD31-4B8C-83A1-F6EECF244321}">
                <p14:modId xmlns:p14="http://schemas.microsoft.com/office/powerpoint/2010/main" val="3565969065"/>
              </p:ext>
            </p:extLst>
          </p:nvPr>
        </p:nvGraphicFramePr>
        <p:xfrm>
          <a:off x="2233026" y="2347448"/>
          <a:ext cx="8673871" cy="1489672"/>
        </p:xfrm>
        <a:graphic>
          <a:graphicData uri="http://schemas.openxmlformats.org/drawingml/2006/table">
            <a:tbl>
              <a:tblPr firstRow="1" firstCol="1" bandRow="1"/>
              <a:tblGrid>
                <a:gridCol w="2901023">
                  <a:extLst>
                    <a:ext uri="{9D8B030D-6E8A-4147-A177-3AD203B41FA5}">
                      <a16:colId xmlns:a16="http://schemas.microsoft.com/office/drawing/2014/main" val="3837150714"/>
                    </a:ext>
                  </a:extLst>
                </a:gridCol>
                <a:gridCol w="2968838">
                  <a:extLst>
                    <a:ext uri="{9D8B030D-6E8A-4147-A177-3AD203B41FA5}">
                      <a16:colId xmlns:a16="http://schemas.microsoft.com/office/drawing/2014/main" val="3251194694"/>
                    </a:ext>
                  </a:extLst>
                </a:gridCol>
                <a:gridCol w="2804010">
                  <a:extLst>
                    <a:ext uri="{9D8B030D-6E8A-4147-A177-3AD203B41FA5}">
                      <a16:colId xmlns:a16="http://schemas.microsoft.com/office/drawing/2014/main" val="3897762020"/>
                    </a:ext>
                  </a:extLst>
                </a:gridCol>
              </a:tblGrid>
              <a:tr h="372418">
                <a:tc>
                  <a:txBody>
                    <a:bodyPr/>
                    <a:lstStyle/>
                    <a:p>
                      <a:pPr algn="ctr">
                        <a:lnSpc>
                          <a:spcPct val="115000"/>
                        </a:lnSpc>
                        <a:spcAft>
                          <a:spcPts val="0"/>
                        </a:spcAft>
                      </a:pPr>
                      <a:r>
                        <a:rPr lang="en-GB" sz="1600" b="1">
                          <a:effectLst/>
                          <a:latin typeface="Calibri" panose="020F0502020204030204" pitchFamily="34" charset="0"/>
                          <a:ea typeface="Calibri" panose="020F0502020204030204" pitchFamily="34" charset="0"/>
                          <a:cs typeface="Times New Roman" panose="02020603050405020304" pitchFamily="18" charset="0"/>
                        </a:rPr>
                        <a:t>Stand im Staat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Seelenteil</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Tugend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29234247"/>
                  </a:ext>
                </a:extLst>
              </a:tr>
              <a:tr h="372418">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Herrscherstand (Philosophen)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752885"/>
                  </a:ext>
                </a:extLst>
              </a:tr>
              <a:tr h="372418">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Wehrstand (Krieger/Polizisten)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096922"/>
                  </a:ext>
                </a:extLst>
              </a:tr>
              <a:tr h="372418">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Nährstand (Gewerbetreibende)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814779"/>
                  </a:ext>
                </a:extLst>
              </a:tr>
            </a:tbl>
          </a:graphicData>
        </a:graphic>
      </p:graphicFrame>
      <p:sp>
        <p:nvSpPr>
          <p:cNvPr id="26" name="Rectangle 2">
            <a:extLst>
              <a:ext uri="{FF2B5EF4-FFF2-40B4-BE49-F238E27FC236}">
                <a16:creationId xmlns:a16="http://schemas.microsoft.com/office/drawing/2014/main" id="{26C4C2DF-5EFA-4852-8340-4499D07F88BD}"/>
              </a:ext>
            </a:extLst>
          </p:cNvPr>
          <p:cNvSpPr>
            <a:spLocks noChangeArrowheads="1"/>
          </p:cNvSpPr>
          <p:nvPr/>
        </p:nvSpPr>
        <p:spPr bwMode="auto">
          <a:xfrm>
            <a:off x="3171825" y="3885591"/>
            <a:ext cx="61147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Bahnschrift" panose="020B0502040204020203" pitchFamily="34" charset="0"/>
            </a:endParaRPr>
          </a:p>
        </p:txBody>
      </p:sp>
      <p:sp>
        <p:nvSpPr>
          <p:cNvPr id="27" name="Left Brace 26">
            <a:extLst>
              <a:ext uri="{FF2B5EF4-FFF2-40B4-BE49-F238E27FC236}">
                <a16:creationId xmlns:a16="http://schemas.microsoft.com/office/drawing/2014/main" id="{BD4D8511-E6E4-43D2-AA74-A9A958E08BE7}"/>
              </a:ext>
            </a:extLst>
          </p:cNvPr>
          <p:cNvSpPr/>
          <p:nvPr/>
        </p:nvSpPr>
        <p:spPr>
          <a:xfrm rot="16200000">
            <a:off x="7911224" y="1184119"/>
            <a:ext cx="219075" cy="5772274"/>
          </a:xfrm>
          <a:prstGeom prst="leftBrace">
            <a:avLst>
              <a:gd name="adj1" fmla="val 8333"/>
              <a:gd name="adj2" fmla="val 51375"/>
            </a:avLst>
          </a:prstGeom>
          <a:ln w="28575">
            <a:solidFill>
              <a:srgbClr val="9CA199"/>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latin typeface="Bahnschrift" panose="020B0502040204020203" pitchFamily="34" charset="0"/>
            </a:endParaRPr>
          </a:p>
        </p:txBody>
      </p:sp>
      <p:sp>
        <p:nvSpPr>
          <p:cNvPr id="28" name="Rectangle 3">
            <a:extLst>
              <a:ext uri="{FF2B5EF4-FFF2-40B4-BE49-F238E27FC236}">
                <a16:creationId xmlns:a16="http://schemas.microsoft.com/office/drawing/2014/main" id="{80BA3DA3-1172-4194-AA9A-4A3BD5167AAC}"/>
              </a:ext>
            </a:extLst>
          </p:cNvPr>
          <p:cNvSpPr>
            <a:spLocks noChangeArrowheads="1"/>
          </p:cNvSpPr>
          <p:nvPr/>
        </p:nvSpPr>
        <p:spPr bwMode="auto">
          <a:xfrm>
            <a:off x="2864708" y="1249580"/>
            <a:ext cx="746913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LU" altLang="en-US" sz="1600" b="0" i="0" u="none" strike="noStrike" cap="none" normalizeH="0" baseline="0" dirty="0">
                <a:ln>
                  <a:noFill/>
                </a:ln>
                <a:solidFill>
                  <a:schemeClr val="tx1"/>
                </a:solidFill>
                <a:effectLst/>
                <a:latin typeface="Bahnschrift" panose="020B0502040204020203" pitchFamily="34" charset="0"/>
                <a:ea typeface="Calibri" panose="020F0502020204030204" pitchFamily="34" charset="0"/>
                <a:cs typeface="Times New Roman" panose="02020603050405020304" pitchFamily="18" charset="0"/>
              </a:rPr>
              <a:t>Frage: Wann ist ein Staat ein guter Staat?</a:t>
            </a:r>
            <a:endParaRPr kumimoji="0" lang="en-GB" altLang="en-US" sz="700" b="0" i="0" u="none" strike="noStrike" cap="none" normalizeH="0" baseline="0" dirty="0">
              <a:ln>
                <a:noFill/>
              </a:ln>
              <a:solidFill>
                <a:schemeClr val="tx1"/>
              </a:solidFill>
              <a:effectLst/>
              <a:latin typeface="Bahnschrift" panose="020B05020402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LU" altLang="en-US" sz="1600" b="0" i="0" u="none" strike="noStrike" cap="none" normalizeH="0" baseline="0" dirty="0">
                <a:ln>
                  <a:noFill/>
                </a:ln>
                <a:solidFill>
                  <a:schemeClr val="tx1"/>
                </a:solidFill>
                <a:effectLst/>
                <a:latin typeface="Bahnschrift" panose="020B0502040204020203" pitchFamily="34" charset="0"/>
                <a:ea typeface="Calibri" panose="020F0502020204030204" pitchFamily="34" charset="0"/>
                <a:cs typeface="Times New Roman" panose="02020603050405020304" pitchFamily="18" charset="0"/>
              </a:rPr>
              <a:t>Antwort: Der ideale Staat ist ein „vergrößertes Abbild“ des tugendhaften Menschen.</a:t>
            </a:r>
            <a:endParaRPr kumimoji="0" lang="en-GB" altLang="en-US" sz="700" b="0" i="0" u="none" strike="noStrike" cap="none" normalizeH="0" baseline="0" dirty="0">
              <a:ln>
                <a:noFill/>
              </a:ln>
              <a:solidFill>
                <a:schemeClr val="tx1"/>
              </a:solidFill>
              <a:effectLst/>
              <a:latin typeface="Bahnschrift" panose="020B0502040204020203" pitchFamily="34" charset="0"/>
            </a:endParaRPr>
          </a:p>
        </p:txBody>
      </p:sp>
      <p:sp>
        <p:nvSpPr>
          <p:cNvPr id="29" name="TextBox 28">
            <a:extLst>
              <a:ext uri="{FF2B5EF4-FFF2-40B4-BE49-F238E27FC236}">
                <a16:creationId xmlns:a16="http://schemas.microsoft.com/office/drawing/2014/main" id="{009F4345-2325-4B3E-B89D-6E1E69DA2284}"/>
              </a:ext>
            </a:extLst>
          </p:cNvPr>
          <p:cNvSpPr txBox="1"/>
          <p:nvPr/>
        </p:nvSpPr>
        <p:spPr>
          <a:xfrm>
            <a:off x="5134623" y="4268648"/>
            <a:ext cx="5772273" cy="1488806"/>
          </a:xfrm>
          <a:prstGeom prst="rect">
            <a:avLst/>
          </a:prstGeom>
          <a:noFill/>
        </p:spPr>
        <p:txBody>
          <a:bodyPr wrap="square" rtlCol="0">
            <a:spAutoFit/>
          </a:bodyPr>
          <a:lstStyle/>
          <a:p>
            <a:pPr algn="just">
              <a:lnSpc>
                <a:spcPct val="200000"/>
              </a:lnSpc>
            </a:pPr>
            <a:r>
              <a:rPr lang="de-LU" altLang="en-US" sz="1600" b="1" dirty="0">
                <a:latin typeface="Bahnschrift" panose="020B0502040204020203" pitchFamily="34" charset="0"/>
                <a:ea typeface="Calibri" panose="020F0502020204030204" pitchFamily="34" charset="0"/>
                <a:cs typeface="Times New Roman" panose="02020603050405020304" pitchFamily="18" charset="0"/>
              </a:rPr>
              <a:t>Gerechtigkeit entsteht, wenn jeder “Stand” das seinige tut, wenn also die Herrscher _________________, die Wächter _________________ und die Regierten ____________________</a:t>
            </a:r>
            <a:r>
              <a:rPr lang="de-LU" altLang="en-US" sz="1600" dirty="0">
                <a:latin typeface="Bahnschrift" panose="020B0502040204020203" pitchFamily="34" charset="0"/>
                <a:ea typeface="Calibri" panose="020F0502020204030204" pitchFamily="34" charset="0"/>
                <a:cs typeface="Times New Roman" panose="02020603050405020304" pitchFamily="18" charset="0"/>
              </a:rPr>
              <a:t> sind.</a:t>
            </a:r>
            <a:endParaRPr lang="de-LU" altLang="en-US" sz="2800" dirty="0">
              <a:latin typeface="Bahnschrift" panose="020B0502040204020203" pitchFamily="34" charset="0"/>
            </a:endParaRPr>
          </a:p>
        </p:txBody>
      </p:sp>
      <p:sp>
        <p:nvSpPr>
          <p:cNvPr id="30" name="TextBox 29">
            <a:extLst>
              <a:ext uri="{FF2B5EF4-FFF2-40B4-BE49-F238E27FC236}">
                <a16:creationId xmlns:a16="http://schemas.microsoft.com/office/drawing/2014/main" id="{8810B1F3-E285-4EB7-8050-91C0104D6EEF}"/>
              </a:ext>
            </a:extLst>
          </p:cNvPr>
          <p:cNvSpPr txBox="1"/>
          <p:nvPr/>
        </p:nvSpPr>
        <p:spPr>
          <a:xfrm>
            <a:off x="6093365" y="2729520"/>
            <a:ext cx="1075936" cy="369332"/>
          </a:xfrm>
          <a:prstGeom prst="rect">
            <a:avLst/>
          </a:prstGeom>
          <a:noFill/>
        </p:spPr>
        <p:txBody>
          <a:bodyPr wrap="none" rtlCol="0">
            <a:spAutoFit/>
          </a:bodyPr>
          <a:lstStyle/>
          <a:p>
            <a:r>
              <a:rPr lang="de-LU" dirty="0">
                <a:latin typeface="Bahnschrift" panose="020B0502040204020203" pitchFamily="34" charset="0"/>
              </a:rPr>
              <a:t>Vernunft</a:t>
            </a:r>
            <a:endParaRPr lang="en-GB" dirty="0">
              <a:latin typeface="Bahnschrift" panose="020B0502040204020203" pitchFamily="34" charset="0"/>
            </a:endParaRPr>
          </a:p>
        </p:txBody>
      </p:sp>
      <p:sp>
        <p:nvSpPr>
          <p:cNvPr id="37" name="TextBox 36">
            <a:extLst>
              <a:ext uri="{FF2B5EF4-FFF2-40B4-BE49-F238E27FC236}">
                <a16:creationId xmlns:a16="http://schemas.microsoft.com/office/drawing/2014/main" id="{B06766FF-E05C-4DBE-B59E-5EF08D6A49E9}"/>
              </a:ext>
            </a:extLst>
          </p:cNvPr>
          <p:cNvSpPr txBox="1"/>
          <p:nvPr/>
        </p:nvSpPr>
        <p:spPr>
          <a:xfrm>
            <a:off x="6308968" y="3091860"/>
            <a:ext cx="580608" cy="369332"/>
          </a:xfrm>
          <a:prstGeom prst="rect">
            <a:avLst/>
          </a:prstGeom>
          <a:noFill/>
        </p:spPr>
        <p:txBody>
          <a:bodyPr wrap="none" rtlCol="0">
            <a:spAutoFit/>
          </a:bodyPr>
          <a:lstStyle/>
          <a:p>
            <a:r>
              <a:rPr lang="de-LU" dirty="0">
                <a:latin typeface="Bahnschrift" panose="020B0502040204020203" pitchFamily="34" charset="0"/>
              </a:rPr>
              <a:t>Mut</a:t>
            </a:r>
            <a:endParaRPr lang="en-GB" dirty="0">
              <a:latin typeface="Bahnschrift" panose="020B0502040204020203" pitchFamily="34" charset="0"/>
            </a:endParaRPr>
          </a:p>
        </p:txBody>
      </p:sp>
      <p:sp>
        <p:nvSpPr>
          <p:cNvPr id="38" name="TextBox 37">
            <a:extLst>
              <a:ext uri="{FF2B5EF4-FFF2-40B4-BE49-F238E27FC236}">
                <a16:creationId xmlns:a16="http://schemas.microsoft.com/office/drawing/2014/main" id="{2CF59866-F955-4C4A-AE04-FD5C69A77FE1}"/>
              </a:ext>
            </a:extLst>
          </p:cNvPr>
          <p:cNvSpPr txBox="1"/>
          <p:nvPr/>
        </p:nvSpPr>
        <p:spPr>
          <a:xfrm>
            <a:off x="6148330" y="3471086"/>
            <a:ext cx="1109599" cy="369332"/>
          </a:xfrm>
          <a:prstGeom prst="rect">
            <a:avLst/>
          </a:prstGeom>
          <a:noFill/>
        </p:spPr>
        <p:txBody>
          <a:bodyPr wrap="none" rtlCol="0">
            <a:spAutoFit/>
          </a:bodyPr>
          <a:lstStyle/>
          <a:p>
            <a:r>
              <a:rPr lang="de-LU" dirty="0">
                <a:latin typeface="Bahnschrift" panose="020B0502040204020203" pitchFamily="34" charset="0"/>
              </a:rPr>
              <a:t>Begierde</a:t>
            </a:r>
            <a:endParaRPr lang="en-GB" dirty="0">
              <a:latin typeface="Bahnschrift" panose="020B0502040204020203" pitchFamily="34" charset="0"/>
            </a:endParaRPr>
          </a:p>
        </p:txBody>
      </p:sp>
      <p:sp>
        <p:nvSpPr>
          <p:cNvPr id="39" name="TextBox 38">
            <a:extLst>
              <a:ext uri="{FF2B5EF4-FFF2-40B4-BE49-F238E27FC236}">
                <a16:creationId xmlns:a16="http://schemas.microsoft.com/office/drawing/2014/main" id="{BEF075EF-F07A-4F38-8589-6A9620C6F6EC}"/>
              </a:ext>
            </a:extLst>
          </p:cNvPr>
          <p:cNvSpPr txBox="1"/>
          <p:nvPr/>
        </p:nvSpPr>
        <p:spPr>
          <a:xfrm>
            <a:off x="9038392" y="2729520"/>
            <a:ext cx="1066318" cy="369332"/>
          </a:xfrm>
          <a:prstGeom prst="rect">
            <a:avLst/>
          </a:prstGeom>
          <a:noFill/>
        </p:spPr>
        <p:txBody>
          <a:bodyPr wrap="none" rtlCol="0">
            <a:spAutoFit/>
          </a:bodyPr>
          <a:lstStyle/>
          <a:p>
            <a:r>
              <a:rPr lang="de-LU" dirty="0">
                <a:latin typeface="Bahnschrift" panose="020B0502040204020203" pitchFamily="34" charset="0"/>
              </a:rPr>
              <a:t>Weisheit</a:t>
            </a:r>
            <a:endParaRPr lang="en-GB" dirty="0">
              <a:latin typeface="Bahnschrift" panose="020B0502040204020203" pitchFamily="34" charset="0"/>
            </a:endParaRPr>
          </a:p>
        </p:txBody>
      </p:sp>
      <p:sp>
        <p:nvSpPr>
          <p:cNvPr id="40" name="TextBox 39">
            <a:extLst>
              <a:ext uri="{FF2B5EF4-FFF2-40B4-BE49-F238E27FC236}">
                <a16:creationId xmlns:a16="http://schemas.microsoft.com/office/drawing/2014/main" id="{6436F123-7157-41F6-AEDF-A7306CCB091E}"/>
              </a:ext>
            </a:extLst>
          </p:cNvPr>
          <p:cNvSpPr txBox="1"/>
          <p:nvPr/>
        </p:nvSpPr>
        <p:spPr>
          <a:xfrm>
            <a:off x="9038392" y="3111592"/>
            <a:ext cx="1217000" cy="369332"/>
          </a:xfrm>
          <a:prstGeom prst="rect">
            <a:avLst/>
          </a:prstGeom>
          <a:noFill/>
        </p:spPr>
        <p:txBody>
          <a:bodyPr wrap="none" rtlCol="0">
            <a:spAutoFit/>
          </a:bodyPr>
          <a:lstStyle/>
          <a:p>
            <a:r>
              <a:rPr lang="de-LU" dirty="0">
                <a:latin typeface="Bahnschrift" panose="020B0502040204020203" pitchFamily="34" charset="0"/>
              </a:rPr>
              <a:t>Tapferkeit</a:t>
            </a:r>
            <a:endParaRPr lang="en-GB" dirty="0">
              <a:latin typeface="Bahnschrift" panose="020B0502040204020203" pitchFamily="34" charset="0"/>
            </a:endParaRPr>
          </a:p>
        </p:txBody>
      </p:sp>
      <p:sp>
        <p:nvSpPr>
          <p:cNvPr id="41" name="TextBox 40">
            <a:extLst>
              <a:ext uri="{FF2B5EF4-FFF2-40B4-BE49-F238E27FC236}">
                <a16:creationId xmlns:a16="http://schemas.microsoft.com/office/drawing/2014/main" id="{7090C298-7C93-4318-A60B-B375DAEBA06F}"/>
              </a:ext>
            </a:extLst>
          </p:cNvPr>
          <p:cNvSpPr txBox="1"/>
          <p:nvPr/>
        </p:nvSpPr>
        <p:spPr>
          <a:xfrm>
            <a:off x="9038392" y="3474475"/>
            <a:ext cx="1180131" cy="369332"/>
          </a:xfrm>
          <a:prstGeom prst="rect">
            <a:avLst/>
          </a:prstGeom>
          <a:noFill/>
        </p:spPr>
        <p:txBody>
          <a:bodyPr wrap="none" rtlCol="0">
            <a:spAutoFit/>
          </a:bodyPr>
          <a:lstStyle/>
          <a:p>
            <a:r>
              <a:rPr lang="de-LU" dirty="0">
                <a:latin typeface="Bahnschrift" panose="020B0502040204020203" pitchFamily="34" charset="0"/>
              </a:rPr>
              <a:t>Mäßigung</a:t>
            </a:r>
            <a:endParaRPr lang="en-GB" dirty="0">
              <a:latin typeface="Bahnschrift" panose="020B0502040204020203" pitchFamily="34" charset="0"/>
            </a:endParaRPr>
          </a:p>
        </p:txBody>
      </p:sp>
      <p:sp>
        <p:nvSpPr>
          <p:cNvPr id="42" name="TextBox 41">
            <a:extLst>
              <a:ext uri="{FF2B5EF4-FFF2-40B4-BE49-F238E27FC236}">
                <a16:creationId xmlns:a16="http://schemas.microsoft.com/office/drawing/2014/main" id="{999EF1AC-CBF2-4AEB-A8C6-511BB2F9A46C}"/>
              </a:ext>
            </a:extLst>
          </p:cNvPr>
          <p:cNvSpPr txBox="1"/>
          <p:nvPr/>
        </p:nvSpPr>
        <p:spPr>
          <a:xfrm>
            <a:off x="7930403" y="4822250"/>
            <a:ext cx="787395" cy="369332"/>
          </a:xfrm>
          <a:prstGeom prst="rect">
            <a:avLst/>
          </a:prstGeom>
          <a:noFill/>
        </p:spPr>
        <p:txBody>
          <a:bodyPr wrap="none" rtlCol="0">
            <a:spAutoFit/>
          </a:bodyPr>
          <a:lstStyle/>
          <a:p>
            <a:r>
              <a:rPr lang="de-LU" b="1" dirty="0">
                <a:solidFill>
                  <a:srgbClr val="9CA199"/>
                </a:solidFill>
                <a:latin typeface="Bahnschrift" panose="020B0502040204020203" pitchFamily="34" charset="0"/>
              </a:rPr>
              <a:t>weise</a:t>
            </a:r>
            <a:endParaRPr lang="en-GB" b="1" dirty="0">
              <a:solidFill>
                <a:srgbClr val="9CA199"/>
              </a:solidFill>
              <a:latin typeface="Bahnschrift" panose="020B0502040204020203" pitchFamily="34" charset="0"/>
            </a:endParaRPr>
          </a:p>
        </p:txBody>
      </p:sp>
      <p:sp>
        <p:nvSpPr>
          <p:cNvPr id="43" name="TextBox 42">
            <a:extLst>
              <a:ext uri="{FF2B5EF4-FFF2-40B4-BE49-F238E27FC236}">
                <a16:creationId xmlns:a16="http://schemas.microsoft.com/office/drawing/2014/main" id="{9C9E22F5-F0EE-4428-AE31-98E269540E18}"/>
              </a:ext>
            </a:extLst>
          </p:cNvPr>
          <p:cNvSpPr txBox="1"/>
          <p:nvPr/>
        </p:nvSpPr>
        <p:spPr>
          <a:xfrm>
            <a:off x="5713015" y="5346039"/>
            <a:ext cx="803425" cy="369332"/>
          </a:xfrm>
          <a:prstGeom prst="rect">
            <a:avLst/>
          </a:prstGeom>
          <a:noFill/>
        </p:spPr>
        <p:txBody>
          <a:bodyPr wrap="none" rtlCol="0">
            <a:spAutoFit/>
          </a:bodyPr>
          <a:lstStyle/>
          <a:p>
            <a:r>
              <a:rPr lang="de-LU" b="1" dirty="0">
                <a:solidFill>
                  <a:srgbClr val="9CA199"/>
                </a:solidFill>
                <a:latin typeface="Bahnschrift" panose="020B0502040204020203" pitchFamily="34" charset="0"/>
              </a:rPr>
              <a:t>tapfer</a:t>
            </a:r>
            <a:endParaRPr lang="en-GB" b="1" dirty="0">
              <a:solidFill>
                <a:srgbClr val="9CA199"/>
              </a:solidFill>
              <a:latin typeface="Bahnschrift" panose="020B0502040204020203" pitchFamily="34" charset="0"/>
            </a:endParaRPr>
          </a:p>
        </p:txBody>
      </p:sp>
      <p:sp>
        <p:nvSpPr>
          <p:cNvPr id="44" name="TextBox 43">
            <a:extLst>
              <a:ext uri="{FF2B5EF4-FFF2-40B4-BE49-F238E27FC236}">
                <a16:creationId xmlns:a16="http://schemas.microsoft.com/office/drawing/2014/main" id="{EB2C8FDA-75D9-4C14-AEA9-3A3CD27D5AE9}"/>
              </a:ext>
            </a:extLst>
          </p:cNvPr>
          <p:cNvSpPr txBox="1"/>
          <p:nvPr/>
        </p:nvSpPr>
        <p:spPr>
          <a:xfrm>
            <a:off x="8717798" y="5335464"/>
            <a:ext cx="1186543" cy="369332"/>
          </a:xfrm>
          <a:prstGeom prst="rect">
            <a:avLst/>
          </a:prstGeom>
          <a:noFill/>
        </p:spPr>
        <p:txBody>
          <a:bodyPr wrap="none" rtlCol="0">
            <a:spAutoFit/>
          </a:bodyPr>
          <a:lstStyle/>
          <a:p>
            <a:r>
              <a:rPr lang="de-LU" b="1" dirty="0">
                <a:solidFill>
                  <a:srgbClr val="9CA199"/>
                </a:solidFill>
                <a:latin typeface="Bahnschrift" panose="020B0502040204020203" pitchFamily="34" charset="0"/>
              </a:rPr>
              <a:t>besonnen</a:t>
            </a:r>
            <a:endParaRPr lang="en-GB" b="1" dirty="0">
              <a:solidFill>
                <a:srgbClr val="9CA199"/>
              </a:solidFill>
              <a:latin typeface="Bahnschrift" panose="020B0502040204020203" pitchFamily="34" charset="0"/>
            </a:endParaRPr>
          </a:p>
        </p:txBody>
      </p:sp>
      <p:sp>
        <p:nvSpPr>
          <p:cNvPr id="45" name="TextBox 44">
            <a:extLst>
              <a:ext uri="{FF2B5EF4-FFF2-40B4-BE49-F238E27FC236}">
                <a16:creationId xmlns:a16="http://schemas.microsoft.com/office/drawing/2014/main" id="{51FC23BC-DFD8-408F-B55C-C8DAC67669D5}"/>
              </a:ext>
            </a:extLst>
          </p:cNvPr>
          <p:cNvSpPr txBox="1"/>
          <p:nvPr/>
        </p:nvSpPr>
        <p:spPr>
          <a:xfrm>
            <a:off x="1193094" y="4254923"/>
            <a:ext cx="3083938" cy="1600438"/>
          </a:xfrm>
          <a:prstGeom prst="rect">
            <a:avLst/>
          </a:prstGeom>
          <a:noFill/>
        </p:spPr>
        <p:txBody>
          <a:bodyPr wrap="square" rtlCol="0">
            <a:spAutoFit/>
          </a:bodyPr>
          <a:lstStyle/>
          <a:p>
            <a:r>
              <a:rPr lang="de-DE" sz="1400" b="1" dirty="0">
                <a:latin typeface="Bahnschrift" panose="020B0502040204020203" pitchFamily="34" charset="0"/>
              </a:rPr>
              <a:t>Weisheit</a:t>
            </a:r>
            <a:r>
              <a:rPr lang="de-DE" sz="1400" dirty="0">
                <a:latin typeface="Bahnschrift" panose="020B0502040204020203" pitchFamily="34" charset="0"/>
              </a:rPr>
              <a:t> bezeichnet das tiefgehende Verständnis von Zusammenhängen in Natur, Leben und Gesellschaft sowie die Fähigkeit, bei Herausforderungen die jeweils schlüssigste und sinnvollste Handlungsweise zu identifizieren.</a:t>
            </a:r>
            <a:endParaRPr lang="en-GB" sz="1400" dirty="0">
              <a:latin typeface="Bahnschrift" panose="020B0502040204020203" pitchFamily="34" charset="0"/>
            </a:endParaRPr>
          </a:p>
        </p:txBody>
      </p:sp>
    </p:spTree>
    <p:extLst>
      <p:ext uri="{BB962C8B-B14F-4D97-AF65-F5344CB8AC3E}">
        <p14:creationId xmlns:p14="http://schemas.microsoft.com/office/powerpoint/2010/main" val="4335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0"/>
      <p:bldP spid="38" grpId="0"/>
      <p:bldP spid="39" grpId="0"/>
      <p:bldP spid="40" grpId="0"/>
      <p:bldP spid="41" grpId="0"/>
      <p:bldP spid="42" grpId="0"/>
      <p:bldP spid="43" grpId="0"/>
      <p:bldP spid="44"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3756</Words>
  <Application>Microsoft Office PowerPoint</Application>
  <PresentationFormat>Widescreen</PresentationFormat>
  <Paragraphs>460</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Bahnschrift</vt:lpstr>
      <vt:lpstr>Calibri</vt:lpstr>
      <vt:lpstr>Calibri Light</vt:lpstr>
      <vt:lpstr>High Tower Text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B.</dc:creator>
  <cp:lastModifiedBy>Patrick BRÜCHER</cp:lastModifiedBy>
  <cp:revision>186</cp:revision>
  <dcterms:created xsi:type="dcterms:W3CDTF">2019-06-27T11:49:51Z</dcterms:created>
  <dcterms:modified xsi:type="dcterms:W3CDTF">2025-01-17T08:07:52Z</dcterms:modified>
</cp:coreProperties>
</file>