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72" r:id="rId10"/>
    <p:sldId id="368" r:id="rId11"/>
    <p:sldId id="373" r:id="rId12"/>
    <p:sldId id="369" r:id="rId13"/>
    <p:sldId id="370" r:id="rId14"/>
    <p:sldId id="3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3C0C"/>
    <a:srgbClr val="FBE5D6"/>
    <a:srgbClr val="F6C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9693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2388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72923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90627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89354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46537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80574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428558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71051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88278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22765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8FFEB-C914-40D7-A8CD-DF8EA7A6D001}" type="datetimeFigureOut">
              <a:rPr lang="lb-LU" smtClean="0"/>
              <a:t>12.03.25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B17C9-0FB7-4749-BDD7-16A821BBC7D2}" type="slidenum">
              <a:rPr lang="lb-LU" smtClean="0"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65419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14076" y="1056744"/>
            <a:ext cx="169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Bahnschrift" panose="020B0502040204020203" pitchFamily="34" charset="0"/>
              </a:rPr>
              <a:t>Seneca</a:t>
            </a:r>
            <a:endParaRPr lang="lb-LU" sz="3600" dirty="0">
              <a:latin typeface="Bahnschrif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8866" y="1969838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Bahnschrift" panose="020B0502040204020203" pitchFamily="34" charset="0"/>
              </a:rPr>
              <a:t>Der </a:t>
            </a:r>
            <a:r>
              <a:rPr lang="en-GB" sz="3200" dirty="0" err="1">
                <a:latin typeface="Bahnschrift" panose="020B0502040204020203" pitchFamily="34" charset="0"/>
              </a:rPr>
              <a:t>Stoizismus</a:t>
            </a:r>
            <a:endParaRPr lang="lb-LU" sz="3200" dirty="0">
              <a:latin typeface="Bahnschrif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92291-53BF-40CB-8B83-4CE4A038D0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66" y="2754481"/>
            <a:ext cx="3318613" cy="394412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C133BD-1D54-4850-A86F-510E30DF9F68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2FE17F-AAB6-4502-B51E-45A5756979F4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7DB12A-A446-4AD4-A605-4358AE18CD3B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55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3820899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79329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Ataraxie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76FBCF7-67C6-404F-A1C6-3E6A28A76BEF}"/>
              </a:ext>
            </a:extLst>
          </p:cNvPr>
          <p:cNvSpPr txBox="1"/>
          <p:nvPr/>
        </p:nvSpPr>
        <p:spPr>
          <a:xfrm>
            <a:off x="844731" y="4998833"/>
            <a:ext cx="45045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latin typeface="Bahnschrift" panose="020B0502040204020203" pitchFamily="34" charset="0"/>
              </a:rPr>
              <a:t>Esprit perturbé et malheureux:</a:t>
            </a:r>
            <a:endParaRPr lang="en-US" dirty="0">
              <a:latin typeface="Bahnschrift" panose="020B0502040204020203" pitchFamily="34" charset="0"/>
            </a:endParaRPr>
          </a:p>
          <a:p>
            <a:endParaRPr lang="LID4096" dirty="0">
              <a:latin typeface="Bahnschrift" panose="020B0502040204020203" pitchFamily="34" charset="0"/>
            </a:endParaRPr>
          </a:p>
          <a:p>
            <a:r>
              <a:rPr lang="LID4096" dirty="0">
                <a:latin typeface="Bahnschrift" panose="020B0502040204020203" pitchFamily="34" charset="0"/>
              </a:rPr>
              <a:t>se laisse désarçonner par ce</a:t>
            </a:r>
          </a:p>
          <a:p>
            <a:r>
              <a:rPr lang="LID4096" dirty="0">
                <a:latin typeface="Bahnschrift" panose="020B0502040204020203" pitchFamily="34" charset="0"/>
              </a:rPr>
              <a:t>qui ne dépend pas de lui, perd son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énergie à se lamenter sur ce qu’il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ne peut pas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4CFFB1-C9A0-49C3-AFC6-7274286A41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65" y="1657738"/>
            <a:ext cx="3063241" cy="3063241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02F571-007A-4DF0-BE43-86F26DC30D42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DA05D8-14B6-4158-ADBB-D8B7B577FFA6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F4D6DB-8171-44F1-BD58-92860C8490AC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0DA531-02AB-4584-B2C0-945762020743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34F0BB8-69D1-4CB8-A5D5-BE078A372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3089" y="375955"/>
            <a:ext cx="3429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1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3820899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79329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Ataraxie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76FBCF7-67C6-404F-A1C6-3E6A28A76BEF}"/>
              </a:ext>
            </a:extLst>
          </p:cNvPr>
          <p:cNvSpPr txBox="1"/>
          <p:nvPr/>
        </p:nvSpPr>
        <p:spPr>
          <a:xfrm>
            <a:off x="844731" y="4998833"/>
            <a:ext cx="45045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latin typeface="Bahnschrift" panose="020B0502040204020203" pitchFamily="34" charset="0"/>
              </a:rPr>
              <a:t>Esprit perturbé et malheureux:</a:t>
            </a:r>
            <a:endParaRPr lang="en-US" dirty="0">
              <a:latin typeface="Bahnschrift" panose="020B0502040204020203" pitchFamily="34" charset="0"/>
            </a:endParaRPr>
          </a:p>
          <a:p>
            <a:endParaRPr lang="LID4096" dirty="0">
              <a:latin typeface="Bahnschrift" panose="020B0502040204020203" pitchFamily="34" charset="0"/>
            </a:endParaRPr>
          </a:p>
          <a:p>
            <a:r>
              <a:rPr lang="LID4096" dirty="0">
                <a:latin typeface="Bahnschrift" panose="020B0502040204020203" pitchFamily="34" charset="0"/>
              </a:rPr>
              <a:t>se laisse désarçonner par ce</a:t>
            </a:r>
          </a:p>
          <a:p>
            <a:r>
              <a:rPr lang="LID4096" dirty="0">
                <a:latin typeface="Bahnschrift" panose="020B0502040204020203" pitchFamily="34" charset="0"/>
              </a:rPr>
              <a:t>qui ne dépend pas de lui, perd son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énergie à se lamenter sur ce qu’il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ne peut pas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BEDE86-D336-4CFE-B230-BFE98B38062E}"/>
              </a:ext>
            </a:extLst>
          </p:cNvPr>
          <p:cNvSpPr txBox="1"/>
          <p:nvPr/>
        </p:nvSpPr>
        <p:spPr>
          <a:xfrm>
            <a:off x="6842761" y="4998833"/>
            <a:ext cx="45915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latin typeface="Bahnschrift" panose="020B0502040204020203" pitchFamily="34" charset="0"/>
              </a:rPr>
              <a:t>Citadelle intérieure esprit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heureux:</a:t>
            </a:r>
            <a:endParaRPr lang="en-US" dirty="0">
              <a:latin typeface="Bahnschrift" panose="020B0502040204020203" pitchFamily="34" charset="0"/>
            </a:endParaRPr>
          </a:p>
          <a:p>
            <a:endParaRPr lang="LID4096" dirty="0">
              <a:latin typeface="Bahnschrift" panose="020B0502040204020203" pitchFamily="34" charset="0"/>
            </a:endParaRPr>
          </a:p>
          <a:p>
            <a:r>
              <a:rPr lang="LID4096" dirty="0">
                <a:latin typeface="Bahnschrift" panose="020B0502040204020203" pitchFamily="34" charset="0"/>
              </a:rPr>
              <a:t>ataraxique, apathique,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autarcique, il a appris à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distinguer ce qui dépend de lui</a:t>
            </a:r>
          </a:p>
          <a:p>
            <a:r>
              <a:rPr lang="LID4096" dirty="0">
                <a:latin typeface="Bahnschrift" panose="020B0502040204020203" pitchFamily="34" charset="0"/>
              </a:rPr>
              <a:t>et ce qui n'en dépend pas.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4CFFB1-C9A0-49C3-AFC6-7274286A41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65" y="1657738"/>
            <a:ext cx="3063241" cy="3063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27EF8D-F85D-4603-BF68-61E49D3AE6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657737"/>
            <a:ext cx="3063241" cy="3063241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02F571-007A-4DF0-BE43-86F26DC30D42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DA05D8-14B6-4158-ADBB-D8B7B577FFA6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F4D6DB-8171-44F1-BD58-92860C8490AC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0DA531-02AB-4584-B2C0-945762020743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94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3820899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158876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B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Lettre d‘un </a:t>
              </a:r>
              <a:r>
                <a:rPr lang="fr-B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stoique</a:t>
              </a:r>
              <a:endParaRPr lang="fr-BE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7788C9-9372-4E9B-AC6C-9A3C8D09F3ED}"/>
              </a:ext>
            </a:extLst>
          </p:cNvPr>
          <p:cNvSpPr txBox="1"/>
          <p:nvPr/>
        </p:nvSpPr>
        <p:spPr>
          <a:xfrm>
            <a:off x="391884" y="1617180"/>
            <a:ext cx="1140823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ID4096" dirty="0">
                <a:latin typeface="Bahnschrift" panose="020B0502040204020203" pitchFamily="34" charset="0"/>
              </a:rPr>
              <a:t>Exercice: Répondez à la lettre suivante comme si vous étiez un Stoïcien!</a:t>
            </a:r>
          </a:p>
          <a:p>
            <a:pPr algn="just"/>
            <a:endParaRPr lang="en-US" dirty="0">
              <a:latin typeface="Bahnschrift" panose="020B0502040204020203" pitchFamily="34" charset="0"/>
            </a:endParaRPr>
          </a:p>
          <a:p>
            <a:pPr algn="just"/>
            <a:r>
              <a:rPr lang="LID4096" dirty="0">
                <a:latin typeface="Bahnschrift" panose="020B0502040204020203" pitchFamily="34" charset="0"/>
              </a:rPr>
              <a:t>Cher Épictète,</a:t>
            </a:r>
          </a:p>
          <a:p>
            <a:pPr algn="just"/>
            <a:r>
              <a:rPr lang="LID4096" dirty="0">
                <a:latin typeface="Bahnschrift" panose="020B0502040204020203" pitchFamily="34" charset="0"/>
              </a:rPr>
              <a:t>Je dois avouer que ces temps de pandémie globale sont les pires de ma vie. Pourquoi ce</a:t>
            </a:r>
            <a:r>
              <a:rPr lang="en-US" dirty="0" err="1">
                <a:latin typeface="Bahnschrift" panose="020B0502040204020203" pitchFamily="34" charset="0"/>
              </a:rPr>
              <a:t>tt</a:t>
            </a:r>
            <a:r>
              <a:rPr lang="LID4096" dirty="0">
                <a:latin typeface="Bahnschrift" panose="020B0502040204020203" pitchFamily="34" charset="0"/>
              </a:rPr>
              <a:t>e pandémie me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frappe-t-elle si durement, alors que j’ai toujours mené une vie saine et disciplinée ? Pourquoi ai-je été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infecté, alors que je portais toujours un masque et ai rigoureusement désinfecté mes mains après avoir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fréquenté un endroit public ? </a:t>
            </a:r>
            <a:endParaRPr lang="en-US" dirty="0">
              <a:latin typeface="Bahnschrift" panose="020B0502040204020203" pitchFamily="34" charset="0"/>
            </a:endParaRPr>
          </a:p>
          <a:p>
            <a:pPr algn="just"/>
            <a:endParaRPr lang="en-US" dirty="0">
              <a:latin typeface="Bahnschrift" panose="020B0502040204020203" pitchFamily="34" charset="0"/>
            </a:endParaRPr>
          </a:p>
          <a:p>
            <a:pPr algn="just"/>
            <a:r>
              <a:rPr lang="LID4096" dirty="0">
                <a:latin typeface="Bahnschrift" panose="020B0502040204020203" pitchFamily="34" charset="0"/>
              </a:rPr>
              <a:t>Maintenant, je suis isolé de tous mes amis : ils m’évitent et commencent à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parler mal derrière mon dos ! Afin de changer ces mesures sanitaires à mon avis trop dras</a:t>
            </a:r>
            <a:r>
              <a:rPr lang="en-US" dirty="0" err="1">
                <a:latin typeface="Bahnschrift" panose="020B0502040204020203" pitchFamily="34" charset="0"/>
              </a:rPr>
              <a:t>ti</a:t>
            </a:r>
            <a:r>
              <a:rPr lang="LID4096" dirty="0">
                <a:latin typeface="Bahnschrift" panose="020B0502040204020203" pitchFamily="34" charset="0"/>
              </a:rPr>
              <a:t>ques, j’ai décidé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de me faire élire à la chambre des députés, mais, malgré mes efforts, je n’ai pas recueilli assez de voix !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Comment les gens peuvent-ils être aussi incohérents? </a:t>
            </a:r>
            <a:endParaRPr lang="en-US" dirty="0">
              <a:latin typeface="Bahnschrift" panose="020B0502040204020203" pitchFamily="34" charset="0"/>
            </a:endParaRPr>
          </a:p>
          <a:p>
            <a:pPr algn="just"/>
            <a:endParaRPr lang="en-US" dirty="0">
              <a:latin typeface="Bahnschrift" panose="020B0502040204020203" pitchFamily="34" charset="0"/>
            </a:endParaRPr>
          </a:p>
          <a:p>
            <a:pPr algn="just"/>
            <a:r>
              <a:rPr lang="LID4096" dirty="0">
                <a:latin typeface="Bahnschrift" panose="020B0502040204020203" pitchFamily="34" charset="0"/>
              </a:rPr>
              <a:t>Ensuite, j’ai aussi encore eu de graves probl</a:t>
            </a:r>
            <a:r>
              <a:rPr lang="lb-LU" dirty="0">
                <a:latin typeface="Bahnschrift" panose="020B0502040204020203" pitchFamily="34" charset="0"/>
              </a:rPr>
              <a:t>em</a:t>
            </a:r>
            <a:r>
              <a:rPr lang="LID4096" dirty="0">
                <a:latin typeface="Bahnschrift" panose="020B0502040204020203" pitchFamily="34" charset="0"/>
              </a:rPr>
              <a:t>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financiers avec mon magasin, qui a perdu de son chiffre d’affaires à cause des restric</a:t>
            </a:r>
            <a:r>
              <a:rPr lang="en-US" dirty="0" err="1">
                <a:latin typeface="Bahnschrift" panose="020B0502040204020203" pitchFamily="34" charset="0"/>
              </a:rPr>
              <a:t>ti</a:t>
            </a:r>
            <a:r>
              <a:rPr lang="LID4096" dirty="0">
                <a:latin typeface="Bahnschrift" panose="020B0502040204020203" pitchFamily="34" charset="0"/>
              </a:rPr>
              <a:t>ons sanitaires. J’ai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bien reçu des aides du gouvernement, mais je les ai perdues en essayant de les mul</a:t>
            </a:r>
            <a:r>
              <a:rPr lang="en-US" dirty="0" err="1">
                <a:latin typeface="Bahnschrift" panose="020B0502040204020203" pitchFamily="34" charset="0"/>
              </a:rPr>
              <a:t>ti</a:t>
            </a:r>
            <a:r>
              <a:rPr lang="LID4096" dirty="0">
                <a:latin typeface="Bahnschrift" panose="020B0502040204020203" pitchFamily="34" charset="0"/>
              </a:rPr>
              <a:t>plier par des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spécula</a:t>
            </a:r>
            <a:r>
              <a:rPr lang="en-US" dirty="0" err="1">
                <a:latin typeface="Bahnschrift" panose="020B0502040204020203" pitchFamily="34" charset="0"/>
              </a:rPr>
              <a:t>ti</a:t>
            </a:r>
            <a:r>
              <a:rPr lang="LID4096" dirty="0">
                <a:latin typeface="Bahnschrift" panose="020B0502040204020203" pitchFamily="34" charset="0"/>
              </a:rPr>
              <a:t>ons boursières. J’ai donc dû fermer mon magasin... Pour noyer mes soucis, j’ai commencé à boire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et à ne plus travailler. Pourquoi ai-je a</a:t>
            </a:r>
            <a:r>
              <a:rPr lang="en-US" dirty="0">
                <a:latin typeface="Bahnschrift" panose="020B0502040204020203" pitchFamily="34" charset="0"/>
              </a:rPr>
              <a:t>t</a:t>
            </a:r>
            <a:r>
              <a:rPr lang="LID4096" dirty="0">
                <a:latin typeface="Bahnschrift" panose="020B0502040204020203" pitchFamily="34" charset="0"/>
              </a:rPr>
              <a:t>erri dans un tel désarroi? Peux-tu me conseiller?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0A2479B-C95E-4147-8209-981C3C8D26DE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960D54-2079-4FDE-95D2-87719365CE12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D9D28A4-A16A-4FDD-9A14-B642F8B5F615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007C1-16A3-40DC-8781-7140A3A0B5AF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2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3820899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159359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B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Lettre d‘un </a:t>
              </a:r>
              <a:r>
                <a:rPr lang="fr-B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stoique</a:t>
              </a:r>
              <a:endParaRPr lang="fr-BE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7788C9-9372-4E9B-AC6C-9A3C8D09F3ED}"/>
              </a:ext>
            </a:extLst>
          </p:cNvPr>
          <p:cNvSpPr txBox="1"/>
          <p:nvPr/>
        </p:nvSpPr>
        <p:spPr>
          <a:xfrm>
            <a:off x="391884" y="1617180"/>
            <a:ext cx="1140823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ID4096" dirty="0">
                <a:latin typeface="Bahnschrift" panose="020B0502040204020203" pitchFamily="34" charset="0"/>
              </a:rPr>
              <a:t>Pourquoi ai-je été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infecté, alors que je portais toujours un masque et ai rigoureusement désinfecté mes mains après avoir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fréquenté un endroit public ? </a:t>
            </a:r>
            <a:endParaRPr lang="en-US" dirty="0">
              <a:latin typeface="Bahnschrift" panose="020B0502040204020203" pitchFamily="34" charset="0"/>
            </a:endParaRPr>
          </a:p>
          <a:p>
            <a:pPr algn="just"/>
            <a:endParaRPr lang="en-US" dirty="0">
              <a:latin typeface="Bahnschrift" panose="020B0502040204020203" pitchFamily="34" charset="0"/>
            </a:endParaRPr>
          </a:p>
          <a:p>
            <a:pPr algn="just"/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Souviens-toi que la nature suit ses propres lois, indifférente à nos attentes.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7DEFF-C639-47DB-9380-544EE994BE68}"/>
              </a:ext>
            </a:extLst>
          </p:cNvPr>
          <p:cNvSpPr txBox="1"/>
          <p:nvPr/>
        </p:nvSpPr>
        <p:spPr>
          <a:xfrm>
            <a:off x="344471" y="3214959"/>
            <a:ext cx="11455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ID4096" dirty="0">
                <a:latin typeface="Bahnschrift" panose="020B0502040204020203" pitchFamily="34" charset="0"/>
              </a:rPr>
              <a:t>Comment les gens peuvent-ils être aussi incohérents? </a:t>
            </a:r>
            <a:endParaRPr lang="en-US" dirty="0">
              <a:latin typeface="Bahnschrift" panose="020B0502040204020203" pitchFamily="34" charset="0"/>
            </a:endParaRPr>
          </a:p>
          <a:p>
            <a:pPr algn="just"/>
            <a:endParaRPr lang="en-US" dirty="0">
              <a:latin typeface="Bahnschrift" panose="020B0502040204020203" pitchFamily="34" charset="0"/>
            </a:endParaRPr>
          </a:p>
          <a:p>
            <a:pPr algn="just"/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L’opinion des autres est l’un des domaines sur lesquels nous n’avons aucun contrôle.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C’est leur choix, et cela ne reflète en rien ta valeur intrinsèque. Le vrai ami est celui qui reste constant dans l’adversité.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400A5-440E-4BC4-A651-6673B4E46CA4}"/>
              </a:ext>
            </a:extLst>
          </p:cNvPr>
          <p:cNvSpPr txBox="1"/>
          <p:nvPr/>
        </p:nvSpPr>
        <p:spPr>
          <a:xfrm>
            <a:off x="368177" y="4781961"/>
            <a:ext cx="114082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ID4096" dirty="0">
                <a:latin typeface="Bahnschrift" panose="020B0502040204020203" pitchFamily="34" charset="0"/>
              </a:rPr>
              <a:t>Pourquoi ai-je a</a:t>
            </a:r>
            <a:r>
              <a:rPr lang="en-US" dirty="0">
                <a:latin typeface="Bahnschrift" panose="020B0502040204020203" pitchFamily="34" charset="0"/>
              </a:rPr>
              <a:t>t</a:t>
            </a:r>
            <a:r>
              <a:rPr lang="LID4096" dirty="0">
                <a:latin typeface="Bahnschrift" panose="020B0502040204020203" pitchFamily="34" charset="0"/>
              </a:rPr>
              <a:t>erri dans un tel désarroi? Peux-tu me conseiller?</a:t>
            </a:r>
            <a:endParaRPr lang="en-US" dirty="0">
              <a:latin typeface="Bahnschrift" panose="020B0502040204020203" pitchFamily="34" charset="0"/>
            </a:endParaRPr>
          </a:p>
          <a:p>
            <a:pPr algn="just"/>
            <a:endParaRPr lang="en-US" dirty="0">
              <a:latin typeface="Bahnschrift" panose="020B0502040204020203" pitchFamily="34" charset="0"/>
            </a:endParaRPr>
          </a:p>
          <a:p>
            <a:pPr algn="just"/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La richesse extérieure est éphémère. Elle va et vient comme les vagues de la mer. Tu dis que tu as commencé à boire et à ne plus travailler. Je te demande : est-ce une action qui t’élève ou qui t’enchaîne davantage à la souffrance ? Tu possèdes en toi la force de choisir différemment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.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85B7DEE-5318-43F6-83FA-BBCCA13D75AE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EF40D9-945C-4CA0-86B8-DA97A94D741B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7DAFDD-B494-4F24-87CE-810258DC096D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A637B3-DF0E-4186-A356-85CAF71308E2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9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3820899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189898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B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Les vertus stoïciennes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1A9CC9-2377-4D73-8DC6-3DD17EC61642}"/>
              </a:ext>
            </a:extLst>
          </p:cNvPr>
          <p:cNvSpPr txBox="1"/>
          <p:nvPr/>
        </p:nvSpPr>
        <p:spPr>
          <a:xfrm>
            <a:off x="553674" y="1934045"/>
            <a:ext cx="111364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latin typeface="Bahnschrift" panose="020B0502040204020203" pitchFamily="34" charset="0"/>
              </a:rPr>
              <a:t>La prudence (qui donne « ______________________________________________ ») :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l’acte de prévoir ou d’anticiper un futur favorable</a:t>
            </a:r>
            <a:endParaRPr lang="en-US" dirty="0">
              <a:latin typeface="Bahnschrift" panose="020B0502040204020203" pitchFamily="34" charset="0"/>
            </a:endParaRPr>
          </a:p>
          <a:p>
            <a:endParaRPr lang="en-US" dirty="0">
              <a:latin typeface="Bahnschrift" panose="020B0502040204020203" pitchFamily="34" charset="0"/>
            </a:endParaRPr>
          </a:p>
          <a:p>
            <a:endParaRPr lang="en-US" dirty="0">
              <a:latin typeface="Bahnschrift" panose="020B0502040204020203" pitchFamily="34" charset="0"/>
            </a:endParaRPr>
          </a:p>
          <a:p>
            <a:endParaRPr lang="LID4096" dirty="0">
              <a:latin typeface="Bahnschrift" panose="020B0502040204020203" pitchFamily="34" charset="0"/>
            </a:endParaRPr>
          </a:p>
          <a:p>
            <a:r>
              <a:rPr lang="LID4096" dirty="0">
                <a:latin typeface="Bahnschrift" panose="020B0502040204020203" pitchFamily="34" charset="0"/>
              </a:rPr>
              <a:t>Le courage (« _____</a:t>
            </a:r>
            <a:r>
              <a:rPr lang="en-US" dirty="0">
                <a:latin typeface="Bahnschrift" panose="020B0502040204020203" pitchFamily="34" charset="0"/>
              </a:rPr>
              <a:t>_____________</a:t>
            </a:r>
            <a:r>
              <a:rPr lang="LID4096" dirty="0">
                <a:latin typeface="Bahnschrift" panose="020B0502040204020203" pitchFamily="34" charset="0"/>
              </a:rPr>
              <a:t>_________</a:t>
            </a:r>
            <a:r>
              <a:rPr lang="en-US" dirty="0">
                <a:latin typeface="Bahnschrift" panose="020B0502040204020203" pitchFamily="34" charset="0"/>
              </a:rPr>
              <a:t>_____________________________________</a:t>
            </a:r>
            <a:r>
              <a:rPr lang="LID4096" dirty="0">
                <a:latin typeface="Bahnschrift" panose="020B0502040204020203" pitchFamily="34" charset="0"/>
              </a:rPr>
              <a:t>_____________ ») : le fait d’agir de la manière juste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malgré les souffrances ou difficultés que l’on rencontre</a:t>
            </a:r>
            <a:endParaRPr lang="en-US" dirty="0">
              <a:latin typeface="Bahnschrift" panose="020B0502040204020203" pitchFamily="34" charset="0"/>
            </a:endParaRPr>
          </a:p>
          <a:p>
            <a:endParaRPr lang="en-US" dirty="0">
              <a:latin typeface="Bahnschrift" panose="020B0502040204020203" pitchFamily="34" charset="0"/>
            </a:endParaRPr>
          </a:p>
          <a:p>
            <a:endParaRPr lang="en-US" dirty="0">
              <a:latin typeface="Bahnschrift" panose="020B0502040204020203" pitchFamily="34" charset="0"/>
            </a:endParaRPr>
          </a:p>
          <a:p>
            <a:endParaRPr lang="LID4096" dirty="0">
              <a:latin typeface="Bahnschrift" panose="020B0502040204020203" pitchFamily="34" charset="0"/>
            </a:endParaRPr>
          </a:p>
          <a:p>
            <a:r>
              <a:rPr lang="LID4096" dirty="0">
                <a:latin typeface="Bahnschrift" panose="020B0502040204020203" pitchFamily="34" charset="0"/>
              </a:rPr>
              <a:t>La justice (« ________</a:t>
            </a:r>
            <a:r>
              <a:rPr lang="en-US" dirty="0">
                <a:latin typeface="Bahnschrift" panose="020B0502040204020203" pitchFamily="34" charset="0"/>
              </a:rPr>
              <a:t>_______</a:t>
            </a:r>
            <a:r>
              <a:rPr lang="LID4096" dirty="0">
                <a:latin typeface="Bahnschrift" panose="020B0502040204020203" pitchFamily="34" charset="0"/>
              </a:rPr>
              <a:t>_</a:t>
            </a:r>
            <a:r>
              <a:rPr lang="en-US" dirty="0">
                <a:latin typeface="Bahnschrift" panose="020B0502040204020203" pitchFamily="34" charset="0"/>
              </a:rPr>
              <a:t>_______________</a:t>
            </a:r>
            <a:r>
              <a:rPr lang="LID4096" dirty="0">
                <a:latin typeface="Bahnschrift" panose="020B0502040204020203" pitchFamily="34" charset="0"/>
              </a:rPr>
              <a:t>____</a:t>
            </a:r>
            <a:r>
              <a:rPr lang="en-US" dirty="0">
                <a:latin typeface="Bahnschrift" panose="020B0502040204020203" pitchFamily="34" charset="0"/>
              </a:rPr>
              <a:t>______</a:t>
            </a:r>
            <a:r>
              <a:rPr lang="LID4096" dirty="0">
                <a:latin typeface="Bahnschrift" panose="020B0502040204020203" pitchFamily="34" charset="0"/>
              </a:rPr>
              <a:t>___________ ») : nos actions doivent se rapporter sur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l'amélioration de notre communauté</a:t>
            </a:r>
            <a:endParaRPr lang="en-US" dirty="0">
              <a:latin typeface="Bahnschrift" panose="020B0502040204020203" pitchFamily="34" charset="0"/>
            </a:endParaRPr>
          </a:p>
          <a:p>
            <a:endParaRPr lang="en-US" dirty="0">
              <a:latin typeface="Bahnschrift" panose="020B0502040204020203" pitchFamily="34" charset="0"/>
            </a:endParaRPr>
          </a:p>
          <a:p>
            <a:endParaRPr lang="LID4096" dirty="0">
              <a:latin typeface="Bahnschrift" panose="020B0502040204020203" pitchFamily="34" charset="0"/>
            </a:endParaRPr>
          </a:p>
          <a:p>
            <a:r>
              <a:rPr lang="LID4096" dirty="0">
                <a:latin typeface="Bahnschrift" panose="020B0502040204020203" pitchFamily="34" charset="0"/>
              </a:rPr>
              <a:t>La modération (« _</a:t>
            </a:r>
            <a:r>
              <a:rPr lang="en-US" dirty="0">
                <a:latin typeface="Bahnschrift" panose="020B0502040204020203" pitchFamily="34" charset="0"/>
              </a:rPr>
              <a:t>______</a:t>
            </a:r>
            <a:r>
              <a:rPr lang="LID4096" dirty="0">
                <a:latin typeface="Bahnschrift" panose="020B0502040204020203" pitchFamily="34" charset="0"/>
              </a:rPr>
              <a:t>______________________________________ ») : La mod</a:t>
            </a:r>
            <a:r>
              <a:rPr lang="lb-LU" dirty="0">
                <a:latin typeface="Bahnschrift" panose="020B0502040204020203" pitchFamily="34" charset="0"/>
              </a:rPr>
              <a:t>e</a:t>
            </a:r>
            <a:r>
              <a:rPr lang="LID4096" dirty="0">
                <a:latin typeface="Bahnschrift" panose="020B0502040204020203" pitchFamily="34" charset="0"/>
              </a:rPr>
              <a:t>ration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comme maîtrise de soi signifie la capacité à choisir le bien-être à long terme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plutôt que la satisfaction à court terme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0484AE-91BD-4746-9BC9-4DC13CF8811F}"/>
              </a:ext>
            </a:extLst>
          </p:cNvPr>
          <p:cNvSpPr txBox="1"/>
          <p:nvPr/>
        </p:nvSpPr>
        <p:spPr>
          <a:xfrm>
            <a:off x="2576661" y="5709312"/>
            <a:ext cx="422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vrai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plaisir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est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le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mépris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des plaisirs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E4E58A-7D20-43C7-804F-FC1A69BBE0DB}"/>
              </a:ext>
            </a:extLst>
          </p:cNvPr>
          <p:cNvSpPr txBox="1"/>
          <p:nvPr/>
        </p:nvSpPr>
        <p:spPr>
          <a:xfrm>
            <a:off x="1964730" y="4572319"/>
            <a:ext cx="489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humanité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et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soin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des gens qui nous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entourent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07E55-27F3-4DAF-A7FC-083DE81EFFCA}"/>
              </a:ext>
            </a:extLst>
          </p:cNvPr>
          <p:cNvSpPr txBox="1"/>
          <p:nvPr/>
        </p:nvSpPr>
        <p:spPr>
          <a:xfrm>
            <a:off x="3551271" y="1836448"/>
            <a:ext cx="617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b-LU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méprise</a:t>
            </a:r>
            <a:r>
              <a:rPr lang="lb-LU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lb-LU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les</a:t>
            </a:r>
            <a:r>
              <a:rPr lang="lb-LU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lb-LU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événements</a:t>
            </a:r>
            <a:r>
              <a:rPr lang="lb-LU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lb-LU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extérieurs</a:t>
            </a:r>
            <a:r>
              <a:rPr lang="lb-LU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994A1F-0131-4612-A9C5-E5213952599B}"/>
              </a:ext>
            </a:extLst>
          </p:cNvPr>
          <p:cNvSpPr txBox="1"/>
          <p:nvPr/>
        </p:nvSpPr>
        <p:spPr>
          <a:xfrm>
            <a:off x="2145578" y="2939350"/>
            <a:ext cx="7501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celui qui considère que rien n'est réellement bon ou mauvais, sauf la qualité morale de son âme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15B3CB7-E383-4F86-9A35-95E6D1A25D67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CDBD4F-0E8F-46A1-80FE-5D7786A58207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02AC23-8023-4C60-A2A1-2BEC84B9A4BD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DD22D5-A53A-4785-B6F1-9FBCF39B383F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FE68151-3594-440B-9909-0E5B0DD72ECF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8" y="946604"/>
            <a:ext cx="3913579" cy="433281"/>
            <a:chOff x="235130" y="742375"/>
            <a:chExt cx="3913579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0" y="742375"/>
              <a:ext cx="3913579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342273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lb-LU" b="1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Lucius</a:t>
              </a:r>
              <a:r>
                <a:rPr lang="lb-LU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Annaeus</a:t>
              </a:r>
              <a:r>
                <a:rPr lang="lb-LU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</a:t>
              </a:r>
              <a:r>
                <a:rPr lang="lb-LU" b="1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Seneca</a:t>
              </a:r>
              <a:r>
                <a:rPr lang="lb-LU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(1 - 65)</a:t>
              </a:r>
              <a:endParaRPr lang="lb-LU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C79BCA-84A5-40D2-9307-2A46771057CE}"/>
              </a:ext>
            </a:extLst>
          </p:cNvPr>
          <p:cNvCxnSpPr/>
          <p:nvPr/>
        </p:nvCxnSpPr>
        <p:spPr>
          <a:xfrm>
            <a:off x="5371209" y="851673"/>
            <a:ext cx="16627" cy="5569527"/>
          </a:xfrm>
          <a:prstGeom prst="line">
            <a:avLst/>
          </a:prstGeom>
          <a:ln w="19050">
            <a:solidFill>
              <a:srgbClr val="843C0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5C1013-3000-4A20-8A4B-99C73AB413C5}"/>
              </a:ext>
            </a:extLst>
          </p:cNvPr>
          <p:cNvSpPr txBox="1"/>
          <p:nvPr/>
        </p:nvSpPr>
        <p:spPr>
          <a:xfrm>
            <a:off x="5671255" y="1504827"/>
            <a:ext cx="5810596" cy="443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Seneca gehörte zu den reichsten und mächtigsten Männern seiner Zeit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Vom Jahr 49 an war er der maßgebliche und Berater des späteren Kaisers Nero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Zuletzt beschuldigte ihn der Kaiser der Beteiligung einem Mordkomplott und befahl ihm die Selbsttötung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Bahnschrift" panose="020B0502040204020203" pitchFamily="34" charset="0"/>
              </a:rPr>
              <a:t>Diesem Befehl kam Seneca nach…</a:t>
            </a:r>
            <a:endParaRPr lang="lb-LU" dirty="0"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494F95-3A99-4EFB-BBDF-064AC6F44CE6}"/>
              </a:ext>
            </a:extLst>
          </p:cNvPr>
          <p:cNvSpPr txBox="1"/>
          <p:nvPr/>
        </p:nvSpPr>
        <p:spPr>
          <a:xfrm>
            <a:off x="2601930" y="1943665"/>
            <a:ext cx="2635133" cy="1692771"/>
          </a:xfrm>
          <a:prstGeom prst="rect">
            <a:avLst/>
          </a:prstGeom>
          <a:solidFill>
            <a:schemeClr val="accent5">
              <a:lumMod val="40000"/>
              <a:lumOff val="60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i="1" dirty="0">
                <a:latin typeface="Bookman Old Style" panose="02050604050505020204" pitchFamily="18" charset="0"/>
              </a:rPr>
              <a:t>“</a:t>
            </a:r>
            <a:r>
              <a:rPr lang="de-DE" sz="2400" dirty="0">
                <a:latin typeface="Bell MT" panose="02020503060305020303" pitchFamily="18" charset="0"/>
              </a:rPr>
              <a:t>Den größten Reichtum hat, wer arm an Begierden ist.</a:t>
            </a:r>
            <a:endParaRPr lang="fr-BE" sz="2000" b="1" i="1" dirty="0">
              <a:latin typeface="Bell MT" panose="020205030603050203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0B5F8C-6E37-433A-B804-CE9AE3E7551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5" y="2692244"/>
            <a:ext cx="3318613" cy="394412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F6C699A-8118-4EC3-9F20-19F9D87CD24B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D4571C-34ED-47DE-8769-73891C8BDCDB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0F7905-155B-4A65-90CC-B37373E6631F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0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2877188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192392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Une</a:t>
              </a:r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</a:t>
              </a:r>
              <a:r>
                <a:rPr lang="de-D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vie</a:t>
              </a:r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</a:t>
              </a:r>
              <a:r>
                <a:rPr lang="de-D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modérée</a:t>
              </a:r>
              <a:endParaRPr lang="de-DE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8494F95-3A99-4EFB-BBDF-064AC6F44CE6}"/>
              </a:ext>
            </a:extLst>
          </p:cNvPr>
          <p:cNvSpPr txBox="1"/>
          <p:nvPr/>
        </p:nvSpPr>
        <p:spPr>
          <a:xfrm>
            <a:off x="4144161" y="1943665"/>
            <a:ext cx="7382312" cy="400110"/>
          </a:xfrm>
          <a:prstGeom prst="rect">
            <a:avLst/>
          </a:prstGeom>
          <a:solidFill>
            <a:srgbClr val="FBE5D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Bahnschrift" panose="020B0502040204020203" pitchFamily="34" charset="0"/>
              </a:rPr>
              <a:t>La </a:t>
            </a:r>
            <a:r>
              <a:rPr lang="de-DE" sz="2000" dirty="0" err="1">
                <a:latin typeface="Bahnschrift" panose="020B0502040204020203" pitchFamily="34" charset="0"/>
              </a:rPr>
              <a:t>raison</a:t>
            </a:r>
            <a:r>
              <a:rPr lang="de-DE" sz="2000" dirty="0">
                <a:latin typeface="Bahnschrift" panose="020B0502040204020203" pitchFamily="34" charset="0"/>
              </a:rPr>
              <a:t> fait-elle de </a:t>
            </a:r>
            <a:r>
              <a:rPr lang="de-DE" sz="2000" dirty="0" err="1">
                <a:latin typeface="Bahnschrift" panose="020B0502040204020203" pitchFamily="34" charset="0"/>
              </a:rPr>
              <a:t>moi</a:t>
            </a:r>
            <a:r>
              <a:rPr lang="de-DE" sz="2000" dirty="0">
                <a:latin typeface="Bahnschrift" panose="020B0502040204020203" pitchFamily="34" charset="0"/>
              </a:rPr>
              <a:t> </a:t>
            </a:r>
            <a:r>
              <a:rPr lang="de-DE" sz="2000" dirty="0" err="1">
                <a:latin typeface="Bahnschrift" panose="020B0502040204020203" pitchFamily="34" charset="0"/>
              </a:rPr>
              <a:t>une</a:t>
            </a:r>
            <a:r>
              <a:rPr lang="de-DE" sz="2000" dirty="0">
                <a:latin typeface="Bahnschrift" panose="020B0502040204020203" pitchFamily="34" charset="0"/>
              </a:rPr>
              <a:t> </a:t>
            </a:r>
            <a:r>
              <a:rPr lang="de-DE" sz="2000" dirty="0" err="1">
                <a:latin typeface="Bahnschrift" panose="020B0502040204020203" pitchFamily="34" charset="0"/>
              </a:rPr>
              <a:t>personne</a:t>
            </a:r>
            <a:r>
              <a:rPr lang="de-DE" sz="2000" dirty="0">
                <a:latin typeface="Bahnschrift" panose="020B0502040204020203" pitchFamily="34" charset="0"/>
              </a:rPr>
              <a:t> plus </a:t>
            </a:r>
            <a:r>
              <a:rPr lang="de-DE" sz="2000" dirty="0" err="1">
                <a:latin typeface="Bahnschrift" panose="020B0502040204020203" pitchFamily="34" charset="0"/>
              </a:rPr>
              <a:t>vertueuse</a:t>
            </a:r>
            <a:r>
              <a:rPr lang="de-DE" sz="2000" dirty="0">
                <a:latin typeface="Bahnschrift" panose="020B0502040204020203" pitchFamily="34" charset="0"/>
              </a:rPr>
              <a:t>? </a:t>
            </a:r>
            <a:endParaRPr lang="fr-BE" dirty="0">
              <a:latin typeface="Bahnschrift" panose="020B0502040204020203" pitchFamily="34" charset="0"/>
            </a:endParaRPr>
          </a:p>
        </p:txBody>
      </p:sp>
      <p:pic>
        <p:nvPicPr>
          <p:cNvPr id="4" name="Living with ONLY 47 Possessions! EXTREME Minimalism #shorts">
            <a:hlinkClick r:id="" action="ppaction://media"/>
            <a:extLst>
              <a:ext uri="{FF2B5EF4-FFF2-40B4-BE49-F238E27FC236}">
                <a16:creationId xmlns:a16="http://schemas.microsoft.com/office/drawing/2014/main" id="{BFF40466-ED11-4BD8-9F5C-3E2B310C5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867" y="1943664"/>
            <a:ext cx="2633142" cy="4681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0B5F8C-6E37-433A-B804-CE9AE3E755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5" y="5318620"/>
            <a:ext cx="1207584" cy="1435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3134B3-6968-4904-B549-174702265620}"/>
              </a:ext>
            </a:extLst>
          </p:cNvPr>
          <p:cNvSpPr txBox="1"/>
          <p:nvPr/>
        </p:nvSpPr>
        <p:spPr>
          <a:xfrm>
            <a:off x="4144160" y="5713052"/>
            <a:ext cx="738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Pensez-vous que Greenfield est heureux et pourriez-vous vous imaginer de vivre comme lui ?</a:t>
            </a:r>
            <a:endParaRPr lang="LID4096" dirty="0">
              <a:latin typeface="Bahnschrif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5F07D-6FAC-4445-8872-58C6ED5F2D5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44160" y="2506327"/>
            <a:ext cx="7382311" cy="3065878"/>
          </a:xfrm>
          <a:prstGeom prst="rect">
            <a:avLst/>
          </a:pr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414362EB-E89A-4924-90BC-0096A4BA368F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015A00-829B-4547-AB4A-5BE1170192BE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E822648-87BB-49AE-A968-529BF501FA58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14CA22-166E-4C09-AB30-77963ECF5433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5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2877188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02010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Le </a:t>
              </a:r>
              <a:r>
                <a:rPr lang="de-D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souverain</a:t>
              </a:r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</a:t>
              </a:r>
              <a:r>
                <a:rPr lang="de-D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bien</a:t>
              </a:r>
              <a:endParaRPr lang="de-DE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29664BA-F1D6-41EA-8866-6E6C1E460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6" t="-3010" r="52668" b="3010"/>
          <a:stretch/>
        </p:blipFill>
        <p:spPr>
          <a:xfrm>
            <a:off x="2337570" y="3296636"/>
            <a:ext cx="2734810" cy="18665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7C35AC-491A-4C11-8F0F-80D14BD1D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/>
          <a:stretch/>
        </p:blipFill>
        <p:spPr>
          <a:xfrm>
            <a:off x="7751055" y="3296636"/>
            <a:ext cx="2159833" cy="1866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FBE08C-85F3-405A-A3C3-5BCD4A8DA96C}"/>
              </a:ext>
            </a:extLst>
          </p:cNvPr>
          <p:cNvSpPr txBox="1"/>
          <p:nvPr/>
        </p:nvSpPr>
        <p:spPr>
          <a:xfrm>
            <a:off x="317464" y="1539108"/>
            <a:ext cx="11301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latin typeface="Bahnschrift" panose="020B0502040204020203" pitchFamily="34" charset="0"/>
              </a:rPr>
              <a:t>Quand un esprit est-il sain ou non selon Sénèque? Annotez les différents éléments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du texte autour des têtes!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408C06-6D52-4951-825F-FFDD8B8375E5}"/>
              </a:ext>
            </a:extLst>
          </p:cNvPr>
          <p:cNvSpPr txBox="1"/>
          <p:nvPr/>
        </p:nvSpPr>
        <p:spPr>
          <a:xfrm>
            <a:off x="455103" y="4697195"/>
            <a:ext cx="2734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en accord avec sa nature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C87E6-9CEC-46B5-A85E-72CFAE6A3F29}"/>
              </a:ext>
            </a:extLst>
          </p:cNvPr>
          <p:cNvSpPr txBox="1"/>
          <p:nvPr/>
        </p:nvSpPr>
        <p:spPr>
          <a:xfrm>
            <a:off x="1086232" y="2853595"/>
            <a:ext cx="2378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harmonie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 de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l’âme</a:t>
            </a:r>
            <a:endParaRPr lang="LID4096" dirty="0">
              <a:solidFill>
                <a:schemeClr val="accent6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01C572-290C-406E-B1BF-DAB1ECC760DA}"/>
              </a:ext>
            </a:extLst>
          </p:cNvPr>
          <p:cNvSpPr txBox="1"/>
          <p:nvPr/>
        </p:nvSpPr>
        <p:spPr>
          <a:xfrm>
            <a:off x="344567" y="3845110"/>
            <a:ext cx="2103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 beau et résistant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7DD6F0-5536-4890-BC80-CF0D813AB390}"/>
              </a:ext>
            </a:extLst>
          </p:cNvPr>
          <p:cNvSpPr txBox="1"/>
          <p:nvPr/>
        </p:nvSpPr>
        <p:spPr>
          <a:xfrm>
            <a:off x="2260401" y="5388503"/>
            <a:ext cx="1859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b-LU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a</a:t>
            </a:r>
            <a:r>
              <a:rPr lang="LID4096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dapté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LID4096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aux circonstances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677E48-9E34-4391-9931-B7CE64FE9A50}"/>
              </a:ext>
            </a:extLst>
          </p:cNvPr>
          <p:cNvSpPr txBox="1"/>
          <p:nvPr/>
        </p:nvSpPr>
        <p:spPr>
          <a:xfrm>
            <a:off x="4375721" y="2782669"/>
            <a:ext cx="2034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soucieux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407B06-1407-417E-8E76-7737773C3D46}"/>
              </a:ext>
            </a:extLst>
          </p:cNvPr>
          <p:cNvSpPr txBox="1"/>
          <p:nvPr/>
        </p:nvSpPr>
        <p:spPr>
          <a:xfrm>
            <a:off x="4589559" y="4415731"/>
            <a:ext cx="2354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us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er</a:t>
            </a:r>
            <a:r>
              <a:rPr lang="LID4096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sa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 f</a:t>
            </a:r>
            <a:r>
              <a:rPr lang="LID4096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ortune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AA4499-414F-42BF-BF72-7E4AA5A114F8}"/>
              </a:ext>
            </a:extLst>
          </p:cNvPr>
          <p:cNvSpPr txBox="1"/>
          <p:nvPr/>
        </p:nvSpPr>
        <p:spPr>
          <a:xfrm>
            <a:off x="7125052" y="3002868"/>
            <a:ext cx="1386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solidFill>
                  <a:srgbClr val="C00000"/>
                </a:solidFill>
                <a:latin typeface="Bahnschrift" panose="020B0502040204020203" pitchFamily="34" charset="0"/>
              </a:rPr>
              <a:t>être inquiet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B9DC37-44B2-4511-977D-8C563BC41608}"/>
              </a:ext>
            </a:extLst>
          </p:cNvPr>
          <p:cNvSpPr txBox="1"/>
          <p:nvPr/>
        </p:nvSpPr>
        <p:spPr>
          <a:xfrm>
            <a:off x="9037040" y="5492723"/>
            <a:ext cx="2581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b-LU" dirty="0">
                <a:solidFill>
                  <a:srgbClr val="C00000"/>
                </a:solidFill>
                <a:latin typeface="Bahnschrift" panose="020B0502040204020203" pitchFamily="34" charset="0"/>
              </a:rPr>
              <a:t>e</a:t>
            </a:r>
            <a:r>
              <a:rPr lang="LID4096" dirty="0">
                <a:solidFill>
                  <a:srgbClr val="C00000"/>
                </a:solidFill>
                <a:latin typeface="Bahnschrift" panose="020B0502040204020203" pitchFamily="34" charset="0"/>
              </a:rPr>
              <a:t>sclave</a:t>
            </a: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 de </a:t>
            </a:r>
            <a:r>
              <a:rPr lang="en-US" dirty="0" err="1">
                <a:solidFill>
                  <a:srgbClr val="C00000"/>
                </a:solidFill>
                <a:latin typeface="Bahnschrift" panose="020B0502040204020203" pitchFamily="34" charset="0"/>
              </a:rPr>
              <a:t>sa</a:t>
            </a: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 fortune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075D24-8ECF-403A-8D4A-520910BB8175}"/>
              </a:ext>
            </a:extLst>
          </p:cNvPr>
          <p:cNvSpPr txBox="1"/>
          <p:nvPr/>
        </p:nvSpPr>
        <p:spPr>
          <a:xfrm>
            <a:off x="6866784" y="5139252"/>
            <a:ext cx="2354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admiration des choses</a:t>
            </a:r>
            <a:endParaRPr lang="LID4096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B8FA1E-EC68-475F-A73F-5D805B35268E}"/>
              </a:ext>
            </a:extLst>
          </p:cNvPr>
          <p:cNvSpPr txBox="1"/>
          <p:nvPr/>
        </p:nvSpPr>
        <p:spPr>
          <a:xfrm>
            <a:off x="4222738" y="5065337"/>
            <a:ext cx="1754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t</a:t>
            </a:r>
            <a:r>
              <a:rPr lang="LID4096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ranquillité et</a:t>
            </a:r>
          </a:p>
          <a:p>
            <a:r>
              <a:rPr lang="LID4096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liberté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B3975B-625D-4785-9DD3-B27819A17A20}"/>
              </a:ext>
            </a:extLst>
          </p:cNvPr>
          <p:cNvSpPr txBox="1"/>
          <p:nvPr/>
        </p:nvSpPr>
        <p:spPr>
          <a:xfrm>
            <a:off x="8947447" y="2613559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Bahnschrift" panose="020B0502040204020203" pitchFamily="34" charset="0"/>
              </a:rPr>
              <a:t>être</a:t>
            </a: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" panose="020B0502040204020203" pitchFamily="34" charset="0"/>
              </a:rPr>
              <a:t>excité</a:t>
            </a: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 et </a:t>
            </a:r>
            <a:r>
              <a:rPr lang="en-US" dirty="0" err="1">
                <a:solidFill>
                  <a:srgbClr val="C00000"/>
                </a:solidFill>
                <a:latin typeface="Bahnschrift" panose="020B0502040204020203" pitchFamily="34" charset="0"/>
              </a:rPr>
              <a:t>terrifié</a:t>
            </a:r>
            <a:endParaRPr lang="LID4096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6220D5-359F-498D-B85E-1AF848C35B6F}"/>
              </a:ext>
            </a:extLst>
          </p:cNvPr>
          <p:cNvSpPr txBox="1"/>
          <p:nvPr/>
        </p:nvSpPr>
        <p:spPr>
          <a:xfrm>
            <a:off x="9943857" y="4071060"/>
            <a:ext cx="1690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</a:rPr>
              <a:t>plaisirs petites et fragiles</a:t>
            </a:r>
            <a:endParaRPr lang="LID4096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7F1ABC-7A09-4BC9-B861-5FB1845DA73F}"/>
              </a:ext>
            </a:extLst>
          </p:cNvPr>
          <p:cNvSpPr txBox="1"/>
          <p:nvPr/>
        </p:nvSpPr>
        <p:spPr>
          <a:xfrm>
            <a:off x="9943857" y="33722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b-LU" dirty="0" err="1">
                <a:solidFill>
                  <a:srgbClr val="C00000"/>
                </a:solidFill>
                <a:latin typeface="Bahnschrift" panose="020B0502040204020203" pitchFamily="34" charset="0"/>
              </a:rPr>
              <a:t>actes</a:t>
            </a:r>
            <a:r>
              <a:rPr lang="lb-LU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lb-LU" dirty="0" err="1">
                <a:solidFill>
                  <a:srgbClr val="C00000"/>
                </a:solidFill>
                <a:latin typeface="Bahnschrift" panose="020B0502040204020203" pitchFamily="34" charset="0"/>
              </a:rPr>
              <a:t>déshonorants</a:t>
            </a:r>
            <a:r>
              <a:rPr lang="lb-LU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endParaRPr lang="LID4096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D21B08-8E0F-41BD-B306-FB64592DEE27}"/>
              </a:ext>
            </a:extLst>
          </p:cNvPr>
          <p:cNvSpPr txBox="1"/>
          <p:nvPr/>
        </p:nvSpPr>
        <p:spPr>
          <a:xfrm>
            <a:off x="6811363" y="3886394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b-LU" dirty="0" err="1">
                <a:solidFill>
                  <a:srgbClr val="C00000"/>
                </a:solidFill>
                <a:latin typeface="Bahnschrift" panose="020B0502040204020203" pitchFamily="34" charset="0"/>
              </a:rPr>
              <a:t>cruauté</a:t>
            </a:r>
            <a:endParaRPr lang="LID4096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19FE44-5E2E-42E9-82B0-55F575BA72D8}"/>
              </a:ext>
            </a:extLst>
          </p:cNvPr>
          <p:cNvSpPr txBox="1"/>
          <p:nvPr/>
        </p:nvSpPr>
        <p:spPr>
          <a:xfrm>
            <a:off x="5053173" y="358480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b-LU" dirty="0" err="1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douceur</a:t>
            </a:r>
            <a:endParaRPr lang="LID4096" dirty="0">
              <a:solidFill>
                <a:schemeClr val="accent6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535424E-E417-4310-892F-18B619309FBA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9110242-9389-43ED-A619-44A2ADB10F05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5DE0B77-B351-49F5-A074-DCAA486BCCD4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536218-CE0E-4D76-8873-B415FEDEFD03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2" grpId="0"/>
      <p:bldP spid="34" grpId="0"/>
      <p:bldP spid="35" grpId="0"/>
      <p:bldP spid="36" grpId="0"/>
      <p:bldP spid="37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2877188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02010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Le </a:t>
              </a:r>
              <a:r>
                <a:rPr lang="de-D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souverain</a:t>
              </a:r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</a:t>
              </a:r>
              <a:r>
                <a:rPr lang="de-D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bien</a:t>
              </a:r>
              <a:endParaRPr lang="de-DE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0FBE08C-85F3-405A-A3C3-5BCD4A8DA96C}"/>
              </a:ext>
            </a:extLst>
          </p:cNvPr>
          <p:cNvSpPr txBox="1"/>
          <p:nvPr/>
        </p:nvSpPr>
        <p:spPr>
          <a:xfrm>
            <a:off x="317464" y="1539108"/>
            <a:ext cx="11301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Bahnschrift" panose="020B0502040204020203" pitchFamily="34" charset="0"/>
              </a:rPr>
              <a:t>En quoi l’image suivante présente-t-elle un individu qui ne vit pas en 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accord avec la nature</a:t>
            </a:r>
            <a:r>
              <a:rPr lang="fr-FR" sz="1800" dirty="0">
                <a:latin typeface="Bahnschrift" panose="020B0502040204020203" pitchFamily="34" charset="0"/>
              </a:rPr>
              <a:t>?</a:t>
            </a:r>
            <a:endParaRPr lang="en-AT" sz="18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BD48C-6856-4A3F-8A9F-C31CBBB12B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8" y="2153463"/>
            <a:ext cx="5069672" cy="44005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D91F171-4715-458A-BBFF-C58904B75ECB}"/>
              </a:ext>
            </a:extLst>
          </p:cNvPr>
          <p:cNvSpPr txBox="1"/>
          <p:nvPr/>
        </p:nvSpPr>
        <p:spPr>
          <a:xfrm>
            <a:off x="5968107" y="5427487"/>
            <a:ext cx="5499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AT" sz="1800" dirty="0">
                <a:latin typeface="Bahnschrift" panose="020B0502040204020203" pitchFamily="34" charset="0"/>
              </a:rPr>
              <a:t>Pour </a:t>
            </a:r>
            <a:r>
              <a:rPr lang="de-AT" sz="1800" dirty="0" err="1">
                <a:latin typeface="Bahnschrift" panose="020B0502040204020203" pitchFamily="34" charset="0"/>
              </a:rPr>
              <a:t>les</a:t>
            </a:r>
            <a:r>
              <a:rPr lang="de-AT" sz="1800" dirty="0">
                <a:latin typeface="Bahnschrift" panose="020B0502040204020203" pitchFamily="34" charset="0"/>
              </a:rPr>
              <a:t> </a:t>
            </a:r>
            <a:r>
              <a:rPr lang="de-AT" sz="1800" dirty="0" err="1">
                <a:latin typeface="Bahnschrift" panose="020B0502040204020203" pitchFamily="34" charset="0"/>
              </a:rPr>
              <a:t>sto</a:t>
            </a:r>
            <a:r>
              <a:rPr lang="de-DE" sz="1800" dirty="0">
                <a:latin typeface="Bahnschrift" panose="020B0502040204020203" pitchFamily="34" charset="0"/>
              </a:rPr>
              <a:t>ï</a:t>
            </a:r>
            <a:r>
              <a:rPr lang="de-AT" sz="1800" dirty="0" err="1">
                <a:latin typeface="Bahnschrift" panose="020B0502040204020203" pitchFamily="34" charset="0"/>
              </a:rPr>
              <a:t>ciens</a:t>
            </a:r>
            <a:r>
              <a:rPr lang="de-AT" sz="1800" dirty="0">
                <a:latin typeface="Bahnschrift" panose="020B0502040204020203" pitchFamily="34" charset="0"/>
              </a:rPr>
              <a:t>, </a:t>
            </a:r>
            <a:r>
              <a:rPr lang="de-AT" sz="1800" dirty="0" err="1">
                <a:latin typeface="Bahnschrift" panose="020B0502040204020203" pitchFamily="34" charset="0"/>
              </a:rPr>
              <a:t>il</a:t>
            </a:r>
            <a:r>
              <a:rPr lang="de-AT" sz="1800" dirty="0">
                <a:latin typeface="Bahnschrift" panose="020B0502040204020203" pitchFamily="34" charset="0"/>
              </a:rPr>
              <a:t> </a:t>
            </a:r>
            <a:r>
              <a:rPr lang="de-AT" sz="1800" dirty="0" err="1">
                <a:latin typeface="Bahnschrift" panose="020B0502040204020203" pitchFamily="34" charset="0"/>
              </a:rPr>
              <a:t>est</a:t>
            </a:r>
            <a:r>
              <a:rPr lang="de-AT" sz="1800" dirty="0">
                <a:latin typeface="Bahnschrift" panose="020B0502040204020203" pitchFamily="34" charset="0"/>
              </a:rPr>
              <a:t> </a:t>
            </a:r>
            <a:r>
              <a:rPr lang="de-AT" sz="1800" dirty="0" err="1">
                <a:latin typeface="Bahnschrift" panose="020B0502040204020203" pitchFamily="34" charset="0"/>
              </a:rPr>
              <a:t>impératif</a:t>
            </a:r>
            <a:r>
              <a:rPr lang="de-AT" sz="1800" dirty="0">
                <a:latin typeface="Bahnschrift" panose="020B0502040204020203" pitchFamily="34" charset="0"/>
              </a:rPr>
              <a:t> de </a:t>
            </a:r>
            <a:r>
              <a:rPr lang="de-AT" sz="1800" dirty="0" err="1">
                <a:latin typeface="Bahnschrift" panose="020B0502040204020203" pitchFamily="34" charset="0"/>
              </a:rPr>
              <a:t>suivre</a:t>
            </a:r>
            <a:r>
              <a:rPr lang="de-AT" sz="1800" dirty="0">
                <a:latin typeface="Bahnschrift" panose="020B0502040204020203" pitchFamily="34" charset="0"/>
              </a:rPr>
              <a:t> </a:t>
            </a:r>
            <a:r>
              <a:rPr lang="de-AT" sz="1800" dirty="0" err="1">
                <a:latin typeface="Bahnschrift" panose="020B0502040204020203" pitchFamily="34" charset="0"/>
              </a:rPr>
              <a:t>l´ordre</a:t>
            </a:r>
            <a:r>
              <a:rPr lang="de-AT" sz="1800" dirty="0">
                <a:latin typeface="Bahnschrift" panose="020B0502040204020203" pitchFamily="34" charset="0"/>
              </a:rPr>
              <a:t> </a:t>
            </a:r>
            <a:r>
              <a:rPr lang="de-AT" sz="1800" dirty="0" err="1">
                <a:latin typeface="Bahnschrift" panose="020B0502040204020203" pitchFamily="34" charset="0"/>
              </a:rPr>
              <a:t>naturel</a:t>
            </a:r>
            <a:r>
              <a:rPr lang="de-AT" sz="1800" dirty="0">
                <a:latin typeface="Bahnschrift" panose="020B0502040204020203" pitchFamily="34" charset="0"/>
              </a:rPr>
              <a:t> des </a:t>
            </a:r>
            <a:r>
              <a:rPr lang="de-AT" sz="1800" dirty="0" err="1">
                <a:latin typeface="Bahnschrift" panose="020B0502040204020203" pitchFamily="34" charset="0"/>
              </a:rPr>
              <a:t>choses</a:t>
            </a:r>
            <a:r>
              <a:rPr lang="de-AT" sz="1800" dirty="0">
                <a:latin typeface="Bahnschrift" panose="020B0502040204020203" pitchFamily="34" charset="0"/>
              </a:rPr>
              <a:t>.</a:t>
            </a:r>
            <a:endParaRPr lang="en-AT" sz="1800" dirty="0">
              <a:latin typeface="Bahnschrift" panose="020B0502040204020203" pitchFamily="34" charset="0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7124FBD-0201-4F3F-A210-7F26392BB17A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C67CCC-CC13-41AA-8979-B3D0C305FC19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C7A3A0-3A99-4CCC-962E-A0B1C75BA91C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FE755E-94DC-45CB-8BE1-1C2DCA465A1C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80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3820899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21161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Autarcie</a:t>
              </a:r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, Ataraxie, Apathie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4A31FE0-B756-49AD-ABF5-62E7B00B6C6E}"/>
              </a:ext>
            </a:extLst>
          </p:cNvPr>
          <p:cNvSpPr txBox="1"/>
          <p:nvPr/>
        </p:nvSpPr>
        <p:spPr>
          <a:xfrm>
            <a:off x="1170633" y="1734076"/>
            <a:ext cx="9795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ID4096" dirty="0">
                <a:latin typeface="Bahnschrift" panose="020B0502040204020203" pitchFamily="34" charset="0"/>
              </a:rPr>
              <a:t>L'ataraxie, l'apathie et l'autarcie sont trois éléments qui décrivent le souverain bien et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le bonheur selon les Stoïciens. Quels passages du texte ci-dessus pourrait-on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mettre en rapport avec ces trois termes-clés?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9F740A5-0396-4779-AC0E-AC16B038521C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447556-381E-4260-BF9E-E0C3F83D41C2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FD3B87-5BE4-4C13-BE16-4FD183160500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9BA40F-2A69-4922-8D42-FEE586C20536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225B7-1133-42F1-B2E0-9AB7329A63CC}"/>
              </a:ext>
            </a:extLst>
          </p:cNvPr>
          <p:cNvGrpSpPr/>
          <p:nvPr/>
        </p:nvGrpSpPr>
        <p:grpSpPr>
          <a:xfrm>
            <a:off x="1170633" y="2963500"/>
            <a:ext cx="3523277" cy="3504724"/>
            <a:chOff x="1170633" y="2963500"/>
            <a:chExt cx="3523277" cy="350472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E9FCA8-FB9D-49F4-81AB-FE1536AAC52C}"/>
                </a:ext>
              </a:extLst>
            </p:cNvPr>
            <p:cNvSpPr txBox="1"/>
            <p:nvPr/>
          </p:nvSpPr>
          <p:spPr>
            <a:xfrm>
              <a:off x="1170633" y="2963500"/>
              <a:ext cx="3074196" cy="28623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LID4096" dirty="0">
                  <a:latin typeface="Bahnschrift" panose="020B0502040204020203" pitchFamily="34" charset="0"/>
                </a:rPr>
                <a:t>ATARAXIE</a:t>
              </a:r>
            </a:p>
            <a:p>
              <a:pPr algn="just"/>
              <a:r>
                <a:rPr lang="LID4096" dirty="0">
                  <a:latin typeface="Bahnschrift" panose="020B0502040204020203" pitchFamily="34" charset="0"/>
                </a:rPr>
                <a:t>littéralement: 'Non-</a:t>
              </a:r>
            </a:p>
            <a:p>
              <a:pPr algn="just"/>
              <a:r>
                <a:rPr lang="LID4096" dirty="0">
                  <a:latin typeface="Bahnschrift" panose="020B0502040204020203" pitchFamily="34" charset="0"/>
                </a:rPr>
                <a:t>perturbation': Il s'agit d'un</a:t>
              </a:r>
            </a:p>
            <a:p>
              <a:pPr algn="just"/>
              <a:r>
                <a:rPr lang="LID4096" dirty="0">
                  <a:latin typeface="Bahnschrift" panose="020B0502040204020203" pitchFamily="34" charset="0"/>
                </a:rPr>
                <a:t>état dans lequel l'âme</a:t>
              </a:r>
            </a:p>
            <a:p>
              <a:pPr algn="just"/>
              <a:r>
                <a:rPr lang="LID4096" dirty="0">
                  <a:latin typeface="Bahnschrift" panose="020B0502040204020203" pitchFamily="34" charset="0"/>
                </a:rPr>
                <a:t>repose dans une</a:t>
              </a:r>
            </a:p>
            <a:p>
              <a:pPr algn="just"/>
              <a:r>
                <a:rPr lang="LID4096" dirty="0">
                  <a:latin typeface="Bahnschrift" panose="020B0502040204020203" pitchFamily="34" charset="0"/>
                </a:rPr>
                <a:t>tranquillité et dans une</a:t>
              </a:r>
            </a:p>
            <a:p>
              <a:pPr algn="just"/>
              <a:r>
                <a:rPr lang="LID4096" dirty="0">
                  <a:latin typeface="Bahnschrift" panose="020B0502040204020203" pitchFamily="34" charset="0"/>
                </a:rPr>
                <a:t>sérénité absolue. On peut</a:t>
              </a:r>
            </a:p>
            <a:p>
              <a:pPr algn="just"/>
              <a:r>
                <a:rPr lang="LID4096" dirty="0">
                  <a:latin typeface="Bahnschrift" panose="020B0502040204020203" pitchFamily="34" charset="0"/>
                </a:rPr>
                <a:t>s'imaginer une mer calme,</a:t>
              </a:r>
            </a:p>
            <a:p>
              <a:pPr algn="just"/>
              <a:r>
                <a:rPr lang="LID4096" dirty="0">
                  <a:latin typeface="Bahnschrift" panose="020B0502040204020203" pitchFamily="34" charset="0"/>
                </a:rPr>
                <a:t>qu'aucune vague et aucun</a:t>
              </a:r>
            </a:p>
            <a:p>
              <a:pPr algn="just"/>
              <a:r>
                <a:rPr lang="LID4096" dirty="0">
                  <a:latin typeface="Bahnschrift" panose="020B0502040204020203" pitchFamily="34" charset="0"/>
                </a:rPr>
                <a:t>vent ne perturbe.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43A4BA-887B-4AB2-8970-B32982B39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7731" y="5354568"/>
              <a:ext cx="1986179" cy="111365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AF52AF-C44F-441A-928E-0347BBD5553F}"/>
              </a:ext>
            </a:extLst>
          </p:cNvPr>
          <p:cNvGrpSpPr/>
          <p:nvPr/>
        </p:nvGrpSpPr>
        <p:grpSpPr>
          <a:xfrm>
            <a:off x="4700927" y="2962407"/>
            <a:ext cx="3303604" cy="3505817"/>
            <a:chOff x="4700927" y="2962407"/>
            <a:chExt cx="3303604" cy="350581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A0FA24-C6AE-41F3-AC96-F3ACC038EE66}"/>
                </a:ext>
              </a:extLst>
            </p:cNvPr>
            <p:cNvSpPr txBox="1"/>
            <p:nvPr/>
          </p:nvSpPr>
          <p:spPr>
            <a:xfrm>
              <a:off x="4700927" y="2962407"/>
              <a:ext cx="2991777" cy="28623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LID4096" dirty="0">
                  <a:latin typeface="Bahnschrift" panose="020B0502040204020203" pitchFamily="34" charset="0"/>
                </a:rPr>
                <a:t>APATHIE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littéralement: 'Absence de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passion': Il s'agit d'un état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dans lequel l'âme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n'éprouve aucune passion,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c'est-à-dire aucun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sentiment violent, plaisir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ou douleur. </a:t>
              </a:r>
              <a:endParaRPr lang="en-US" dirty="0">
                <a:latin typeface="Bahnschrift" panose="020B0502040204020203" pitchFamily="34" charset="0"/>
              </a:endParaRPr>
            </a:p>
            <a:p>
              <a:endParaRPr lang="en-US" dirty="0">
                <a:latin typeface="Bahnschrift" panose="020B0502040204020203" pitchFamily="34" charset="0"/>
              </a:endParaRPr>
            </a:p>
            <a:p>
              <a:endParaRPr lang="LID4096" dirty="0">
                <a:latin typeface="Bahnschrift" panose="020B0502040204020203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F988B7-6393-4246-B5F4-9B4599325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1652" y="4993270"/>
              <a:ext cx="1012879" cy="147495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1E681C-D3F6-4302-BC2A-C3FA95090617}"/>
              </a:ext>
            </a:extLst>
          </p:cNvPr>
          <p:cNvGrpSpPr/>
          <p:nvPr/>
        </p:nvGrpSpPr>
        <p:grpSpPr>
          <a:xfrm>
            <a:off x="8148802" y="2963500"/>
            <a:ext cx="3664080" cy="3679512"/>
            <a:chOff x="8148802" y="2963500"/>
            <a:chExt cx="3664080" cy="367951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7E72F2-D558-4224-AABD-3EB48EB76C60}"/>
                </a:ext>
              </a:extLst>
            </p:cNvPr>
            <p:cNvSpPr txBox="1"/>
            <p:nvPr/>
          </p:nvSpPr>
          <p:spPr>
            <a:xfrm>
              <a:off x="8148802" y="2963500"/>
              <a:ext cx="2817732" cy="28623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LID4096" dirty="0">
                  <a:latin typeface="Bahnschrift" panose="020B0502040204020203" pitchFamily="34" charset="0"/>
                </a:rPr>
                <a:t>AUTARCIE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On dit qu'un pays est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autarcique (all.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selbstgenügsam), s'il n'a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pas besoin d'importer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des biens. De même, une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personne est autarcique,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si elle n'a besoin de rien,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ou de très peu</a:t>
              </a:r>
              <a:r>
                <a:rPr lang="en-US" dirty="0">
                  <a:latin typeface="Bahnschrift" panose="020B0502040204020203" pitchFamily="34" charset="0"/>
                </a:rPr>
                <a:t>. </a:t>
              </a:r>
              <a:r>
                <a:rPr lang="LID4096" dirty="0">
                  <a:latin typeface="Bahnschrift" panose="020B0502040204020203" pitchFamily="34" charset="0"/>
                </a:rPr>
                <a:t>(cf.</a:t>
              </a:r>
            </a:p>
            <a:p>
              <a:r>
                <a:rPr lang="LID4096" dirty="0">
                  <a:latin typeface="Bahnschrift" panose="020B0502040204020203" pitchFamily="34" charset="0"/>
                </a:rPr>
                <a:t>minimalisme)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E299E29-D379-49D5-B870-439AB21F2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8727" y="5006445"/>
              <a:ext cx="1404155" cy="1636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91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D80EDA-0797-4ACA-BA18-7FE130C2FF7B}"/>
              </a:ext>
            </a:extLst>
          </p:cNvPr>
          <p:cNvSpPr/>
          <p:nvPr/>
        </p:nvSpPr>
        <p:spPr>
          <a:xfrm>
            <a:off x="8229920" y="3570632"/>
            <a:ext cx="1979802" cy="4110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B0208E-DF3F-4222-8793-49D30AA1C591}"/>
              </a:ext>
            </a:extLst>
          </p:cNvPr>
          <p:cNvSpPr/>
          <p:nvPr/>
        </p:nvSpPr>
        <p:spPr>
          <a:xfrm>
            <a:off x="2707393" y="5041254"/>
            <a:ext cx="5169869" cy="4110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6B9863-E689-4FF1-9263-C096662144CD}"/>
              </a:ext>
            </a:extLst>
          </p:cNvPr>
          <p:cNvSpPr/>
          <p:nvPr/>
        </p:nvSpPr>
        <p:spPr>
          <a:xfrm>
            <a:off x="3208936" y="5576017"/>
            <a:ext cx="4668326" cy="41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BA7F1A-2D18-41AE-8742-7A2BE25B654A}"/>
              </a:ext>
            </a:extLst>
          </p:cNvPr>
          <p:cNvSpPr/>
          <p:nvPr/>
        </p:nvSpPr>
        <p:spPr>
          <a:xfrm>
            <a:off x="2042866" y="4568343"/>
            <a:ext cx="2013162" cy="41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D62DC8-DAF5-480D-A512-8893ECC5DE63}"/>
              </a:ext>
            </a:extLst>
          </p:cNvPr>
          <p:cNvSpPr/>
          <p:nvPr/>
        </p:nvSpPr>
        <p:spPr>
          <a:xfrm>
            <a:off x="7170494" y="3097720"/>
            <a:ext cx="3323814" cy="4110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8980D2-A62D-4DB8-B896-FB9C3B25A63E}"/>
              </a:ext>
            </a:extLst>
          </p:cNvPr>
          <p:cNvSpPr/>
          <p:nvPr/>
        </p:nvSpPr>
        <p:spPr>
          <a:xfrm>
            <a:off x="9484607" y="5041253"/>
            <a:ext cx="2362922" cy="41106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791DBA-52E7-4D22-8F30-D4C50D31F33E}"/>
              </a:ext>
            </a:extLst>
          </p:cNvPr>
          <p:cNvSpPr/>
          <p:nvPr/>
        </p:nvSpPr>
        <p:spPr>
          <a:xfrm>
            <a:off x="429503" y="5576017"/>
            <a:ext cx="2710353" cy="41106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AC94338-CD9D-4967-AB56-19485237E4C3}"/>
              </a:ext>
            </a:extLst>
          </p:cNvPr>
          <p:cNvSpPr/>
          <p:nvPr/>
        </p:nvSpPr>
        <p:spPr>
          <a:xfrm>
            <a:off x="790402" y="5041252"/>
            <a:ext cx="1814050" cy="41106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3820899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221161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Autarcie</a:t>
              </a:r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, Ataraxie, Apathie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E9FCA8-FB9D-49F4-81AB-FE1536AAC52C}"/>
              </a:ext>
            </a:extLst>
          </p:cNvPr>
          <p:cNvSpPr txBox="1"/>
          <p:nvPr/>
        </p:nvSpPr>
        <p:spPr>
          <a:xfrm>
            <a:off x="1069817" y="2198806"/>
            <a:ext cx="30741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LID4096" dirty="0">
                <a:latin typeface="Bahnschrift" panose="020B0502040204020203" pitchFamily="34" charset="0"/>
              </a:rPr>
              <a:t>ATARAXIE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0FA24-C6AE-41F3-AC96-F3ACC038EE66}"/>
              </a:ext>
            </a:extLst>
          </p:cNvPr>
          <p:cNvSpPr txBox="1"/>
          <p:nvPr/>
        </p:nvSpPr>
        <p:spPr>
          <a:xfrm>
            <a:off x="4600111" y="2197713"/>
            <a:ext cx="299177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LID4096" dirty="0">
                <a:latin typeface="Bahnschrift" panose="020B0502040204020203" pitchFamily="34" charset="0"/>
              </a:rPr>
              <a:t>APATHIE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7E72F2-D558-4224-AABD-3EB48EB76C60}"/>
              </a:ext>
            </a:extLst>
          </p:cNvPr>
          <p:cNvSpPr txBox="1"/>
          <p:nvPr/>
        </p:nvSpPr>
        <p:spPr>
          <a:xfrm>
            <a:off x="8047986" y="2198806"/>
            <a:ext cx="281773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LID4096" dirty="0">
                <a:latin typeface="Bahnschrift" panose="020B0502040204020203" pitchFamily="34" charset="0"/>
              </a:rPr>
              <a:t>AUTARCIE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A31FE0-B756-49AD-ABF5-62E7B00B6C6E}"/>
              </a:ext>
            </a:extLst>
          </p:cNvPr>
          <p:cNvSpPr txBox="1"/>
          <p:nvPr/>
        </p:nvSpPr>
        <p:spPr>
          <a:xfrm>
            <a:off x="344471" y="1587269"/>
            <a:ext cx="11329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latin typeface="Bahnschrift" panose="020B0502040204020203" pitchFamily="34" charset="0"/>
              </a:rPr>
              <a:t>Quels passages du texte ci-dessus pourrait-on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mettre en rapport avec ces trois termes-clés?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6FB293-A9D8-468B-A921-93AE0826DEA2}"/>
              </a:ext>
            </a:extLst>
          </p:cNvPr>
          <p:cNvSpPr txBox="1"/>
          <p:nvPr/>
        </p:nvSpPr>
        <p:spPr>
          <a:xfrm>
            <a:off x="344471" y="2959095"/>
            <a:ext cx="11400116" cy="2966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LID4096" sz="1600" dirty="0">
                <a:latin typeface="Bahnschrift" panose="020B0502040204020203" pitchFamily="34" charset="0"/>
              </a:rPr>
              <a:t>Il reviendra donc au même de dire « le souverain bien c'est une âme qui méprise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LID4096" sz="1600" dirty="0">
                <a:latin typeface="Bahnschrift" panose="020B0502040204020203" pitchFamily="34" charset="0"/>
              </a:rPr>
              <a:t>les événements extérieurs et se réjouit par la vertu », ou « la force invincible de l'âme,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LID4096" sz="1600" dirty="0">
                <a:latin typeface="Bahnschrift" panose="020B0502040204020203" pitchFamily="34" charset="0"/>
              </a:rPr>
              <a:t>ayant l’expérience des choses, calme dans l’ac</a:t>
            </a:r>
            <a:r>
              <a:rPr lang="en-US" sz="1600" dirty="0" err="1">
                <a:latin typeface="Bahnschrift" panose="020B0502040204020203" pitchFamily="34" charset="0"/>
              </a:rPr>
              <a:t>ti</a:t>
            </a:r>
            <a:r>
              <a:rPr lang="LID4096" sz="1600" dirty="0">
                <a:latin typeface="Bahnschrift" panose="020B0502040204020203" pitchFamily="34" charset="0"/>
              </a:rPr>
              <a:t>on avec beaucoup d’humanité et un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LID4096" sz="1600" dirty="0">
                <a:latin typeface="Bahnschrift" panose="020B0502040204020203" pitchFamily="34" charset="0"/>
              </a:rPr>
              <a:t>grand soin des gens qui nous entourent ». On peut aussi le définir en disant qu' « un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LID4096" sz="1600" dirty="0">
                <a:latin typeface="Bahnschrift" panose="020B0502040204020203" pitchFamily="34" charset="0"/>
              </a:rPr>
              <a:t>homme heureux c'est celui pour lequel rien n'est bien ou mal si ce n'est une âme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LID4096" sz="1600" dirty="0">
                <a:latin typeface="Bahnschrift" panose="020B0502040204020203" pitchFamily="34" charset="0"/>
              </a:rPr>
              <a:t>bonne ou mauvaise, un homme qui pra</a:t>
            </a:r>
            <a:r>
              <a:rPr lang="en-US" sz="1600" dirty="0" err="1">
                <a:latin typeface="Bahnschrift" panose="020B0502040204020203" pitchFamily="34" charset="0"/>
              </a:rPr>
              <a:t>ti</a:t>
            </a:r>
            <a:r>
              <a:rPr lang="LID4096" sz="1600" dirty="0">
                <a:latin typeface="Bahnschrift" panose="020B0502040204020203" pitchFamily="34" charset="0"/>
              </a:rPr>
              <a:t>que le bien moral, qui est comblé par la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LID4096" sz="1600" dirty="0">
                <a:latin typeface="Bahnschrift" panose="020B0502040204020203" pitchFamily="34" charset="0"/>
              </a:rPr>
              <a:t>vertu, que les événements extérieurs n'exaltent ni ne brisent, qui ne reconnaît aucun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LID4096" sz="1600" dirty="0">
                <a:latin typeface="Bahnschrift" panose="020B0502040204020203" pitchFamily="34" charset="0"/>
              </a:rPr>
              <a:t>bien supérieur à celui qu'il se donne lui-même, pour qui le vrai plaisir est le mépris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LID4096" sz="1600" dirty="0">
                <a:latin typeface="Bahnschrift" panose="020B0502040204020203" pitchFamily="34" charset="0"/>
              </a:rPr>
              <a:t>des plaisirs».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414774-9703-4E89-9D5D-B8CC103170CF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9E565ED-07B0-4BD3-97A0-4933FA7B4D76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CB62E3B-19E7-43BD-8A14-D593E6A605E9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9E778A-4C4C-47EA-9B01-24BCA6B229CE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3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3820899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79329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Ataraxie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089CB4C-CAAB-47DD-8515-FCF2BEF3F45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089">
            <a:off x="576173" y="1619190"/>
            <a:ext cx="4840649" cy="484064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18D2AB8-4F42-4CA0-A628-3DA152DA00D4}"/>
              </a:ext>
            </a:extLst>
          </p:cNvPr>
          <p:cNvSpPr txBox="1"/>
          <p:nvPr/>
        </p:nvSpPr>
        <p:spPr>
          <a:xfrm>
            <a:off x="5963846" y="2216612"/>
            <a:ext cx="603241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En tant qu’esclave, Épictète servait un maître dur et capricieux, qui décida un jour de coincer sa jambe dans une roue.</a:t>
            </a:r>
          </a:p>
          <a:p>
            <a:endParaRPr lang="fr-FR" dirty="0">
              <a:latin typeface="Bahnschrift" panose="020B0502040204020203" pitchFamily="34" charset="0"/>
            </a:endParaRPr>
          </a:p>
          <a:p>
            <a:r>
              <a:rPr lang="fr-FR" dirty="0">
                <a:latin typeface="Bahnschrift" panose="020B0502040204020203" pitchFamily="34" charset="0"/>
              </a:rPr>
              <a:t>Son maître demanda alors, de manière moqueuse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: </a:t>
            </a:r>
          </a:p>
          <a:p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« Que se passera-t-il si je fais tourner la roue ? » </a:t>
            </a:r>
            <a:r>
              <a:rPr lang="fr-FR" dirty="0">
                <a:latin typeface="Bahnschrift" panose="020B0502040204020203" pitchFamily="34" charset="0"/>
              </a:rPr>
              <a:t>Épictète répondit calmement :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« Ma jambe se brisera. »</a:t>
            </a:r>
          </a:p>
          <a:p>
            <a:endParaRPr lang="fr-FR" dirty="0">
              <a:latin typeface="Bahnschrift" panose="020B0502040204020203" pitchFamily="34" charset="0"/>
            </a:endParaRPr>
          </a:p>
          <a:p>
            <a:r>
              <a:rPr lang="fr-FR" dirty="0">
                <a:latin typeface="Bahnschrift" panose="020B0502040204020203" pitchFamily="34" charset="0"/>
              </a:rPr>
              <a:t>Cette réponse mit son maître dans une telle colère qu’il tourna effectivement la roue et brisa la jambe d’Épictète. </a:t>
            </a:r>
          </a:p>
          <a:p>
            <a:endParaRPr lang="fr-FR" dirty="0">
              <a:latin typeface="Bahnschrift" panose="020B0502040204020203" pitchFamily="34" charset="0"/>
            </a:endParaRPr>
          </a:p>
          <a:p>
            <a:r>
              <a:rPr lang="fr-FR" dirty="0">
                <a:latin typeface="Bahnschrift" panose="020B0502040204020203" pitchFamily="34" charset="0"/>
              </a:rPr>
              <a:t>Au milieu de cette douleur, Épictète aurait simplement dit 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EC13DE-27AB-4C18-B5E0-85CD67A1BC4B}"/>
              </a:ext>
            </a:extLst>
          </p:cNvPr>
          <p:cNvGrpSpPr/>
          <p:nvPr/>
        </p:nvGrpSpPr>
        <p:grpSpPr>
          <a:xfrm>
            <a:off x="5653454" y="1016565"/>
            <a:ext cx="6216988" cy="914400"/>
            <a:chOff x="5653454" y="1016565"/>
            <a:chExt cx="6216988" cy="9144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283A73C-42CC-4B8A-B169-079A2A48F0E6}"/>
                </a:ext>
              </a:extLst>
            </p:cNvPr>
            <p:cNvSpPr/>
            <p:nvPr/>
          </p:nvSpPr>
          <p:spPr>
            <a:xfrm>
              <a:off x="5653454" y="1016565"/>
              <a:ext cx="6212048" cy="914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1A7D979B-8DCF-4540-B14A-8496D9C0D75E}"/>
                </a:ext>
              </a:extLst>
            </p:cNvPr>
            <p:cNvSpPr/>
            <p:nvPr/>
          </p:nvSpPr>
          <p:spPr>
            <a:xfrm>
              <a:off x="5916439" y="1082180"/>
              <a:ext cx="2211671" cy="766442"/>
            </a:xfrm>
            <a:prstGeom prst="wedgeRoundRectCallout">
              <a:avLst>
                <a:gd name="adj1" fmla="val -208968"/>
                <a:gd name="adj2" fmla="val 16931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8788F18-6FE5-4C31-B1F0-5E6BE394074F}"/>
                </a:ext>
              </a:extLst>
            </p:cNvPr>
            <p:cNvSpPr txBox="1"/>
            <p:nvPr/>
          </p:nvSpPr>
          <p:spPr>
            <a:xfrm>
              <a:off x="5775840" y="1244316"/>
              <a:ext cx="60946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latin typeface="Bahnschrift" panose="020B0502040204020203" pitchFamily="34" charset="0"/>
                </a:rPr>
                <a:t>« Tu vois ? Je te l'avais dit. »</a:t>
              </a:r>
              <a:endParaRPr lang="LID4096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333C23F-C07A-4D97-92E1-7587E886E2C6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861C57-B934-4708-B0AE-8F08FC2132B6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4905A7-8F33-4BC2-AE6B-041CD72788F4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D4165F-CE65-47A5-88F0-072331AF308A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0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79F6EB-56BC-49F2-803F-1685F8B08DB1}"/>
              </a:ext>
            </a:extLst>
          </p:cNvPr>
          <p:cNvGrpSpPr/>
          <p:nvPr/>
        </p:nvGrpSpPr>
        <p:grpSpPr>
          <a:xfrm>
            <a:off x="235129" y="946604"/>
            <a:ext cx="3820899" cy="433281"/>
            <a:chOff x="235131" y="742375"/>
            <a:chExt cx="2877188" cy="433281"/>
          </a:xfrm>
          <a:solidFill>
            <a:schemeClr val="accent5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27FC3D-8E1A-4579-8E3F-8F3CDAADF317}"/>
                </a:ext>
              </a:extLst>
            </p:cNvPr>
            <p:cNvSpPr/>
            <p:nvPr/>
          </p:nvSpPr>
          <p:spPr>
            <a:xfrm>
              <a:off x="235131" y="742375"/>
              <a:ext cx="2877188" cy="4332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94C40-41F1-4D75-9044-60551E38E3A5}"/>
                </a:ext>
              </a:extLst>
            </p:cNvPr>
            <p:cNvSpPr txBox="1"/>
            <p:nvPr/>
          </p:nvSpPr>
          <p:spPr>
            <a:xfrm>
              <a:off x="317467" y="759793"/>
              <a:ext cx="79329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" panose="020B0502040204020203" pitchFamily="34" charset="0"/>
                </a:rPr>
                <a:t>Ataraxie</a:t>
              </a:r>
              <a:endParaRPr lang="de-DE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62A17E2-0C18-47DE-844E-EAB28FA94B3A}"/>
              </a:ext>
            </a:extLst>
          </p:cNvPr>
          <p:cNvSpPr txBox="1"/>
          <p:nvPr/>
        </p:nvSpPr>
        <p:spPr>
          <a:xfrm>
            <a:off x="344470" y="1575137"/>
            <a:ext cx="11298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ID4096" dirty="0">
                <a:latin typeface="Bahnschrift" panose="020B0502040204020203" pitchFamily="34" charset="0"/>
              </a:rPr>
              <a:t>Selon Marc-Aurèle, il faut ériger ce qu'il appelle la 'Citadelle intérieure.' Il s'agit d’une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volonté capable de surmonter les passions et les coups du destin. Pour la construire, il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LID4096" dirty="0">
                <a:latin typeface="Bahnschrift" panose="020B0502040204020203" pitchFamily="34" charset="0"/>
              </a:rPr>
              <a:t>faut commencer à </a:t>
            </a:r>
            <a:r>
              <a:rPr lang="LID4096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distinguer les choses qui dépendent de nous de celles qui ne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LID4096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dépendent pas de nous</a:t>
            </a:r>
            <a:r>
              <a:rPr lang="LID4096" dirty="0">
                <a:latin typeface="Bahnschrift" panose="020B0502040204020203" pitchFamily="34" charset="0"/>
              </a:rPr>
              <a:t> (cf. Épictète).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A1A3C0-08CB-4EE7-9A22-FF366DC106E2}"/>
              </a:ext>
            </a:extLst>
          </p:cNvPr>
          <p:cNvSpPr txBox="1"/>
          <p:nvPr/>
        </p:nvSpPr>
        <p:spPr>
          <a:xfrm>
            <a:off x="344470" y="2666700"/>
            <a:ext cx="112988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1600" dirty="0">
                <a:latin typeface="Bahnschrift" panose="020B0502040204020203" pitchFamily="34" charset="0"/>
              </a:rPr>
              <a:t>Classez les éléments suivants dans le tableau:</a:t>
            </a:r>
          </a:p>
          <a:p>
            <a:pPr algn="ctr"/>
            <a:r>
              <a:rPr lang="LID4096" sz="1600" dirty="0">
                <a:latin typeface="Bahnschrift" panose="020B0502040204020203" pitchFamily="34" charset="0"/>
              </a:rPr>
              <a:t>un embouteillage -notre détermination - la jalousie des autres - nos maladies - nos</a:t>
            </a:r>
          </a:p>
          <a:p>
            <a:pPr algn="ctr"/>
            <a:r>
              <a:rPr lang="LID4096" sz="1600" dirty="0">
                <a:latin typeface="Bahnschrift" panose="020B0502040204020203" pitchFamily="34" charset="0"/>
              </a:rPr>
              <a:t>jugements - notre pouvoir - nos tendances - notre richesse - nos aversions - notre</a:t>
            </a:r>
          </a:p>
          <a:p>
            <a:pPr algn="ctr"/>
            <a:r>
              <a:rPr lang="LID4096" sz="1600" dirty="0">
                <a:latin typeface="Bahnschrift" panose="020B0502040204020203" pitchFamily="34" charset="0"/>
              </a:rPr>
              <a:t>statut social - nos désirs - notre célébrité - notre corps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82D52-2B66-492D-8314-072993FB8AA1}"/>
              </a:ext>
            </a:extLst>
          </p:cNvPr>
          <p:cNvSpPr txBox="1"/>
          <p:nvPr/>
        </p:nvSpPr>
        <p:spPr>
          <a:xfrm>
            <a:off x="1210491" y="4066903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Ce qui dépend de nous 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4CF03-06C0-4E43-A7A4-31F02CDA1121}"/>
              </a:ext>
            </a:extLst>
          </p:cNvPr>
          <p:cNvSpPr txBox="1"/>
          <p:nvPr/>
        </p:nvSpPr>
        <p:spPr>
          <a:xfrm>
            <a:off x="7921056" y="4049486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Ce qui ne dépend pas de nous </a:t>
            </a:r>
            <a:endParaRPr lang="LID4096" dirty="0"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931A7-E38A-4417-8216-451029B7BF94}"/>
              </a:ext>
            </a:extLst>
          </p:cNvPr>
          <p:cNvSpPr txBox="1"/>
          <p:nvPr/>
        </p:nvSpPr>
        <p:spPr>
          <a:xfrm>
            <a:off x="7663544" y="4659085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embouteillage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1F5DAD-BF56-4989-A966-6679DAA3AFCA}"/>
              </a:ext>
            </a:extLst>
          </p:cNvPr>
          <p:cNvSpPr txBox="1"/>
          <p:nvPr/>
        </p:nvSpPr>
        <p:spPr>
          <a:xfrm>
            <a:off x="2520030" y="4574554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détermination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DD6FBC-5903-4B42-B127-BD68988866EE}"/>
              </a:ext>
            </a:extLst>
          </p:cNvPr>
          <p:cNvSpPr txBox="1"/>
          <p:nvPr/>
        </p:nvSpPr>
        <p:spPr>
          <a:xfrm>
            <a:off x="9366069" y="5028417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Jalousie des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autres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82E2C3-B793-492D-BD6D-12E2FC4B829C}"/>
              </a:ext>
            </a:extLst>
          </p:cNvPr>
          <p:cNvSpPr txBox="1"/>
          <p:nvPr/>
        </p:nvSpPr>
        <p:spPr>
          <a:xfrm>
            <a:off x="7908221" y="5518651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maladies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7A12CA-F210-4ACC-B877-8B399024FB0E}"/>
              </a:ext>
            </a:extLst>
          </p:cNvPr>
          <p:cNvSpPr txBox="1"/>
          <p:nvPr/>
        </p:nvSpPr>
        <p:spPr>
          <a:xfrm>
            <a:off x="1413729" y="4943886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Nos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jugements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ED1145-292F-4D91-A91B-5A18F45EF4DA}"/>
              </a:ext>
            </a:extLst>
          </p:cNvPr>
          <p:cNvSpPr txBox="1"/>
          <p:nvPr/>
        </p:nvSpPr>
        <p:spPr>
          <a:xfrm>
            <a:off x="9366069" y="5620570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Notre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pouvoir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41D14E-64EB-4FF6-8D6F-AEB688B4DE16}"/>
              </a:ext>
            </a:extLst>
          </p:cNvPr>
          <p:cNvSpPr txBox="1"/>
          <p:nvPr/>
        </p:nvSpPr>
        <p:spPr>
          <a:xfrm>
            <a:off x="2246777" y="5451537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Nos tendances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B2AF78-2730-4D34-998A-79172793CCA4}"/>
              </a:ext>
            </a:extLst>
          </p:cNvPr>
          <p:cNvSpPr txBox="1"/>
          <p:nvPr/>
        </p:nvSpPr>
        <p:spPr>
          <a:xfrm>
            <a:off x="7124641" y="5113660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richesse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0414CD-9F3D-4812-81F9-41BC91922674}"/>
              </a:ext>
            </a:extLst>
          </p:cNvPr>
          <p:cNvSpPr txBox="1"/>
          <p:nvPr/>
        </p:nvSpPr>
        <p:spPr>
          <a:xfrm>
            <a:off x="3605698" y="508220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aversions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8D2333-C8C7-4267-8B06-DFBD507384CE}"/>
              </a:ext>
            </a:extLst>
          </p:cNvPr>
          <p:cNvSpPr txBox="1"/>
          <p:nvPr/>
        </p:nvSpPr>
        <p:spPr>
          <a:xfrm>
            <a:off x="9671970" y="4474419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Statut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social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8FCE7A-6499-4B97-8DC0-A8FD047029FC}"/>
              </a:ext>
            </a:extLst>
          </p:cNvPr>
          <p:cNvSpPr txBox="1"/>
          <p:nvPr/>
        </p:nvSpPr>
        <p:spPr>
          <a:xfrm>
            <a:off x="1393226" y="584185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désirs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E78303-91EE-4FFD-955B-3D1C2F3B7F81}"/>
              </a:ext>
            </a:extLst>
          </p:cNvPr>
          <p:cNvSpPr txBox="1"/>
          <p:nvPr/>
        </p:nvSpPr>
        <p:spPr>
          <a:xfrm>
            <a:off x="7921056" y="6028827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célébrité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315011-DC10-41EB-AB94-D520CAD0FF76}"/>
              </a:ext>
            </a:extLst>
          </p:cNvPr>
          <p:cNvSpPr txBox="1"/>
          <p:nvPr/>
        </p:nvSpPr>
        <p:spPr>
          <a:xfrm>
            <a:off x="2875177" y="5965256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Notre corps</a:t>
            </a:r>
            <a:endParaRPr lang="LID4096" dirty="0">
              <a:solidFill>
                <a:schemeClr val="accent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E26B62F2-424D-4002-9CBB-75AC2C9063FB}"/>
              </a:ext>
            </a:extLst>
          </p:cNvPr>
          <p:cNvSpPr/>
          <p:nvPr/>
        </p:nvSpPr>
        <p:spPr>
          <a:xfrm rot="10800000">
            <a:off x="0" y="-1445"/>
            <a:ext cx="1585670" cy="1075235"/>
          </a:xfrm>
          <a:prstGeom prst="triangle">
            <a:avLst>
              <a:gd name="adj" fmla="val 1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0658609-F852-4367-B71F-F24272CEB5F6}"/>
              </a:ext>
            </a:extLst>
          </p:cNvPr>
          <p:cNvSpPr/>
          <p:nvPr/>
        </p:nvSpPr>
        <p:spPr>
          <a:xfrm>
            <a:off x="1146725" y="181720"/>
            <a:ext cx="4367351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ahnschrift" panose="020B0502040204020203" pitchFamily="34" charset="0"/>
              </a:rPr>
              <a:t>Der </a:t>
            </a:r>
            <a:r>
              <a:rPr lang="en-US" dirty="0" err="1">
                <a:latin typeface="Bahnschrift" panose="020B0502040204020203" pitchFamily="34" charset="0"/>
              </a:rPr>
              <a:t>Stoizismus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(Seneca)</a:t>
            </a:r>
            <a:endParaRPr lang="LID4096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2B61F8-E7C8-44CC-A4FE-1B00F4755275}"/>
              </a:ext>
            </a:extLst>
          </p:cNvPr>
          <p:cNvSpPr/>
          <p:nvPr/>
        </p:nvSpPr>
        <p:spPr>
          <a:xfrm>
            <a:off x="167013" y="175901"/>
            <a:ext cx="896983" cy="40010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5E6614-9CD1-4305-9DB1-691B5FD15713}"/>
              </a:ext>
            </a:extLst>
          </p:cNvPr>
          <p:cNvSpPr txBox="1"/>
          <p:nvPr/>
        </p:nvSpPr>
        <p:spPr>
          <a:xfrm>
            <a:off x="262807" y="191289"/>
            <a:ext cx="801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Bahnschrift" panose="020B0502040204020203" pitchFamily="34" charset="0"/>
              </a:rPr>
              <a:t>Ethik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0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1468</Words>
  <Application>Microsoft Office PowerPoint</Application>
  <PresentationFormat>Widescreen</PresentationFormat>
  <Paragraphs>177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Bahnschrift</vt:lpstr>
      <vt:lpstr>Bell MT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BRÜCHER Patrick</dc:creator>
  <cp:lastModifiedBy>Patrick BRÜCHER</cp:lastModifiedBy>
  <cp:revision>82</cp:revision>
  <dcterms:created xsi:type="dcterms:W3CDTF">2017-01-31T18:22:07Z</dcterms:created>
  <dcterms:modified xsi:type="dcterms:W3CDTF">2025-03-12T08:53:07Z</dcterms:modified>
</cp:coreProperties>
</file>