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361" r:id="rId3"/>
    <p:sldId id="362" r:id="rId4"/>
    <p:sldId id="363" r:id="rId5"/>
    <p:sldId id="364" r:id="rId6"/>
    <p:sldId id="365" r:id="rId7"/>
    <p:sldId id="367" r:id="rId8"/>
    <p:sldId id="368" r:id="rId9"/>
    <p:sldId id="369" r:id="rId10"/>
    <p:sldId id="370" r:id="rId11"/>
    <p:sldId id="371" r:id="rId12"/>
    <p:sldId id="372" r:id="rId13"/>
    <p:sldId id="373" r:id="rId14"/>
    <p:sldId id="375" r:id="rId15"/>
    <p:sldId id="374" r:id="rId16"/>
    <p:sldId id="376" r:id="rId17"/>
    <p:sldId id="377" r:id="rId18"/>
    <p:sldId id="378" r:id="rId19"/>
    <p:sldId id="379" r:id="rId20"/>
    <p:sldId id="38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5D6"/>
    <a:srgbClr val="843C0C"/>
    <a:srgbClr val="F6C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38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2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FFEB-C914-40D7-A8CD-DF8EA7A6D001}" type="datetimeFigureOut">
              <a:rPr lang="lb-LU" smtClean="0"/>
              <a:t>10.01.25</a:t>
            </a:fld>
            <a:endParaRPr lang="lb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b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17C9-0FB7-4749-BDD7-16A821BBC7D2}" type="slidenum">
              <a:rPr lang="lb-LU" smtClean="0"/>
              <a:t>‹#›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2969387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FFEB-C914-40D7-A8CD-DF8EA7A6D001}" type="datetimeFigureOut">
              <a:rPr lang="lb-LU" smtClean="0"/>
              <a:t>10.01.25</a:t>
            </a:fld>
            <a:endParaRPr lang="lb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b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17C9-0FB7-4749-BDD7-16A821BBC7D2}" type="slidenum">
              <a:rPr lang="lb-LU" smtClean="0"/>
              <a:t>‹#›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223885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FFEB-C914-40D7-A8CD-DF8EA7A6D001}" type="datetimeFigureOut">
              <a:rPr lang="lb-LU" smtClean="0"/>
              <a:t>10.01.25</a:t>
            </a:fld>
            <a:endParaRPr lang="lb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b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17C9-0FB7-4749-BDD7-16A821BBC7D2}" type="slidenum">
              <a:rPr lang="lb-LU" smtClean="0"/>
              <a:t>‹#›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2729231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FFEB-C914-40D7-A8CD-DF8EA7A6D001}" type="datetimeFigureOut">
              <a:rPr lang="lb-LU" smtClean="0"/>
              <a:t>10.01.25</a:t>
            </a:fld>
            <a:endParaRPr lang="lb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b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17C9-0FB7-4749-BDD7-16A821BBC7D2}" type="slidenum">
              <a:rPr lang="lb-LU" smtClean="0"/>
              <a:t>‹#›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906279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FFEB-C914-40D7-A8CD-DF8EA7A6D001}" type="datetimeFigureOut">
              <a:rPr lang="lb-LU" smtClean="0"/>
              <a:t>10.01.25</a:t>
            </a:fld>
            <a:endParaRPr lang="lb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b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17C9-0FB7-4749-BDD7-16A821BBC7D2}" type="slidenum">
              <a:rPr lang="lb-LU" smtClean="0"/>
              <a:t>‹#›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893543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FFEB-C914-40D7-A8CD-DF8EA7A6D001}" type="datetimeFigureOut">
              <a:rPr lang="lb-LU" smtClean="0"/>
              <a:t>10.01.25</a:t>
            </a:fld>
            <a:endParaRPr lang="lb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b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17C9-0FB7-4749-BDD7-16A821BBC7D2}" type="slidenum">
              <a:rPr lang="lb-LU" smtClean="0"/>
              <a:t>‹#›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3465372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FFEB-C914-40D7-A8CD-DF8EA7A6D001}" type="datetimeFigureOut">
              <a:rPr lang="lb-LU" smtClean="0"/>
              <a:t>10.01.25</a:t>
            </a:fld>
            <a:endParaRPr lang="lb-L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b-L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17C9-0FB7-4749-BDD7-16A821BBC7D2}" type="slidenum">
              <a:rPr lang="lb-LU" smtClean="0"/>
              <a:t>‹#›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1805744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FFEB-C914-40D7-A8CD-DF8EA7A6D001}" type="datetimeFigureOut">
              <a:rPr lang="lb-LU" smtClean="0"/>
              <a:t>10.01.25</a:t>
            </a:fld>
            <a:endParaRPr lang="lb-L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b-L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17C9-0FB7-4749-BDD7-16A821BBC7D2}" type="slidenum">
              <a:rPr lang="lb-LU" smtClean="0"/>
              <a:t>‹#›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428558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FFEB-C914-40D7-A8CD-DF8EA7A6D001}" type="datetimeFigureOut">
              <a:rPr lang="lb-LU" smtClean="0"/>
              <a:t>10.01.25</a:t>
            </a:fld>
            <a:endParaRPr lang="lb-L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b-L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17C9-0FB7-4749-BDD7-16A821BBC7D2}" type="slidenum">
              <a:rPr lang="lb-LU" smtClean="0"/>
              <a:t>‹#›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710510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FFEB-C914-40D7-A8CD-DF8EA7A6D001}" type="datetimeFigureOut">
              <a:rPr lang="lb-LU" smtClean="0"/>
              <a:t>10.01.25</a:t>
            </a:fld>
            <a:endParaRPr lang="lb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b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17C9-0FB7-4749-BDD7-16A821BBC7D2}" type="slidenum">
              <a:rPr lang="lb-LU" smtClean="0"/>
              <a:t>‹#›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288278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18FFEB-C914-40D7-A8CD-DF8EA7A6D001}" type="datetimeFigureOut">
              <a:rPr lang="lb-LU" smtClean="0"/>
              <a:t>10.01.25</a:t>
            </a:fld>
            <a:endParaRPr lang="lb-L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b-L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3B17C9-0FB7-4749-BDD7-16A821BBC7D2}" type="slidenum">
              <a:rPr lang="lb-LU" smtClean="0"/>
              <a:t>‹#›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1227657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8FFEB-C914-40D7-A8CD-DF8EA7A6D001}" type="datetimeFigureOut">
              <a:rPr lang="lb-LU" smtClean="0"/>
              <a:t>10.01.25</a:t>
            </a:fld>
            <a:endParaRPr lang="lb-L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b-L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B17C9-0FB7-4749-BDD7-16A821BBC7D2}" type="slidenum">
              <a:rPr lang="lb-LU" smtClean="0"/>
              <a:t>‹#›</a:t>
            </a:fld>
            <a:endParaRPr lang="lb-LU"/>
          </a:p>
        </p:txBody>
      </p:sp>
    </p:spTree>
    <p:extLst>
      <p:ext uri="{BB962C8B-B14F-4D97-AF65-F5344CB8AC3E}">
        <p14:creationId xmlns:p14="http://schemas.microsoft.com/office/powerpoint/2010/main" val="2654195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112882" y="1057240"/>
            <a:ext cx="4649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latin typeface="Bahnschrift" panose="020B0502040204020203" pitchFamily="34" charset="0"/>
              </a:rPr>
              <a:t>Arthur Schopenhauer</a:t>
            </a:r>
            <a:endParaRPr lang="lb-LU" sz="3600" dirty="0">
              <a:latin typeface="Bahnschrif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50246" y="2014311"/>
            <a:ext cx="32223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Bahnschrift" panose="020B0502040204020203" pitchFamily="34" charset="0"/>
              </a:rPr>
              <a:t>Die </a:t>
            </a:r>
            <a:r>
              <a:rPr lang="en-GB" sz="3200" dirty="0" err="1">
                <a:latin typeface="Bahnschrift" panose="020B0502040204020203" pitchFamily="34" charset="0"/>
              </a:rPr>
              <a:t>Mitleidsethik</a:t>
            </a:r>
            <a:endParaRPr lang="lb-LU" sz="3200" dirty="0">
              <a:latin typeface="Bahnschrift" panose="020B0502040204020203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3D7BB0-32BD-4398-8ABF-3D623950BEA1}"/>
              </a:ext>
            </a:extLst>
          </p:cNvPr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843C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Ethik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: Die </a:t>
            </a:r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Mitleidsethik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(Schopenhauer)</a:t>
            </a:r>
            <a:endParaRPr lang="LID4096" sz="2000" dirty="0">
              <a:solidFill>
                <a:schemeClr val="accent2">
                  <a:lumMod val="20000"/>
                  <a:lumOff val="80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9FE664-CDA5-4170-A643-552DB567375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469" y="2821377"/>
            <a:ext cx="4072347" cy="403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5552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3D7BB0-32BD-4398-8ABF-3D623950BEA1}"/>
              </a:ext>
            </a:extLst>
          </p:cNvPr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843C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Ethik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: Die </a:t>
            </a:r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Mitleidsethik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(Schopenhauer)</a:t>
            </a:r>
            <a:endParaRPr lang="LID4096" sz="2000" dirty="0">
              <a:solidFill>
                <a:schemeClr val="accent2">
                  <a:lumMod val="20000"/>
                  <a:lumOff val="80000"/>
                </a:schemeClr>
              </a:solidFill>
              <a:latin typeface="Bahnschrift" panose="020B05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79F6EB-56BC-49F2-803F-1685F8B08DB1}"/>
              </a:ext>
            </a:extLst>
          </p:cNvPr>
          <p:cNvGrpSpPr/>
          <p:nvPr/>
        </p:nvGrpSpPr>
        <p:grpSpPr>
          <a:xfrm>
            <a:off x="235128" y="946604"/>
            <a:ext cx="2577741" cy="433281"/>
            <a:chOff x="235130" y="742375"/>
            <a:chExt cx="2577741" cy="433281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1A27FC3D-8E1A-4579-8E3F-8F3CDAADF317}"/>
                </a:ext>
              </a:extLst>
            </p:cNvPr>
            <p:cNvSpPr/>
            <p:nvPr/>
          </p:nvSpPr>
          <p:spPr>
            <a:xfrm>
              <a:off x="235130" y="742375"/>
              <a:ext cx="2205368" cy="433281"/>
            </a:xfrm>
            <a:prstGeom prst="roundRect">
              <a:avLst/>
            </a:prstGeom>
            <a:solidFill>
              <a:srgbClr val="843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294C40-41F1-4D75-9044-60551E38E3A5}"/>
                </a:ext>
              </a:extLst>
            </p:cNvPr>
            <p:cNvSpPr txBox="1"/>
            <p:nvPr/>
          </p:nvSpPr>
          <p:spPr>
            <a:xfrm>
              <a:off x="317467" y="759793"/>
              <a:ext cx="2495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b-LU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Egoismus</a:t>
              </a:r>
              <a:endParaRPr lang="lb-LU" dirty="0">
                <a:solidFill>
                  <a:schemeClr val="accent2">
                    <a:lumMod val="40000"/>
                    <a:lumOff val="60000"/>
                  </a:schemeClr>
                </a:solidFill>
                <a:latin typeface="Bahnschrift" panose="020B0502040204020203" pitchFamily="34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B8B8B231-DE39-4D45-831C-EC2A4F40B2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0000" b="50110"/>
          <a:stretch/>
        </p:blipFill>
        <p:spPr>
          <a:xfrm>
            <a:off x="2514325" y="1607823"/>
            <a:ext cx="3581675" cy="25368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C22208-A780-4FE3-90D7-2A78D1DE88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 r="-1378" b="50110"/>
          <a:stretch/>
        </p:blipFill>
        <p:spPr>
          <a:xfrm>
            <a:off x="6095999" y="1602214"/>
            <a:ext cx="3680389" cy="25368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C7F5A8D-038F-4EA2-8BDB-6E1011EE08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0221" r="50000"/>
          <a:stretch/>
        </p:blipFill>
        <p:spPr>
          <a:xfrm>
            <a:off x="2514324" y="4150319"/>
            <a:ext cx="3581675" cy="253127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A26CB67-9A6A-45D5-84F0-A67E6C7461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1" t="49780" r="-1378"/>
          <a:stretch/>
        </p:blipFill>
        <p:spPr>
          <a:xfrm>
            <a:off x="6095999" y="4139101"/>
            <a:ext cx="3680390" cy="2553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9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3D7BB0-32BD-4398-8ABF-3D623950BEA1}"/>
              </a:ext>
            </a:extLst>
          </p:cNvPr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843C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Ethik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: Die </a:t>
            </a:r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Mitleidsethik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(Schopenhauer)</a:t>
            </a:r>
            <a:endParaRPr lang="LID4096" sz="2000" dirty="0">
              <a:solidFill>
                <a:schemeClr val="accent2">
                  <a:lumMod val="20000"/>
                  <a:lumOff val="80000"/>
                </a:schemeClr>
              </a:solidFill>
              <a:latin typeface="Bahnschrift" panose="020B05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79F6EB-56BC-49F2-803F-1685F8B08DB1}"/>
              </a:ext>
            </a:extLst>
          </p:cNvPr>
          <p:cNvGrpSpPr/>
          <p:nvPr/>
        </p:nvGrpSpPr>
        <p:grpSpPr>
          <a:xfrm>
            <a:off x="235128" y="946604"/>
            <a:ext cx="4739543" cy="433281"/>
            <a:chOff x="235130" y="742375"/>
            <a:chExt cx="4739543" cy="433281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1A27FC3D-8E1A-4579-8E3F-8F3CDAADF317}"/>
                </a:ext>
              </a:extLst>
            </p:cNvPr>
            <p:cNvSpPr/>
            <p:nvPr/>
          </p:nvSpPr>
          <p:spPr>
            <a:xfrm>
              <a:off x="235130" y="742375"/>
              <a:ext cx="4437540" cy="433281"/>
            </a:xfrm>
            <a:prstGeom prst="roundRect">
              <a:avLst/>
            </a:prstGeom>
            <a:solidFill>
              <a:srgbClr val="843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294C40-41F1-4D75-9044-60551E38E3A5}"/>
                </a:ext>
              </a:extLst>
            </p:cNvPr>
            <p:cNvSpPr txBox="1"/>
            <p:nvPr/>
          </p:nvSpPr>
          <p:spPr>
            <a:xfrm>
              <a:off x="317466" y="759793"/>
              <a:ext cx="46572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b-LU" b="1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Das</a:t>
              </a:r>
              <a:r>
                <a:rPr lang="lb-LU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 </a:t>
              </a:r>
              <a:r>
                <a:rPr lang="lb-LU" b="1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Kriterium</a:t>
              </a:r>
              <a:r>
                <a:rPr lang="lb-LU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 </a:t>
              </a:r>
              <a:r>
                <a:rPr lang="lb-LU" b="1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moralischen</a:t>
              </a:r>
              <a:r>
                <a:rPr lang="lb-LU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 </a:t>
              </a:r>
              <a:r>
                <a:rPr lang="lb-LU" b="1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Handelns</a:t>
              </a:r>
              <a:endParaRPr lang="lb-LU" dirty="0">
                <a:solidFill>
                  <a:schemeClr val="accent2">
                    <a:lumMod val="40000"/>
                    <a:lumOff val="60000"/>
                  </a:schemeClr>
                </a:solidFill>
                <a:latin typeface="Bahnschrift" panose="020B0502040204020203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76A32E4-C74B-4ADE-B3B0-6562AF010D25}"/>
              </a:ext>
            </a:extLst>
          </p:cNvPr>
          <p:cNvSpPr txBox="1"/>
          <p:nvPr/>
        </p:nvSpPr>
        <p:spPr>
          <a:xfrm>
            <a:off x="1247090" y="1857712"/>
            <a:ext cx="96978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LU" dirty="0">
                <a:latin typeface="Bahnschrift" panose="020B0502040204020203" pitchFamily="34" charset="0"/>
              </a:rPr>
              <a:t>“Die </a:t>
            </a:r>
            <a:r>
              <a:rPr lang="de-LU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Abwesenheit aller egoistischen Motivation </a:t>
            </a:r>
            <a:r>
              <a:rPr lang="de-LU" dirty="0">
                <a:latin typeface="Bahnschrift" panose="020B0502040204020203" pitchFamily="34" charset="0"/>
              </a:rPr>
              <a:t>ist also das </a:t>
            </a:r>
            <a:r>
              <a:rPr lang="de-LU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Kriterium</a:t>
            </a:r>
            <a:r>
              <a:rPr lang="de-LU" dirty="0">
                <a:latin typeface="Bahnschrift" panose="020B0502040204020203" pitchFamily="34" charset="0"/>
              </a:rPr>
              <a:t> einer Handlung von moralischem Wert”.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783E86-E0DE-4B55-97BF-2FDBF2B7358B}"/>
              </a:ext>
            </a:extLst>
          </p:cNvPr>
          <p:cNvSpPr txBox="1"/>
          <p:nvPr/>
        </p:nvSpPr>
        <p:spPr>
          <a:xfrm>
            <a:off x="4637367" y="3058179"/>
            <a:ext cx="6848180" cy="2529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LU" dirty="0">
                <a:latin typeface="Bahnschrift" panose="020B0502040204020203" pitchFamily="34" charset="0"/>
              </a:rPr>
              <a:t>Moralisch wertvoll sind bloß </a:t>
            </a:r>
            <a:r>
              <a:rPr lang="de-LU" b="1" u="sng" dirty="0">
                <a:latin typeface="Bahnschrift" panose="020B0502040204020203" pitchFamily="34" charset="0"/>
              </a:rPr>
              <a:t>altruistische Handlungen</a:t>
            </a:r>
            <a:r>
              <a:rPr lang="de-LU" dirty="0">
                <a:latin typeface="Bahnschrift" panose="020B0502040204020203" pitchFamily="34" charset="0"/>
              </a:rPr>
              <a:t>, wenn ich also Gutes tue, </a:t>
            </a:r>
            <a:r>
              <a:rPr lang="de-LU" b="1" dirty="0">
                <a:latin typeface="Bahnschrift" panose="020B0502040204020203" pitchFamily="34" charset="0"/>
              </a:rPr>
              <a:t>so </a:t>
            </a:r>
            <a:r>
              <a:rPr lang="de-LU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darf ich in keiner Weise mein eigenes Wohl im Auge haben</a:t>
            </a:r>
            <a:r>
              <a:rPr lang="de-LU" dirty="0">
                <a:latin typeface="Bahnschrift" panose="020B0502040204020203" pitchFamily="34" charset="0"/>
              </a:rPr>
              <a:t>.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LU" dirty="0">
              <a:latin typeface="Bahnschrift" panose="020B0502040204020203" pitchFamily="34" charset="0"/>
            </a:endParaRP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LU" dirty="0">
                <a:latin typeface="Bahnschrift" panose="020B0502040204020203" pitchFamily="34" charset="0"/>
              </a:rPr>
              <a:t>Nicht die gute Tat selbst, sondern dass sie aus </a:t>
            </a:r>
            <a:r>
              <a:rPr lang="de-LU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der guten Gesinnung entspringt</a:t>
            </a:r>
            <a:r>
              <a:rPr lang="de-LU" dirty="0">
                <a:latin typeface="Bahnschrift" panose="020B0502040204020203" pitchFamily="34" charset="0"/>
              </a:rPr>
              <a:t>, macht ihren Wert aus.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338CED-009F-4D52-857D-D4E472BEDAA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9" b="9199"/>
          <a:stretch/>
        </p:blipFill>
        <p:spPr>
          <a:xfrm>
            <a:off x="0" y="2134347"/>
            <a:ext cx="6427020" cy="4723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687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3D7BB0-32BD-4398-8ABF-3D623950BEA1}"/>
              </a:ext>
            </a:extLst>
          </p:cNvPr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843C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Ethik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: Die </a:t>
            </a:r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Mitleidsethik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(Schopenhauer)</a:t>
            </a:r>
            <a:endParaRPr lang="LID4096" sz="2000" dirty="0">
              <a:solidFill>
                <a:schemeClr val="accent2">
                  <a:lumMod val="20000"/>
                  <a:lumOff val="80000"/>
                </a:schemeClr>
              </a:solidFill>
              <a:latin typeface="Bahnschrift" panose="020B05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79F6EB-56BC-49F2-803F-1685F8B08DB1}"/>
              </a:ext>
            </a:extLst>
          </p:cNvPr>
          <p:cNvGrpSpPr/>
          <p:nvPr/>
        </p:nvGrpSpPr>
        <p:grpSpPr>
          <a:xfrm>
            <a:off x="235128" y="946604"/>
            <a:ext cx="4739543" cy="433281"/>
            <a:chOff x="235130" y="742375"/>
            <a:chExt cx="4739543" cy="433281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1A27FC3D-8E1A-4579-8E3F-8F3CDAADF317}"/>
                </a:ext>
              </a:extLst>
            </p:cNvPr>
            <p:cNvSpPr/>
            <p:nvPr/>
          </p:nvSpPr>
          <p:spPr>
            <a:xfrm>
              <a:off x="235130" y="742375"/>
              <a:ext cx="4437540" cy="433281"/>
            </a:xfrm>
            <a:prstGeom prst="roundRect">
              <a:avLst/>
            </a:prstGeom>
            <a:solidFill>
              <a:srgbClr val="843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294C40-41F1-4D75-9044-60551E38E3A5}"/>
                </a:ext>
              </a:extLst>
            </p:cNvPr>
            <p:cNvSpPr txBox="1"/>
            <p:nvPr/>
          </p:nvSpPr>
          <p:spPr>
            <a:xfrm>
              <a:off x="317466" y="759793"/>
              <a:ext cx="46572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b-LU" b="1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Das</a:t>
              </a:r>
              <a:r>
                <a:rPr lang="lb-LU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 </a:t>
              </a:r>
              <a:r>
                <a:rPr lang="lb-LU" b="1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Kriterium</a:t>
              </a:r>
              <a:r>
                <a:rPr lang="lb-LU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 </a:t>
              </a:r>
              <a:r>
                <a:rPr lang="lb-LU" b="1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moralischen</a:t>
              </a:r>
              <a:r>
                <a:rPr lang="lb-LU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 </a:t>
              </a:r>
              <a:r>
                <a:rPr lang="lb-LU" b="1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Handelns</a:t>
              </a:r>
              <a:endParaRPr lang="lb-LU" dirty="0">
                <a:solidFill>
                  <a:schemeClr val="accent2">
                    <a:lumMod val="40000"/>
                    <a:lumOff val="60000"/>
                  </a:schemeClr>
                </a:solidFill>
                <a:latin typeface="Bahnschrift" panose="020B0502040204020203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76A32E4-C74B-4ADE-B3B0-6562AF010D25}"/>
              </a:ext>
            </a:extLst>
          </p:cNvPr>
          <p:cNvSpPr txBox="1"/>
          <p:nvPr/>
        </p:nvSpPr>
        <p:spPr>
          <a:xfrm>
            <a:off x="6427020" y="2478296"/>
            <a:ext cx="4611222" cy="294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DE" dirty="0">
                <a:latin typeface="Bahnschrift" panose="020B0502040204020203" pitchFamily="34" charset="0"/>
              </a:rPr>
              <a:t>Wirken </a:t>
            </a:r>
            <a:r>
              <a:rPr lang="de-DE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eigennützige Motive neben uneigennützigen </a:t>
            </a:r>
            <a:r>
              <a:rPr lang="de-DE" dirty="0">
                <a:latin typeface="Bahnschrift" panose="020B0502040204020203" pitchFamily="34" charset="0"/>
              </a:rPr>
              <a:t>(z. B. Ich helfe jemandem, weil er mir Leid tut, rufe aber gleichzeitig die Presse an, damit sie über meine Heldentat berichten), so wird der moralische Wert der Handlung </a:t>
            </a:r>
            <a:r>
              <a:rPr lang="de-DE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geschmälert oder gar ganz aufgehoben</a:t>
            </a:r>
            <a:r>
              <a:rPr lang="de-DE" dirty="0">
                <a:latin typeface="Bahnschrift" panose="020B0502040204020203" pitchFamily="34" charset="0"/>
              </a:rPr>
              <a:t>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729EF76-9836-43A8-AB74-DEC5EC52A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8" y="2326489"/>
            <a:ext cx="5860872" cy="329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010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3D7BB0-32BD-4398-8ABF-3D623950BEA1}"/>
              </a:ext>
            </a:extLst>
          </p:cNvPr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843C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Ethik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: Die </a:t>
            </a:r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Mitleidsethik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(Schopenhauer)</a:t>
            </a:r>
            <a:endParaRPr lang="LID4096" sz="2000" dirty="0">
              <a:solidFill>
                <a:schemeClr val="accent2">
                  <a:lumMod val="20000"/>
                  <a:lumOff val="80000"/>
                </a:schemeClr>
              </a:solidFill>
              <a:latin typeface="Bahnschrift" panose="020B05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79F6EB-56BC-49F2-803F-1685F8B08DB1}"/>
              </a:ext>
            </a:extLst>
          </p:cNvPr>
          <p:cNvGrpSpPr/>
          <p:nvPr/>
        </p:nvGrpSpPr>
        <p:grpSpPr>
          <a:xfrm>
            <a:off x="235128" y="946604"/>
            <a:ext cx="4739543" cy="433281"/>
            <a:chOff x="235130" y="742375"/>
            <a:chExt cx="4739543" cy="433281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1A27FC3D-8E1A-4579-8E3F-8F3CDAADF317}"/>
                </a:ext>
              </a:extLst>
            </p:cNvPr>
            <p:cNvSpPr/>
            <p:nvPr/>
          </p:nvSpPr>
          <p:spPr>
            <a:xfrm>
              <a:off x="235130" y="742375"/>
              <a:ext cx="4437540" cy="433281"/>
            </a:xfrm>
            <a:prstGeom prst="roundRect">
              <a:avLst/>
            </a:prstGeom>
            <a:solidFill>
              <a:srgbClr val="843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294C40-41F1-4D75-9044-60551E38E3A5}"/>
                </a:ext>
              </a:extLst>
            </p:cNvPr>
            <p:cNvSpPr txBox="1"/>
            <p:nvPr/>
          </p:nvSpPr>
          <p:spPr>
            <a:xfrm>
              <a:off x="317466" y="759793"/>
              <a:ext cx="465720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b-LU" b="1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Das</a:t>
              </a:r>
              <a:r>
                <a:rPr lang="lb-LU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 </a:t>
              </a:r>
              <a:r>
                <a:rPr lang="lb-LU" b="1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Kriterium</a:t>
              </a:r>
              <a:r>
                <a:rPr lang="lb-LU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 </a:t>
              </a:r>
              <a:r>
                <a:rPr lang="lb-LU" b="1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moralischen</a:t>
              </a:r>
              <a:r>
                <a:rPr lang="lb-LU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 </a:t>
              </a:r>
              <a:r>
                <a:rPr lang="lb-LU" b="1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Handelns</a:t>
              </a:r>
              <a:endParaRPr lang="lb-LU" dirty="0">
                <a:solidFill>
                  <a:schemeClr val="accent2">
                    <a:lumMod val="40000"/>
                    <a:lumOff val="60000"/>
                  </a:schemeClr>
                </a:solidFill>
                <a:latin typeface="Bahnschrift" panose="020B0502040204020203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276A32E4-C74B-4ADE-B3B0-6562AF010D25}"/>
              </a:ext>
            </a:extLst>
          </p:cNvPr>
          <p:cNvSpPr txBox="1"/>
          <p:nvPr/>
        </p:nvSpPr>
        <p:spPr>
          <a:xfrm>
            <a:off x="6427020" y="2478296"/>
            <a:ext cx="4611222" cy="294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DE" dirty="0">
                <a:latin typeface="Bahnschrift" panose="020B0502040204020203" pitchFamily="34" charset="0"/>
              </a:rPr>
              <a:t>Wirken </a:t>
            </a:r>
            <a:r>
              <a:rPr lang="de-DE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eigennützige Motive neben uneigennützigen </a:t>
            </a:r>
            <a:r>
              <a:rPr lang="de-DE" dirty="0">
                <a:latin typeface="Bahnschrift" panose="020B0502040204020203" pitchFamily="34" charset="0"/>
              </a:rPr>
              <a:t>(z. B. Ich helfe jemandem, weil er mir Leid tut, rufe aber gleichzeitig die Presse an, damit sie über meine Heldentat berichten), so wird der moralische Wert der Handlung </a:t>
            </a:r>
            <a:r>
              <a:rPr lang="de-DE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geschmälert oder gar ganz aufgehoben</a:t>
            </a:r>
            <a:r>
              <a:rPr lang="de-DE" dirty="0">
                <a:latin typeface="Bahnschrift" panose="020B0502040204020203" pitchFamily="34" charset="0"/>
              </a:rPr>
              <a:t>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20EFFC-A498-433A-B7F0-59FA94C26E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28" y="3950558"/>
            <a:ext cx="4512235" cy="256279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DECAC02-5796-4F0B-A17A-86B405258F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59" y="1759132"/>
            <a:ext cx="5488313" cy="294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815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97EF4DD7-33CB-415D-9958-F490298D8D61}"/>
              </a:ext>
            </a:extLst>
          </p:cNvPr>
          <p:cNvSpPr/>
          <p:nvPr/>
        </p:nvSpPr>
        <p:spPr>
          <a:xfrm>
            <a:off x="4627956" y="1499629"/>
            <a:ext cx="7021585" cy="782177"/>
          </a:xfrm>
          <a:prstGeom prst="wedgeRoundRectCallout">
            <a:avLst>
              <a:gd name="adj1" fmla="val -66114"/>
              <a:gd name="adj2" fmla="val 20377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b-L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3D7BB0-32BD-4398-8ABF-3D623950BEA1}"/>
              </a:ext>
            </a:extLst>
          </p:cNvPr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843C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Ethik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: Die </a:t>
            </a:r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Mitleidsethik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(Schopenhauer)</a:t>
            </a:r>
            <a:endParaRPr lang="LID4096" sz="2000" dirty="0">
              <a:solidFill>
                <a:schemeClr val="accent2">
                  <a:lumMod val="20000"/>
                  <a:lumOff val="80000"/>
                </a:schemeClr>
              </a:solidFill>
              <a:latin typeface="Bahnschrift" panose="020B05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79F6EB-56BC-49F2-803F-1685F8B08DB1}"/>
              </a:ext>
            </a:extLst>
          </p:cNvPr>
          <p:cNvGrpSpPr/>
          <p:nvPr/>
        </p:nvGrpSpPr>
        <p:grpSpPr>
          <a:xfrm>
            <a:off x="235128" y="946604"/>
            <a:ext cx="2577741" cy="433281"/>
            <a:chOff x="235130" y="742375"/>
            <a:chExt cx="2577741" cy="433281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1A27FC3D-8E1A-4579-8E3F-8F3CDAADF317}"/>
                </a:ext>
              </a:extLst>
            </p:cNvPr>
            <p:cNvSpPr/>
            <p:nvPr/>
          </p:nvSpPr>
          <p:spPr>
            <a:xfrm>
              <a:off x="235130" y="742375"/>
              <a:ext cx="2205368" cy="433281"/>
            </a:xfrm>
            <a:prstGeom prst="roundRect">
              <a:avLst/>
            </a:prstGeom>
            <a:solidFill>
              <a:srgbClr val="843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294C40-41F1-4D75-9044-60551E38E3A5}"/>
                </a:ext>
              </a:extLst>
            </p:cNvPr>
            <p:cNvSpPr txBox="1"/>
            <p:nvPr/>
          </p:nvSpPr>
          <p:spPr>
            <a:xfrm>
              <a:off x="317467" y="759793"/>
              <a:ext cx="2495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D</a:t>
              </a:r>
              <a:r>
                <a:rPr lang="lb-LU" b="1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as</a:t>
              </a:r>
              <a:r>
                <a:rPr lang="lb-LU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 </a:t>
              </a:r>
              <a:r>
                <a:rPr lang="lb-LU" b="1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Mitleid</a:t>
              </a:r>
              <a:endParaRPr lang="lb-LU" dirty="0">
                <a:solidFill>
                  <a:schemeClr val="accent2">
                    <a:lumMod val="40000"/>
                    <a:lumOff val="60000"/>
                  </a:schemeClr>
                </a:solidFill>
                <a:latin typeface="Bahnschrift" panose="020B0502040204020203" pitchFamily="34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F24D8C8D-D584-480A-8935-3F2F7706C46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2502" y="1291920"/>
            <a:ext cx="5308963" cy="61022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AD6DF8-6470-4844-B4E4-CC04D9C3461F}"/>
              </a:ext>
            </a:extLst>
          </p:cNvPr>
          <p:cNvSpPr txBox="1"/>
          <p:nvPr/>
        </p:nvSpPr>
        <p:spPr>
          <a:xfrm>
            <a:off x="4034921" y="2636497"/>
            <a:ext cx="7977414" cy="38793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de-DE" dirty="0">
                <a:latin typeface="Bahnschrift" panose="020B0502040204020203" pitchFamily="34" charset="0"/>
              </a:rPr>
              <a:t>Ob eine Handlung moralisch ist oder nicht, kann immer 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nur in Bezug auf jemand anderen </a:t>
            </a:r>
            <a:r>
              <a:rPr lang="de-DE" dirty="0">
                <a:latin typeface="Bahnschrift" panose="020B0502040204020203" pitchFamily="34" charset="0"/>
              </a:rPr>
              <a:t>untersucht werden.</a:t>
            </a:r>
          </a:p>
          <a:p>
            <a:pPr>
              <a:lnSpc>
                <a:spcPct val="200000"/>
              </a:lnSpc>
            </a:pPr>
            <a:endParaRPr lang="de-DE" dirty="0">
              <a:latin typeface="Bahnschrift" panose="020B0502040204020203" pitchFamily="34" charset="0"/>
            </a:endParaRPr>
          </a:p>
          <a:p>
            <a:pPr>
              <a:lnSpc>
                <a:spcPct val="200000"/>
              </a:lnSpc>
            </a:pPr>
            <a:r>
              <a:rPr lang="de-DE" dirty="0">
                <a:latin typeface="Bahnschrift" panose="020B0502040204020203" pitchFamily="34" charset="0"/>
              </a:rPr>
              <a:t>Damit eine Handlung vom Mitleid angetrieben wird, muss das Leid oder das Wohlergehen des anderen 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unmittelbar zum Motiv meiner Handlung werden</a:t>
            </a:r>
            <a:r>
              <a:rPr lang="de-DE" dirty="0">
                <a:latin typeface="Bahnschrift" panose="020B0502040204020203" pitchFamily="34" charset="0"/>
              </a:rPr>
              <a:t>.</a:t>
            </a:r>
          </a:p>
          <a:p>
            <a:pPr>
              <a:lnSpc>
                <a:spcPct val="200000"/>
              </a:lnSpc>
            </a:pPr>
            <a:endParaRPr lang="de-DE" dirty="0">
              <a:latin typeface="Bahnschrift" panose="020B0502040204020203" pitchFamily="34" charset="0"/>
            </a:endParaRPr>
          </a:p>
          <a:p>
            <a:pPr>
              <a:lnSpc>
                <a:spcPct val="200000"/>
              </a:lnSpc>
            </a:pPr>
            <a:r>
              <a:rPr lang="de-DE" dirty="0">
                <a:latin typeface="Bahnschrift" panose="020B0502040204020203" pitchFamily="34" charset="0"/>
              </a:rPr>
              <a:t>Der Andere muss </a:t>
            </a:r>
            <a:r>
              <a:rPr lang="de-DE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letzter Zweck meines Willens </a:t>
            </a:r>
            <a:r>
              <a:rPr lang="de-DE" dirty="0">
                <a:latin typeface="Bahnschrift" panose="020B0502040204020203" pitchFamily="34" charset="0"/>
              </a:rPr>
              <a:t>werden.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25480E-55BA-4579-B28E-71759987CEF2}"/>
              </a:ext>
            </a:extLst>
          </p:cNvPr>
          <p:cNvSpPr txBox="1"/>
          <p:nvPr/>
        </p:nvSpPr>
        <p:spPr>
          <a:xfrm>
            <a:off x="5539318" y="1659884"/>
            <a:ext cx="50930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LU" sz="2400" dirty="0">
                <a:latin typeface="Bookman Old Style" panose="02050604050505020204" pitchFamily="18" charset="0"/>
              </a:rPr>
              <a:t>„</a:t>
            </a:r>
            <a:r>
              <a:rPr lang="de-LU" sz="2400" i="1" dirty="0">
                <a:latin typeface="Bookman Old Style" panose="02050604050505020204" pitchFamily="18" charset="0"/>
              </a:rPr>
              <a:t>Hilf anderen, so viel du kannst!</a:t>
            </a:r>
            <a:r>
              <a:rPr lang="de-LU" sz="2400" dirty="0">
                <a:latin typeface="Bookman Old Style" panose="02050604050505020204" pitchFamily="18" charset="0"/>
              </a:rPr>
              <a:t>“</a:t>
            </a:r>
            <a:endParaRPr lang="lb-LU" sz="2400" dirty="0">
              <a:latin typeface="Bookman Old Style" panose="02050604050505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6E295A-EB52-404E-98DB-22C448796DF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21251">
            <a:off x="-34168" y="1290654"/>
            <a:ext cx="4015283" cy="1200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676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3D7BB0-32BD-4398-8ABF-3D623950BEA1}"/>
              </a:ext>
            </a:extLst>
          </p:cNvPr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843C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Ethik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: Die </a:t>
            </a:r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Mitleidsethik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(Schopenhauer)</a:t>
            </a:r>
            <a:endParaRPr lang="LID4096" sz="2000" dirty="0">
              <a:solidFill>
                <a:schemeClr val="accent2">
                  <a:lumMod val="20000"/>
                  <a:lumOff val="80000"/>
                </a:schemeClr>
              </a:solidFill>
              <a:latin typeface="Bahnschrift" panose="020B05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79F6EB-56BC-49F2-803F-1685F8B08DB1}"/>
              </a:ext>
            </a:extLst>
          </p:cNvPr>
          <p:cNvGrpSpPr/>
          <p:nvPr/>
        </p:nvGrpSpPr>
        <p:grpSpPr>
          <a:xfrm>
            <a:off x="235128" y="946604"/>
            <a:ext cx="2577741" cy="433281"/>
            <a:chOff x="235130" y="742375"/>
            <a:chExt cx="2577741" cy="433281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1A27FC3D-8E1A-4579-8E3F-8F3CDAADF317}"/>
                </a:ext>
              </a:extLst>
            </p:cNvPr>
            <p:cNvSpPr/>
            <p:nvPr/>
          </p:nvSpPr>
          <p:spPr>
            <a:xfrm>
              <a:off x="235130" y="742375"/>
              <a:ext cx="2205368" cy="433281"/>
            </a:xfrm>
            <a:prstGeom prst="roundRect">
              <a:avLst/>
            </a:prstGeom>
            <a:solidFill>
              <a:srgbClr val="843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294C40-41F1-4D75-9044-60551E38E3A5}"/>
                </a:ext>
              </a:extLst>
            </p:cNvPr>
            <p:cNvSpPr txBox="1"/>
            <p:nvPr/>
          </p:nvSpPr>
          <p:spPr>
            <a:xfrm>
              <a:off x="317467" y="759793"/>
              <a:ext cx="2495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D</a:t>
              </a:r>
              <a:r>
                <a:rPr lang="lb-LU" b="1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as</a:t>
              </a:r>
              <a:r>
                <a:rPr lang="lb-LU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 </a:t>
              </a:r>
              <a:r>
                <a:rPr lang="lb-LU" b="1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Mitleid</a:t>
              </a:r>
              <a:endParaRPr lang="lb-LU" dirty="0">
                <a:solidFill>
                  <a:schemeClr val="accent2">
                    <a:lumMod val="40000"/>
                    <a:lumOff val="60000"/>
                  </a:schemeClr>
                </a:solidFill>
                <a:latin typeface="Bahnschrift" panose="020B0502040204020203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9DAD6DF8-6470-4844-B4E4-CC04D9C3461F}"/>
              </a:ext>
            </a:extLst>
          </p:cNvPr>
          <p:cNvSpPr txBox="1"/>
          <p:nvPr/>
        </p:nvSpPr>
        <p:spPr>
          <a:xfrm>
            <a:off x="5872294" y="1657406"/>
            <a:ext cx="5830348" cy="3325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de-DE" dirty="0">
                <a:latin typeface="Bahnschrift" panose="020B0502040204020203" pitchFamily="34" charset="0"/>
              </a:rPr>
              <a:t>Im Mit-Leiden löst sich die </a:t>
            </a:r>
            <a:r>
              <a:rPr lang="de-DE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Grenze der Persönlichkeit </a:t>
            </a:r>
            <a:r>
              <a:rPr lang="de-DE" dirty="0">
                <a:latin typeface="Bahnschrift" panose="020B0502040204020203" pitchFamily="34" charset="0"/>
              </a:rPr>
              <a:t>auf.</a:t>
            </a:r>
          </a:p>
          <a:p>
            <a:pPr>
              <a:lnSpc>
                <a:spcPct val="200000"/>
              </a:lnSpc>
            </a:pPr>
            <a:endParaRPr lang="de-DE" dirty="0">
              <a:latin typeface="Bahnschrift" panose="020B0502040204020203" pitchFamily="34" charset="0"/>
            </a:endParaRPr>
          </a:p>
          <a:p>
            <a:pPr>
              <a:lnSpc>
                <a:spcPct val="200000"/>
              </a:lnSpc>
            </a:pPr>
            <a:r>
              <a:rPr lang="de-DE" dirty="0">
                <a:latin typeface="Bahnschrift" panose="020B0502040204020203" pitchFamily="34" charset="0"/>
              </a:rPr>
              <a:t>Somit kommt es zu einer </a:t>
            </a:r>
            <a:r>
              <a:rPr lang="de-DE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Identifikation</a:t>
            </a:r>
            <a:r>
              <a:rPr lang="de-DE" dirty="0">
                <a:latin typeface="Bahnschrift" panose="020B0502040204020203" pitchFamily="34" charset="0"/>
              </a:rPr>
              <a:t> mit dem Anderen, weil jeder auch eigene Erfahrungen in Bezug auf das Leid gemacht hat.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9251EE-5E08-48AF-B239-40B301CC029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455" y="686259"/>
            <a:ext cx="8378924" cy="54854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AF7E1F6-8650-4319-9308-E940B40CF78C}"/>
              </a:ext>
            </a:extLst>
          </p:cNvPr>
          <p:cNvSpPr txBox="1"/>
          <p:nvPr/>
        </p:nvSpPr>
        <p:spPr>
          <a:xfrm>
            <a:off x="854020" y="5520435"/>
            <a:ext cx="10483960" cy="8670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latin typeface="Bahnschrift" panose="020B0502040204020203" pitchFamily="34" charset="0"/>
              </a:rPr>
              <a:t>Überlegung</a:t>
            </a:r>
            <a:r>
              <a:rPr lang="en-US" dirty="0">
                <a:latin typeface="Bahnschrift" panose="020B0502040204020203" pitchFamily="34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Bahnschrift" panose="020B0502040204020203" pitchFamily="34" charset="0"/>
              </a:rPr>
              <a:t>Was </a:t>
            </a:r>
            <a:r>
              <a:rPr lang="en-US" dirty="0" err="1">
                <a:latin typeface="Bahnschrift" panose="020B0502040204020203" pitchFamily="34" charset="0"/>
              </a:rPr>
              <a:t>passiert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mit</a:t>
            </a:r>
            <a:r>
              <a:rPr lang="en-US" dirty="0">
                <a:latin typeface="Bahnschrift" panose="020B0502040204020203" pitchFamily="34" charset="0"/>
              </a:rPr>
              <a:t> Menschen, die </a:t>
            </a:r>
            <a:r>
              <a:rPr lang="en-US" dirty="0" err="1">
                <a:latin typeface="Bahnschrift" panose="020B0502040204020203" pitchFamily="34" charset="0"/>
              </a:rPr>
              <a:t>ihr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ganzen</a:t>
            </a:r>
            <a:r>
              <a:rPr lang="en-US" dirty="0">
                <a:latin typeface="Bahnschrift" panose="020B0502040204020203" pitchFamily="34" charset="0"/>
              </a:rPr>
              <a:t> Leben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von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Leid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ferngehalten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oder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behütet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worden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sind</a:t>
            </a:r>
            <a:r>
              <a:rPr lang="en-US" dirty="0">
                <a:latin typeface="Bahnschrift" panose="020B0502040204020203" pitchFamily="34" charset="0"/>
              </a:rPr>
              <a:t>? </a:t>
            </a:r>
            <a:endParaRPr lang="lb-LU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224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3D7BB0-32BD-4398-8ABF-3D623950BEA1}"/>
              </a:ext>
            </a:extLst>
          </p:cNvPr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843C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Ethik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: Die </a:t>
            </a:r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Mitleidsethik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(Schopenhauer)</a:t>
            </a:r>
            <a:endParaRPr lang="LID4096" sz="2000" dirty="0">
              <a:solidFill>
                <a:schemeClr val="accent2">
                  <a:lumMod val="20000"/>
                  <a:lumOff val="80000"/>
                </a:schemeClr>
              </a:solidFill>
              <a:latin typeface="Bahnschrift" panose="020B05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79F6EB-56BC-49F2-803F-1685F8B08DB1}"/>
              </a:ext>
            </a:extLst>
          </p:cNvPr>
          <p:cNvGrpSpPr/>
          <p:nvPr/>
        </p:nvGrpSpPr>
        <p:grpSpPr>
          <a:xfrm>
            <a:off x="235128" y="946604"/>
            <a:ext cx="2577741" cy="433281"/>
            <a:chOff x="235130" y="742375"/>
            <a:chExt cx="2577741" cy="433281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1A27FC3D-8E1A-4579-8E3F-8F3CDAADF317}"/>
                </a:ext>
              </a:extLst>
            </p:cNvPr>
            <p:cNvSpPr/>
            <p:nvPr/>
          </p:nvSpPr>
          <p:spPr>
            <a:xfrm>
              <a:off x="235130" y="742375"/>
              <a:ext cx="2205368" cy="433281"/>
            </a:xfrm>
            <a:prstGeom prst="roundRect">
              <a:avLst/>
            </a:prstGeom>
            <a:solidFill>
              <a:srgbClr val="843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294C40-41F1-4D75-9044-60551E38E3A5}"/>
                </a:ext>
              </a:extLst>
            </p:cNvPr>
            <p:cNvSpPr txBox="1"/>
            <p:nvPr/>
          </p:nvSpPr>
          <p:spPr>
            <a:xfrm>
              <a:off x="317467" y="759793"/>
              <a:ext cx="2495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Mitleid</a:t>
              </a:r>
              <a:r>
                <a:rPr lang="en-US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 </a:t>
              </a:r>
              <a:r>
                <a:rPr lang="en-US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≠</a:t>
              </a:r>
              <a:r>
                <a:rPr lang="en-US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 </a:t>
              </a:r>
              <a:r>
                <a:rPr lang="en-US" b="1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Mitgefühl</a:t>
              </a:r>
              <a:endParaRPr lang="lb-LU" dirty="0">
                <a:solidFill>
                  <a:schemeClr val="accent2">
                    <a:lumMod val="40000"/>
                    <a:lumOff val="60000"/>
                  </a:schemeClr>
                </a:solidFill>
                <a:latin typeface="Bahnschrift" panose="020B0502040204020203" pitchFamily="34" charset="0"/>
              </a:endParaRPr>
            </a:p>
          </p:txBody>
        </p:sp>
      </p:grpSp>
      <p:sp>
        <p:nvSpPr>
          <p:cNvPr id="11" name="Rectangle 2">
            <a:extLst>
              <a:ext uri="{FF2B5EF4-FFF2-40B4-BE49-F238E27FC236}">
                <a16:creationId xmlns:a16="http://schemas.microsoft.com/office/drawing/2014/main" id="{4641169C-CC38-4599-8355-DB3C153B9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3695" y="4840877"/>
            <a:ext cx="3573475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LU" altLang="lb-LU" sz="14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„</a:t>
            </a:r>
            <a:r>
              <a:rPr lang="de-LU" altLang="lb-LU" sz="1400" i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Dies aber setzt notwendig voraus, dass ich bei seinem Wehe als solchem geradezu mitleide, sein Wehe f</a:t>
            </a:r>
            <a:r>
              <a:rPr lang="de-LU" altLang="lb-LU" sz="14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ü</a:t>
            </a:r>
            <a:r>
              <a:rPr lang="de-LU" altLang="lb-LU" sz="1400" i="1" dirty="0">
                <a:solidFill>
                  <a:schemeClr val="accent2">
                    <a:lumMod val="7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hle, wie sonst nur meines, und deshalb sein Wohl unmittelbar will, wie sonst nur meines.</a:t>
            </a:r>
            <a:r>
              <a:rPr lang="de-LU" altLang="lb-LU" sz="1400" i="1" dirty="0">
                <a:solidFill>
                  <a:schemeClr val="accent2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endParaRPr lang="de-LU" altLang="lb-LU" sz="300" i="1" dirty="0">
              <a:solidFill>
                <a:schemeClr val="accent2">
                  <a:lumMod val="75000"/>
                </a:schemeClr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LU" altLang="lb-LU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E99BD76B-4C14-42CF-8A3C-4FEF7A875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4" t="5330" r="4195" b="5896"/>
          <a:stretch>
            <a:fillRect/>
          </a:stretch>
        </p:blipFill>
        <p:spPr bwMode="auto">
          <a:xfrm>
            <a:off x="415278" y="1668321"/>
            <a:ext cx="3850311" cy="292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3">
            <a:extLst>
              <a:ext uri="{FF2B5EF4-FFF2-40B4-BE49-F238E27FC236}">
                <a16:creationId xmlns:a16="http://schemas.microsoft.com/office/drawing/2014/main" id="{DEE1DFEF-F6CB-4231-BB48-AF5A5F3D45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5771" y="1668321"/>
            <a:ext cx="7021586" cy="447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LU" altLang="lb-LU" sz="1600" dirty="0"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Sinne der Ethik von Arthur Schopenhauer darf Mitleid nicht, wie es heute weithin üblich ist, durch das Wort Mitgefühl ersetzt werden :</a:t>
            </a:r>
          </a:p>
          <a:p>
            <a:pPr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de-LU" altLang="lb-LU" sz="1600" dirty="0">
              <a:latin typeface="Bahnschrift" panose="020B05020402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LU" altLang="lb-LU" sz="1600" dirty="0"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denn </a:t>
            </a:r>
            <a:r>
              <a:rPr lang="de-LU" altLang="lb-LU" sz="1600" b="1" dirty="0"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Mitgefühl kann sich nicht nur als Mitleid, sondern z. B. </a:t>
            </a:r>
            <a:r>
              <a:rPr lang="de-LU" altLang="lb-LU" sz="1600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auch als Mitfreude äußern</a:t>
            </a:r>
            <a:r>
              <a:rPr lang="de-LU" altLang="lb-LU" sz="1600" dirty="0"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85750" indent="-28575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de-LU" altLang="lb-LU" sz="1600" dirty="0">
              <a:solidFill>
                <a:srgbClr val="111111"/>
              </a:solidFill>
              <a:latin typeface="Bahnschrift" panose="020B05020402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de-LU" altLang="lb-LU" sz="1600" dirty="0">
                <a:solidFill>
                  <a:srgbClr val="111111"/>
                </a:solidFill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Mitleid bezieht sich </a:t>
            </a:r>
            <a:r>
              <a:rPr lang="de-LU" altLang="lb-LU" sz="1600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eindeutiger als Mitgefühl auf das Leid</a:t>
            </a:r>
            <a:r>
              <a:rPr lang="de-LU" altLang="lb-LU" sz="1600" dirty="0">
                <a:solidFill>
                  <a:srgbClr val="111111"/>
                </a:solidFill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dem Menschen, Tiere und wahrscheinlich auch Pflanzen</a:t>
            </a:r>
          </a:p>
          <a:p>
            <a:pPr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de-LU" altLang="lb-LU" sz="1600" dirty="0">
              <a:solidFill>
                <a:srgbClr val="111111"/>
              </a:solidFill>
              <a:latin typeface="Bahnschrift" panose="020B0502040204020203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 defTabSz="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de-LU" altLang="lb-LU" sz="1600" b="1" dirty="0"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 </a:t>
            </a:r>
            <a:r>
              <a:rPr lang="de-LU" altLang="lb-LU" sz="1600" b="1" dirty="0"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Mitleid</a:t>
            </a:r>
            <a:r>
              <a:rPr lang="de-LU" altLang="lb-LU" sz="1600" dirty="0"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bedeutet im Sinne der</a:t>
            </a:r>
            <a:r>
              <a:rPr lang="de-LU" altLang="lb-LU" sz="1600" b="1" dirty="0"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LU" altLang="lb-LU" sz="1600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Empathie</a:t>
            </a:r>
            <a:r>
              <a:rPr lang="de-LU" altLang="lb-LU" sz="1600" dirty="0"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die unmittelbare Anteilnahe am Schmerz des anderen, während </a:t>
            </a:r>
            <a:r>
              <a:rPr lang="de-LU" altLang="lb-LU" sz="1600" b="1" dirty="0"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Mitgefühl</a:t>
            </a:r>
            <a:r>
              <a:rPr lang="de-LU" altLang="lb-LU" sz="1600" dirty="0"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im Sinne der </a:t>
            </a:r>
            <a:r>
              <a:rPr lang="de-LU" altLang="lb-LU" sz="1600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Sympathie</a:t>
            </a:r>
            <a:r>
              <a:rPr lang="de-LU" altLang="lb-LU" sz="1600" dirty="0"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eine gefühlsbezogene Kenntnisnahme des </a:t>
            </a:r>
            <a:r>
              <a:rPr lang="de-LU" altLang="lb-LU" sz="1600" b="1" dirty="0"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Leidens oder der Freude</a:t>
            </a:r>
            <a:r>
              <a:rPr lang="de-LU" altLang="lb-LU" sz="1600" dirty="0">
                <a:latin typeface="Bahnschrift" panose="020B0502040204020203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bezeichnet.</a:t>
            </a:r>
            <a:endParaRPr lang="de-LU" altLang="lb-LU" sz="16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545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3D7BB0-32BD-4398-8ABF-3D623950BEA1}"/>
              </a:ext>
            </a:extLst>
          </p:cNvPr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843C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Ethik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: Die </a:t>
            </a:r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Mitleidsethik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(Schopenhauer)</a:t>
            </a:r>
            <a:endParaRPr lang="LID4096" sz="2000" dirty="0">
              <a:solidFill>
                <a:schemeClr val="accent2">
                  <a:lumMod val="20000"/>
                  <a:lumOff val="80000"/>
                </a:schemeClr>
              </a:solidFill>
              <a:latin typeface="Bahnschrift" panose="020B05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79F6EB-56BC-49F2-803F-1685F8B08DB1}"/>
              </a:ext>
            </a:extLst>
          </p:cNvPr>
          <p:cNvGrpSpPr/>
          <p:nvPr/>
        </p:nvGrpSpPr>
        <p:grpSpPr>
          <a:xfrm>
            <a:off x="235127" y="946604"/>
            <a:ext cx="2734495" cy="433281"/>
            <a:chOff x="235129" y="742375"/>
            <a:chExt cx="2734495" cy="433281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1A27FC3D-8E1A-4579-8E3F-8F3CDAADF317}"/>
                </a:ext>
              </a:extLst>
            </p:cNvPr>
            <p:cNvSpPr/>
            <p:nvPr/>
          </p:nvSpPr>
          <p:spPr>
            <a:xfrm>
              <a:off x="235129" y="742375"/>
              <a:ext cx="2734495" cy="433281"/>
            </a:xfrm>
            <a:prstGeom prst="roundRect">
              <a:avLst/>
            </a:prstGeom>
            <a:solidFill>
              <a:srgbClr val="843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294C40-41F1-4D75-9044-60551E38E3A5}"/>
                </a:ext>
              </a:extLst>
            </p:cNvPr>
            <p:cNvSpPr txBox="1"/>
            <p:nvPr/>
          </p:nvSpPr>
          <p:spPr>
            <a:xfrm>
              <a:off x="317467" y="759793"/>
              <a:ext cx="2495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Die </a:t>
              </a:r>
              <a:r>
                <a:rPr lang="en-US" b="1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Kardinaltugenden</a:t>
              </a:r>
              <a:endParaRPr lang="lb-LU" dirty="0">
                <a:solidFill>
                  <a:schemeClr val="accent2">
                    <a:lumMod val="40000"/>
                    <a:lumOff val="60000"/>
                  </a:schemeClr>
                </a:solidFill>
                <a:latin typeface="Bahnschrift" panose="020B0502040204020203" pitchFamily="34" charset="0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31F057-31C0-42F6-8CC0-FB212DA5810D}"/>
              </a:ext>
            </a:extLst>
          </p:cNvPr>
          <p:cNvSpPr txBox="1"/>
          <p:nvPr/>
        </p:nvSpPr>
        <p:spPr>
          <a:xfrm>
            <a:off x="3430464" y="2025545"/>
            <a:ext cx="8253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LU" dirty="0">
                <a:latin typeface="Bahnschrift" panose="020B0502040204020203" pitchFamily="34" charset="0"/>
              </a:rPr>
              <a:t>Als Kardinaltugenden betrachtet man gewöhnlich </a:t>
            </a:r>
            <a:r>
              <a:rPr lang="de-LU" b="1" u="sng" dirty="0">
                <a:latin typeface="Bahnschrift" panose="020B0502040204020203" pitchFamily="34" charset="0"/>
              </a:rPr>
              <a:t>Grundtugenden</a:t>
            </a:r>
            <a:r>
              <a:rPr lang="de-LU" dirty="0">
                <a:latin typeface="Bahnschrift" panose="020B0502040204020203" pitchFamily="34" charset="0"/>
              </a:rPr>
              <a:t> aus denen alle anderen Tugenden (Tauglichkeit, Tüchtigkeit einer Person) hervorgehen. </a:t>
            </a:r>
            <a:endParaRPr lang="lb-LU" dirty="0">
              <a:latin typeface="Bahnschrift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E8E9868-39AB-474E-A49E-7CCB219AD4D9}"/>
              </a:ext>
            </a:extLst>
          </p:cNvPr>
          <p:cNvSpPr txBox="1"/>
          <p:nvPr/>
        </p:nvSpPr>
        <p:spPr>
          <a:xfrm>
            <a:off x="4084320" y="2776022"/>
            <a:ext cx="7600128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de-LU" dirty="0">
                <a:latin typeface="Bahnschrift" panose="020B0502040204020203" pitchFamily="34" charset="0"/>
              </a:rPr>
              <a:t>In der Antike unterschied man zwischen den vier Kardinaltugenden:</a:t>
            </a:r>
          </a:p>
          <a:p>
            <a:pPr lvl="0" algn="ctr"/>
            <a:r>
              <a:rPr lang="de-LU" i="1" dirty="0">
                <a:latin typeface="Bahnschrift" panose="020B0502040204020203" pitchFamily="34" charset="0"/>
              </a:rPr>
              <a:t>Weisheit/Klugheit, Gerechtigkeit, Tapferkeit und Mäßigung</a:t>
            </a:r>
            <a:endParaRPr lang="de-LU" dirty="0">
              <a:latin typeface="Bahnschrift" panose="020B0502040204020203" pitchFamily="34" charset="0"/>
            </a:endParaRPr>
          </a:p>
          <a:p>
            <a:pPr lvl="0" algn="ctr"/>
            <a:endParaRPr lang="de-LU" dirty="0">
              <a:latin typeface="Bahnschrift" panose="020B0502040204020203" pitchFamily="34" charset="0"/>
            </a:endParaRPr>
          </a:p>
          <a:p>
            <a:pPr lvl="0" algn="just"/>
            <a:r>
              <a:rPr lang="de-LU" dirty="0">
                <a:latin typeface="Bahnschrift" panose="020B0502040204020203" pitchFamily="34" charset="0"/>
              </a:rPr>
              <a:t>Dies sind sogenannte weltliche Tugenden.</a:t>
            </a:r>
            <a:endParaRPr lang="fr-BE" dirty="0">
              <a:latin typeface="Bahnschrift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B03087-8E1A-4091-A7D0-348FBFD94952}"/>
              </a:ext>
            </a:extLst>
          </p:cNvPr>
          <p:cNvSpPr txBox="1"/>
          <p:nvPr/>
        </p:nvSpPr>
        <p:spPr>
          <a:xfrm>
            <a:off x="4084320" y="4123137"/>
            <a:ext cx="7600128" cy="12003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0" algn="just"/>
            <a:r>
              <a:rPr lang="de-LU" dirty="0">
                <a:latin typeface="Bahnschrift" panose="020B0502040204020203" pitchFamily="34" charset="0"/>
              </a:rPr>
              <a:t>Im Mittelalter kamen dem noch drei weitere Grundtugenden hinzu: </a:t>
            </a:r>
          </a:p>
          <a:p>
            <a:pPr lvl="0" algn="ctr"/>
            <a:r>
              <a:rPr lang="de-LU" i="1" dirty="0">
                <a:latin typeface="Bahnschrift" panose="020B0502040204020203" pitchFamily="34" charset="0"/>
              </a:rPr>
              <a:t>der Glaube, die Liebe und die Hoffnung</a:t>
            </a:r>
          </a:p>
          <a:p>
            <a:pPr lvl="0" algn="just"/>
            <a:endParaRPr lang="de-LU" dirty="0">
              <a:latin typeface="Bahnschrift" panose="020B0502040204020203" pitchFamily="34" charset="0"/>
            </a:endParaRPr>
          </a:p>
          <a:p>
            <a:pPr lvl="0" algn="just"/>
            <a:r>
              <a:rPr lang="de-LU" dirty="0">
                <a:latin typeface="Bahnschrift" panose="020B0502040204020203" pitchFamily="34" charset="0"/>
              </a:rPr>
              <a:t>Dies sind die sogenannten christlichen Tugenden.</a:t>
            </a:r>
            <a:endParaRPr lang="fr-BE" dirty="0">
              <a:latin typeface="Bahnschrift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06C778-0207-45B2-85B5-42A51B520D4A}"/>
              </a:ext>
            </a:extLst>
          </p:cNvPr>
          <p:cNvSpPr txBox="1"/>
          <p:nvPr/>
        </p:nvSpPr>
        <p:spPr>
          <a:xfrm>
            <a:off x="4521795" y="5689733"/>
            <a:ext cx="7162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de-LU" dirty="0">
                <a:latin typeface="Bahnschrift" panose="020B0502040204020203" pitchFamily="34" charset="0"/>
              </a:rPr>
              <a:t>Schopenhauer nennt zwei Kardinaltugenden: </a:t>
            </a:r>
          </a:p>
          <a:p>
            <a:pPr algn="ctr"/>
            <a:r>
              <a:rPr lang="de-LU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die Gerechtigkeit und die Menschenliebe</a:t>
            </a:r>
            <a:endParaRPr lang="lb-LU" b="1" dirty="0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68E60EB-98C3-47B2-BEC4-6938C4EF30A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74" y="1597373"/>
            <a:ext cx="4366321" cy="52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001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3D7BB0-32BD-4398-8ABF-3D623950BEA1}"/>
              </a:ext>
            </a:extLst>
          </p:cNvPr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843C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Ethik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: Die </a:t>
            </a:r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Mitleidsethik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(Schopenhauer)</a:t>
            </a:r>
            <a:endParaRPr lang="LID4096" sz="2000" dirty="0">
              <a:solidFill>
                <a:schemeClr val="accent2">
                  <a:lumMod val="20000"/>
                  <a:lumOff val="80000"/>
                </a:schemeClr>
              </a:solidFill>
              <a:latin typeface="Bahnschrift" panose="020B05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79F6EB-56BC-49F2-803F-1685F8B08DB1}"/>
              </a:ext>
            </a:extLst>
          </p:cNvPr>
          <p:cNvGrpSpPr/>
          <p:nvPr/>
        </p:nvGrpSpPr>
        <p:grpSpPr>
          <a:xfrm>
            <a:off x="235127" y="946604"/>
            <a:ext cx="2734495" cy="433281"/>
            <a:chOff x="235129" y="742375"/>
            <a:chExt cx="2734495" cy="433281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1A27FC3D-8E1A-4579-8E3F-8F3CDAADF317}"/>
                </a:ext>
              </a:extLst>
            </p:cNvPr>
            <p:cNvSpPr/>
            <p:nvPr/>
          </p:nvSpPr>
          <p:spPr>
            <a:xfrm>
              <a:off x="235129" y="742375"/>
              <a:ext cx="2734495" cy="433281"/>
            </a:xfrm>
            <a:prstGeom prst="roundRect">
              <a:avLst/>
            </a:prstGeom>
            <a:solidFill>
              <a:srgbClr val="843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294C40-41F1-4D75-9044-60551E38E3A5}"/>
                </a:ext>
              </a:extLst>
            </p:cNvPr>
            <p:cNvSpPr txBox="1"/>
            <p:nvPr/>
          </p:nvSpPr>
          <p:spPr>
            <a:xfrm>
              <a:off x="317467" y="759793"/>
              <a:ext cx="2495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Die </a:t>
              </a:r>
              <a:r>
                <a:rPr lang="en-US" b="1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Gerechtigkeit</a:t>
              </a:r>
              <a:endParaRPr lang="lb-LU" dirty="0">
                <a:solidFill>
                  <a:schemeClr val="accent2">
                    <a:lumMod val="40000"/>
                    <a:lumOff val="60000"/>
                  </a:schemeClr>
                </a:solidFill>
                <a:latin typeface="Bahnschrift" panose="020B0502040204020203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C99288B-967C-455C-AD83-2BF1C0C6BF8D}"/>
              </a:ext>
            </a:extLst>
          </p:cNvPr>
          <p:cNvSpPr txBox="1"/>
          <p:nvPr/>
        </p:nvSpPr>
        <p:spPr>
          <a:xfrm>
            <a:off x="4502331" y="1722666"/>
            <a:ext cx="6884978" cy="16980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de-LU" b="1" dirty="0">
                <a:latin typeface="Bahnschrift" panose="020B0502040204020203" pitchFamily="34" charset="0"/>
              </a:rPr>
              <a:t>Erster Grad des Mitleids</a:t>
            </a:r>
            <a:r>
              <a:rPr lang="de-LU" dirty="0">
                <a:latin typeface="Bahnschrift" panose="020B0502040204020203" pitchFamily="34" charset="0"/>
              </a:rPr>
              <a:t> 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LU" dirty="0">
                <a:latin typeface="Bahnschrift" panose="020B0502040204020203" pitchFamily="34" charset="0"/>
              </a:rPr>
              <a:t>wirkt dem Egoismus entgegen, in dem sie einen davon </a:t>
            </a:r>
            <a:r>
              <a:rPr lang="de-LU" b="1" dirty="0">
                <a:latin typeface="Bahnschrift" panose="020B0502040204020203" pitchFamily="34" charset="0"/>
              </a:rPr>
              <a:t>abhält jemand anderem Leid zu zufügen</a:t>
            </a:r>
            <a:r>
              <a:rPr lang="de-LU" dirty="0">
                <a:latin typeface="Bahnschrift" panose="020B0502040204020203" pitchFamily="34" charset="0"/>
              </a:rPr>
              <a:t>.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LU" dirty="0">
                <a:latin typeface="Bahnschrift" panose="020B0502040204020203" pitchFamily="34" charset="0"/>
              </a:rPr>
              <a:t>Aus diesem Grund wird sie </a:t>
            </a:r>
            <a:r>
              <a:rPr lang="de-LU" u="sng" dirty="0">
                <a:latin typeface="Bahnschrift" panose="020B0502040204020203" pitchFamily="34" charset="0"/>
              </a:rPr>
              <a:t>negativ</a:t>
            </a:r>
            <a:r>
              <a:rPr lang="de-LU" dirty="0">
                <a:latin typeface="Bahnschrift" panose="020B0502040204020203" pitchFamily="34" charset="0"/>
              </a:rPr>
              <a:t> bestimmt.</a:t>
            </a:r>
            <a:endParaRPr lang="lb-LU" dirty="0">
              <a:latin typeface="Bahnschrift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9057F99-57E6-4003-AC3D-A6774291030F}"/>
              </a:ext>
            </a:extLst>
          </p:cNvPr>
          <p:cNvSpPr txBox="1"/>
          <p:nvPr/>
        </p:nvSpPr>
        <p:spPr>
          <a:xfrm>
            <a:off x="4502331" y="1227907"/>
            <a:ext cx="6884978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LU" sz="2400" b="1" dirty="0"/>
              <a:t>„</a:t>
            </a:r>
            <a:r>
              <a:rPr lang="de-LU" sz="2400" b="1" i="1" dirty="0"/>
              <a:t>Verletze niemanden!</a:t>
            </a:r>
            <a:r>
              <a:rPr lang="de-LU" sz="2400" b="1" dirty="0"/>
              <a:t>“</a:t>
            </a:r>
            <a:endParaRPr lang="lb-LU" sz="24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D4153A-FAA8-45D5-8274-ECB95DFA35B5}"/>
              </a:ext>
            </a:extLst>
          </p:cNvPr>
          <p:cNvSpPr txBox="1"/>
          <p:nvPr/>
        </p:nvSpPr>
        <p:spPr>
          <a:xfrm>
            <a:off x="4502331" y="3631011"/>
            <a:ext cx="7541623" cy="309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LU" b="1" dirty="0">
                <a:latin typeface="Bahnschrift" panose="020B0502040204020203" pitchFamily="34" charset="0"/>
              </a:rPr>
              <a:t>Schopenhauer nennt einige Beispiele für Gerechtigkeit: </a:t>
            </a:r>
          </a:p>
          <a:p>
            <a:endParaRPr lang="lb-LU" dirty="0">
              <a:latin typeface="Bahnschrif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 3" panose="05040102010807070707" pitchFamily="18" charset="2"/>
              <a:buChar char="Ê"/>
            </a:pPr>
            <a:r>
              <a:rPr lang="de-LU" dirty="0">
                <a:latin typeface="Bahnschrift" panose="020B0502040204020203" pitchFamily="34" charset="0"/>
              </a:rPr>
              <a:t>Sie hält einen davon ab das Eigentum oder die Person des Anderen anzugreifen. </a:t>
            </a:r>
            <a:endParaRPr lang="lb-LU" dirty="0">
              <a:latin typeface="Bahnschrif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 3" panose="05040102010807070707" pitchFamily="18" charset="2"/>
              <a:buChar char="Ê"/>
            </a:pPr>
            <a:r>
              <a:rPr lang="de-LU" dirty="0">
                <a:latin typeface="Bahnschrift" panose="020B0502040204020203" pitchFamily="34" charset="0"/>
              </a:rPr>
              <a:t>Sie hält einen davon ab jemand anderen zu beleidigen, ängstigen oder verleumden. </a:t>
            </a:r>
            <a:endParaRPr lang="lb-LU" dirty="0">
              <a:latin typeface="Bahnschrift" panose="020B0502040204020203" pitchFamily="34" charset="0"/>
            </a:endParaRPr>
          </a:p>
          <a:p>
            <a:pPr marL="285750" indent="-285750">
              <a:lnSpc>
                <a:spcPct val="150000"/>
              </a:lnSpc>
              <a:buFont typeface="Wingdings 3" panose="05040102010807070707" pitchFamily="18" charset="2"/>
              <a:buChar char="Ê"/>
            </a:pPr>
            <a:r>
              <a:rPr lang="de-LU" dirty="0">
                <a:latin typeface="Bahnschrift" panose="020B0502040204020203" pitchFamily="34" charset="0"/>
              </a:rPr>
              <a:t>Sie hält einen davon ab seine Lüste auf Kosten von Frauen oder Kindern zu befriedigen.</a:t>
            </a:r>
            <a:endParaRPr lang="lb-LU" dirty="0">
              <a:latin typeface="Bahnschrift" panose="020B0502040204020203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9DF519-98D7-4FA2-912A-11A1FDB5006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3840" y="884474"/>
            <a:ext cx="4746171" cy="631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335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3D7BB0-32BD-4398-8ABF-3D623950BEA1}"/>
              </a:ext>
            </a:extLst>
          </p:cNvPr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843C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Ethik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: Die </a:t>
            </a:r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Mitleidsethik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(Schopenhauer)</a:t>
            </a:r>
            <a:endParaRPr lang="LID4096" sz="2000" dirty="0">
              <a:solidFill>
                <a:schemeClr val="accent2">
                  <a:lumMod val="20000"/>
                  <a:lumOff val="80000"/>
                </a:schemeClr>
              </a:solidFill>
              <a:latin typeface="Bahnschrift" panose="020B05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79F6EB-56BC-49F2-803F-1685F8B08DB1}"/>
              </a:ext>
            </a:extLst>
          </p:cNvPr>
          <p:cNvGrpSpPr/>
          <p:nvPr/>
        </p:nvGrpSpPr>
        <p:grpSpPr>
          <a:xfrm>
            <a:off x="235127" y="946604"/>
            <a:ext cx="2734495" cy="433281"/>
            <a:chOff x="235129" y="742375"/>
            <a:chExt cx="2734495" cy="433281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1A27FC3D-8E1A-4579-8E3F-8F3CDAADF317}"/>
                </a:ext>
              </a:extLst>
            </p:cNvPr>
            <p:cNvSpPr/>
            <p:nvPr/>
          </p:nvSpPr>
          <p:spPr>
            <a:xfrm>
              <a:off x="235129" y="742375"/>
              <a:ext cx="2734495" cy="433281"/>
            </a:xfrm>
            <a:prstGeom prst="roundRect">
              <a:avLst/>
            </a:prstGeom>
            <a:solidFill>
              <a:srgbClr val="843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294C40-41F1-4D75-9044-60551E38E3A5}"/>
                </a:ext>
              </a:extLst>
            </p:cNvPr>
            <p:cNvSpPr txBox="1"/>
            <p:nvPr/>
          </p:nvSpPr>
          <p:spPr>
            <a:xfrm>
              <a:off x="317467" y="759793"/>
              <a:ext cx="2495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Die </a:t>
              </a:r>
              <a:r>
                <a:rPr lang="en-US" b="1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Menschenliebe</a:t>
              </a:r>
              <a:endParaRPr lang="lb-LU" dirty="0">
                <a:solidFill>
                  <a:schemeClr val="accent2">
                    <a:lumMod val="40000"/>
                    <a:lumOff val="60000"/>
                  </a:schemeClr>
                </a:solidFill>
                <a:latin typeface="Bahnschrift" panose="020B0502040204020203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E6D09AC-00C8-4E29-A430-2BE51DD46A77}"/>
              </a:ext>
            </a:extLst>
          </p:cNvPr>
          <p:cNvSpPr txBox="1"/>
          <p:nvPr/>
        </p:nvSpPr>
        <p:spPr>
          <a:xfrm>
            <a:off x="5103223" y="2298781"/>
            <a:ext cx="65488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LU" b="1" dirty="0">
                <a:latin typeface="Bahnschrift" panose="020B0502040204020203" pitchFamily="34" charset="0"/>
              </a:rPr>
              <a:t>Zweiter Grad des Mitleids</a:t>
            </a:r>
            <a:r>
              <a:rPr lang="de-LU" dirty="0">
                <a:latin typeface="Bahnschrift" panose="020B0502040204020203" pitchFamily="34" charset="0"/>
              </a:rPr>
              <a:t> </a:t>
            </a:r>
          </a:p>
          <a:p>
            <a:pPr algn="just"/>
            <a:endParaRPr lang="de-LU" dirty="0">
              <a:latin typeface="Bahnschrift" panose="020B0502040204020203" pitchFamily="34" charset="0"/>
            </a:endParaRPr>
          </a:p>
          <a:p>
            <a:pPr marL="285750" indent="-285750" algn="just">
              <a:buFont typeface="Wingdings 3" panose="05040102010807070707" pitchFamily="18" charset="2"/>
              <a:buChar char="9"/>
            </a:pPr>
            <a:r>
              <a:rPr lang="de-LU" b="1" dirty="0">
                <a:latin typeface="Bahnschrift" panose="020B0502040204020203" pitchFamily="34" charset="0"/>
              </a:rPr>
              <a:t>Treibt dazu an, jemandem zu helfen.</a:t>
            </a:r>
          </a:p>
          <a:p>
            <a:pPr marL="285750" indent="-285750" algn="just">
              <a:buFont typeface="Wingdings 3" panose="05040102010807070707" pitchFamily="18" charset="2"/>
              <a:buChar char="9"/>
            </a:pPr>
            <a:endParaRPr lang="de-LU" b="1" dirty="0">
              <a:latin typeface="Bahnschrift" panose="020B0502040204020203" pitchFamily="34" charset="0"/>
            </a:endParaRPr>
          </a:p>
          <a:p>
            <a:pPr marL="285750" indent="-285750" algn="just">
              <a:buFont typeface="Wingdings 3" panose="05040102010807070707" pitchFamily="18" charset="2"/>
              <a:buChar char="9"/>
            </a:pPr>
            <a:r>
              <a:rPr lang="de-LU" dirty="0">
                <a:latin typeface="Bahnschrift" panose="020B0502040204020203" pitchFamily="34" charset="0"/>
              </a:rPr>
              <a:t>Aus diesem Grund wird sie </a:t>
            </a:r>
            <a:r>
              <a:rPr lang="de-LU" u="sng" dirty="0">
                <a:latin typeface="Bahnschrift" panose="020B0502040204020203" pitchFamily="34" charset="0"/>
              </a:rPr>
              <a:t>positiv</a:t>
            </a:r>
            <a:r>
              <a:rPr lang="de-LU" dirty="0">
                <a:latin typeface="Bahnschrift" panose="020B0502040204020203" pitchFamily="34" charset="0"/>
              </a:rPr>
              <a:t> bestimmt.</a:t>
            </a:r>
            <a:endParaRPr lang="lb-LU" dirty="0">
              <a:latin typeface="Bahnschrift" panose="020B0502040204020203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96F0E5B-4306-41C8-A3BD-18EBA24B1C7E}"/>
              </a:ext>
            </a:extLst>
          </p:cNvPr>
          <p:cNvSpPr txBox="1"/>
          <p:nvPr/>
        </p:nvSpPr>
        <p:spPr>
          <a:xfrm>
            <a:off x="5103221" y="1617099"/>
            <a:ext cx="6548847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LU" b="1" dirty="0">
                <a:latin typeface="Bahnschrift" panose="020B0502040204020203" pitchFamily="34" charset="0"/>
              </a:rPr>
              <a:t>“</a:t>
            </a:r>
            <a:r>
              <a:rPr lang="de-LU" b="1" i="1" dirty="0">
                <a:latin typeface="Bahnschrift" panose="020B0502040204020203" pitchFamily="34" charset="0"/>
              </a:rPr>
              <a:t>Hilf allen, soviel du kannst!</a:t>
            </a:r>
            <a:r>
              <a:rPr lang="de-LU" b="1" dirty="0">
                <a:latin typeface="Bahnschrift" panose="020B0502040204020203" pitchFamily="34" charset="0"/>
              </a:rPr>
              <a:t>“</a:t>
            </a:r>
            <a:endParaRPr lang="lb-LU" b="1" dirty="0">
              <a:latin typeface="Bahnschrift" panose="020B0502040204020203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963CEB-F1AF-4B15-B7FA-55EC87691EDA}"/>
              </a:ext>
            </a:extLst>
          </p:cNvPr>
          <p:cNvSpPr txBox="1"/>
          <p:nvPr/>
        </p:nvSpPr>
        <p:spPr>
          <a:xfrm>
            <a:off x="5103223" y="3963981"/>
            <a:ext cx="69146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LU" b="1" dirty="0">
                <a:latin typeface="Bahnschrift" panose="020B0502040204020203" pitchFamily="34" charset="0"/>
              </a:rPr>
              <a:t>Schopenhauer nennt ein Beispiel für Menschenliebe: </a:t>
            </a:r>
          </a:p>
          <a:p>
            <a:endParaRPr lang="lb-LU" dirty="0">
              <a:latin typeface="Bahnschrift" panose="020B0502040204020203" pitchFamily="34" charset="0"/>
            </a:endParaRPr>
          </a:p>
          <a:p>
            <a:pPr marL="285750" indent="-285750">
              <a:buFont typeface="Wingdings 3" panose="05040102010807070707" pitchFamily="18" charset="2"/>
              <a:buChar char="Ê"/>
            </a:pPr>
            <a:r>
              <a:rPr lang="de-LU" dirty="0">
                <a:latin typeface="Bahnschrift" panose="020B0502040204020203" pitchFamily="34" charset="0"/>
              </a:rPr>
              <a:t>eine wohltätige Handlung, wie die </a:t>
            </a:r>
            <a:r>
              <a:rPr lang="de-LU" b="1" u="sng" dirty="0">
                <a:latin typeface="Bahnschrift" panose="020B0502040204020203" pitchFamily="34" charset="0"/>
              </a:rPr>
              <a:t>Vergabe von Almosen</a:t>
            </a:r>
            <a:r>
              <a:rPr lang="de-LU" dirty="0">
                <a:latin typeface="Bahnschrift" panose="020B0502040204020203" pitchFamily="34" charset="0"/>
              </a:rPr>
              <a:t>. Steckt jedoch irgendein anderes Motiv dahinter, als die reine Menschenliebe, so kann dies wiederum nur der Egoismus sein. </a:t>
            </a:r>
          </a:p>
          <a:p>
            <a:endParaRPr lang="de-LU" dirty="0">
              <a:latin typeface="Bahnschrift" panose="020B0502040204020203" pitchFamily="34" charset="0"/>
            </a:endParaRPr>
          </a:p>
          <a:p>
            <a:pPr marL="285750" indent="-285750">
              <a:buFont typeface="Wingdings 3" panose="05040102010807070707" pitchFamily="18" charset="2"/>
              <a:buChar char="Ê"/>
            </a:pPr>
            <a:r>
              <a:rPr lang="de-LU" dirty="0">
                <a:latin typeface="Bahnschrift" panose="020B0502040204020203" pitchFamily="34" charset="0"/>
              </a:rPr>
              <a:t>Auch noch Altruismus (selbstlose Denk- und Handlungsweise; Uneigennützigkeit) genannt</a:t>
            </a:r>
            <a:endParaRPr lang="lb-LU" dirty="0">
              <a:latin typeface="Bahnschrift" panose="020B05020402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2B5775-AFC6-4601-A813-52F83A0054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1118"/>
            <a:ext cx="5316882" cy="53168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5D7419-08DF-4FA9-B1AE-B6E571E39E7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468" y="1741715"/>
            <a:ext cx="5126802" cy="4990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4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3D7BB0-32BD-4398-8ABF-3D623950BEA1}"/>
              </a:ext>
            </a:extLst>
          </p:cNvPr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843C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Ethik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: Die </a:t>
            </a:r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Mitleidsethik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(Schopenhauer)</a:t>
            </a:r>
            <a:endParaRPr lang="LID4096" sz="2000" dirty="0">
              <a:solidFill>
                <a:schemeClr val="accent2">
                  <a:lumMod val="20000"/>
                  <a:lumOff val="80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D2F5CBD-7899-4937-8138-83088C68B6C1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8096" y="1358178"/>
            <a:ext cx="4740029" cy="4740029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3179F6EB-56BC-49F2-803F-1685F8B08DB1}"/>
              </a:ext>
            </a:extLst>
          </p:cNvPr>
          <p:cNvGrpSpPr/>
          <p:nvPr/>
        </p:nvGrpSpPr>
        <p:grpSpPr>
          <a:xfrm>
            <a:off x="235128" y="946604"/>
            <a:ext cx="3913579" cy="433281"/>
            <a:chOff x="235130" y="742375"/>
            <a:chExt cx="3913579" cy="433281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1A27FC3D-8E1A-4579-8E3F-8F3CDAADF317}"/>
                </a:ext>
              </a:extLst>
            </p:cNvPr>
            <p:cNvSpPr/>
            <p:nvPr/>
          </p:nvSpPr>
          <p:spPr>
            <a:xfrm>
              <a:off x="235130" y="742375"/>
              <a:ext cx="3913579" cy="433281"/>
            </a:xfrm>
            <a:prstGeom prst="roundRect">
              <a:avLst/>
            </a:prstGeom>
            <a:solidFill>
              <a:srgbClr val="843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294C40-41F1-4D75-9044-60551E38E3A5}"/>
                </a:ext>
              </a:extLst>
            </p:cNvPr>
            <p:cNvSpPr txBox="1"/>
            <p:nvPr/>
          </p:nvSpPr>
          <p:spPr>
            <a:xfrm>
              <a:off x="317467" y="759793"/>
              <a:ext cx="37721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b-LU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Arthur </a:t>
              </a:r>
              <a:r>
                <a:rPr lang="lb-LU" b="1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Schopenhauer</a:t>
              </a:r>
              <a:r>
                <a:rPr lang="lb-LU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 (1788 - 1860)</a:t>
              </a:r>
              <a:endParaRPr lang="lb-LU" dirty="0">
                <a:solidFill>
                  <a:schemeClr val="accent2">
                    <a:lumMod val="40000"/>
                    <a:lumOff val="60000"/>
                  </a:schemeClr>
                </a:solidFill>
                <a:latin typeface="Bahnschrift" panose="020B0502040204020203" pitchFamily="34" charset="0"/>
              </a:endParaRP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BC79BCA-84A5-40D2-9307-2A46771057CE}"/>
              </a:ext>
            </a:extLst>
          </p:cNvPr>
          <p:cNvCxnSpPr/>
          <p:nvPr/>
        </p:nvCxnSpPr>
        <p:spPr>
          <a:xfrm>
            <a:off x="5371209" y="851673"/>
            <a:ext cx="16627" cy="5569527"/>
          </a:xfrm>
          <a:prstGeom prst="line">
            <a:avLst/>
          </a:prstGeom>
          <a:ln w="19050">
            <a:solidFill>
              <a:srgbClr val="843C0C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B25C1013-3000-4A20-8A4B-99C73AB413C5}"/>
              </a:ext>
            </a:extLst>
          </p:cNvPr>
          <p:cNvSpPr txBox="1"/>
          <p:nvPr/>
        </p:nvSpPr>
        <p:spPr>
          <a:xfrm>
            <a:off x="5671255" y="1504827"/>
            <a:ext cx="5810596" cy="4446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LU" dirty="0">
                <a:latin typeface="Bahnschrift" panose="020B0502040204020203" pitchFamily="34" charset="0"/>
              </a:rPr>
              <a:t>Geboren am 22. Februar 1788 in Danzig (Polen) </a:t>
            </a:r>
            <a:endParaRPr lang="lb-LU" dirty="0">
              <a:latin typeface="Bahnschrift" panose="020B0502040204020203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LU" dirty="0">
                <a:latin typeface="Bahnschrift" panose="020B0502040204020203" pitchFamily="34" charset="0"/>
              </a:rPr>
              <a:t>1793 siedelte die Familie nach Hamburg um </a:t>
            </a:r>
            <a:endParaRPr lang="lb-LU" dirty="0">
              <a:latin typeface="Bahnschrift" panose="020B0502040204020203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LU" dirty="0">
                <a:latin typeface="Bahnschrift" panose="020B0502040204020203" pitchFamily="34" charset="0"/>
              </a:rPr>
              <a:t>Ab 1811 studierte er Philosophie in Berlin </a:t>
            </a:r>
            <a:endParaRPr lang="lb-LU" dirty="0">
              <a:latin typeface="Bahnschrift" panose="020B0502040204020203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LU" dirty="0">
                <a:latin typeface="Bahnschrift" panose="020B0502040204020203" pitchFamily="34" charset="0"/>
              </a:rPr>
              <a:t>Ab 1831 arbeitete er als Privatlehrer in Frankfurt </a:t>
            </a:r>
            <a:endParaRPr lang="lb-LU" dirty="0">
              <a:latin typeface="Bahnschrift" panose="020B0502040204020203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LU" dirty="0">
                <a:latin typeface="Bahnschrift" panose="020B0502040204020203" pitchFamily="34" charset="0"/>
              </a:rPr>
              <a:t>Während seines Lebens durchreiste er ganz Europa (Deutschland, Niederlande, England, Belgien, Frankreich, Schweiz, Österreich, Italien) </a:t>
            </a:r>
            <a:endParaRPr lang="lb-LU" dirty="0">
              <a:latin typeface="Bahnschrift" panose="020B0502040204020203" pitchFamily="34" charset="0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de-LU" dirty="0">
                <a:latin typeface="Bahnschrift" panose="020B0502040204020203" pitchFamily="34" charset="0"/>
              </a:rPr>
              <a:t>Er starb am 21. September 1860 in Frankfurt </a:t>
            </a:r>
            <a:endParaRPr lang="lb-LU" dirty="0">
              <a:latin typeface="Bahnschrift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8494F95-3A99-4EFB-BBDF-064AC6F44CE6}"/>
              </a:ext>
            </a:extLst>
          </p:cNvPr>
          <p:cNvSpPr txBox="1"/>
          <p:nvPr/>
        </p:nvSpPr>
        <p:spPr>
          <a:xfrm>
            <a:off x="2331438" y="3620433"/>
            <a:ext cx="2635133" cy="2800767"/>
          </a:xfrm>
          <a:prstGeom prst="rect">
            <a:avLst/>
          </a:prstGeom>
          <a:solidFill>
            <a:srgbClr val="FBE5D6">
              <a:alpha val="69804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3200" b="1" i="1" dirty="0">
                <a:latin typeface="Bookman Old Style" panose="02050604050505020204" pitchFamily="18" charset="0"/>
              </a:rPr>
              <a:t>“</a:t>
            </a:r>
            <a:r>
              <a:rPr lang="de-DE" i="1" dirty="0">
                <a:latin typeface="Bookman Old Style" panose="02050604050505020204" pitchFamily="18" charset="0"/>
              </a:rPr>
              <a:t>Hingegen hat jeder gewisse angeborene konkrete Grundsätze, die ihm in Blut und Saft stecken, indem sie das Resultat alles seines Denkens, Fühlens und Wollens sind</a:t>
            </a:r>
            <a:endParaRPr lang="fr-BE" sz="2000" b="1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640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3D7BB0-32BD-4398-8ABF-3D623950BEA1}"/>
              </a:ext>
            </a:extLst>
          </p:cNvPr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843C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Ethik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: Die </a:t>
            </a:r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Mitleidsethik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(Schopenhauer)</a:t>
            </a:r>
            <a:endParaRPr lang="LID4096" sz="2000" dirty="0">
              <a:solidFill>
                <a:schemeClr val="accent2">
                  <a:lumMod val="20000"/>
                  <a:lumOff val="80000"/>
                </a:schemeClr>
              </a:solidFill>
              <a:latin typeface="Bahnschrift" panose="020B05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79F6EB-56BC-49F2-803F-1685F8B08DB1}"/>
              </a:ext>
            </a:extLst>
          </p:cNvPr>
          <p:cNvGrpSpPr/>
          <p:nvPr/>
        </p:nvGrpSpPr>
        <p:grpSpPr>
          <a:xfrm>
            <a:off x="235128" y="946604"/>
            <a:ext cx="2577741" cy="433281"/>
            <a:chOff x="235130" y="742375"/>
            <a:chExt cx="2577741" cy="433281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1A27FC3D-8E1A-4579-8E3F-8F3CDAADF317}"/>
                </a:ext>
              </a:extLst>
            </p:cNvPr>
            <p:cNvSpPr/>
            <p:nvPr/>
          </p:nvSpPr>
          <p:spPr>
            <a:xfrm>
              <a:off x="235130" y="742375"/>
              <a:ext cx="1280164" cy="433281"/>
            </a:xfrm>
            <a:prstGeom prst="roundRect">
              <a:avLst/>
            </a:prstGeom>
            <a:solidFill>
              <a:srgbClr val="843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294C40-41F1-4D75-9044-60551E38E3A5}"/>
                </a:ext>
              </a:extLst>
            </p:cNvPr>
            <p:cNvSpPr txBox="1"/>
            <p:nvPr/>
          </p:nvSpPr>
          <p:spPr>
            <a:xfrm>
              <a:off x="317467" y="759793"/>
              <a:ext cx="2495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Kritik</a:t>
              </a:r>
              <a:endParaRPr lang="lb-LU" dirty="0">
                <a:solidFill>
                  <a:schemeClr val="accent2">
                    <a:lumMod val="40000"/>
                    <a:lumOff val="60000"/>
                  </a:schemeClr>
                </a:solidFill>
                <a:latin typeface="Bahnschrift" panose="020B0502040204020203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5AD5E095-48BA-4DA4-813D-51B2CAFAC7B7}"/>
              </a:ext>
            </a:extLst>
          </p:cNvPr>
          <p:cNvSpPr txBox="1"/>
          <p:nvPr/>
        </p:nvSpPr>
        <p:spPr>
          <a:xfrm>
            <a:off x="279826" y="1602743"/>
            <a:ext cx="116323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LU" i="1" dirty="0">
                <a:latin typeface="Bookman Old Style" panose="02050604050505020204" pitchFamily="18" charset="0"/>
              </a:rPr>
              <a:t>„Mitleid setzt Betroffenheit durch unmittelbare Anschauung von fremdem Leid voraus. Fehlt diese unmittelbare Anschauung, so kann ein Handeln aus Mitleid nicht zustande kommen.“ </a:t>
            </a:r>
          </a:p>
          <a:p>
            <a:pPr algn="r"/>
            <a:r>
              <a:rPr lang="de-LU" dirty="0">
                <a:latin typeface="Bookman Old Style" panose="02050604050505020204" pitchFamily="18" charset="0"/>
              </a:rPr>
              <a:t>– Karl-Otto Apel</a:t>
            </a:r>
            <a:endParaRPr lang="lb-LU" dirty="0">
              <a:latin typeface="Bookman Old Style" panose="02050604050505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BDB2DC2-DE6E-444A-A89A-9F9CA952CA39}"/>
              </a:ext>
            </a:extLst>
          </p:cNvPr>
          <p:cNvSpPr txBox="1"/>
          <p:nvPr/>
        </p:nvSpPr>
        <p:spPr>
          <a:xfrm>
            <a:off x="4675849" y="2763325"/>
            <a:ext cx="71916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 3" panose="05040102010807070707" pitchFamily="18" charset="2"/>
              <a:buChar char="Ê"/>
            </a:pPr>
            <a:r>
              <a:rPr lang="en-GB" b="1" dirty="0" err="1">
                <a:latin typeface="Bahnschrift" panose="020B0502040204020203" pitchFamily="34" charset="0"/>
              </a:rPr>
              <a:t>Mitleid</a:t>
            </a:r>
            <a:r>
              <a:rPr lang="en-GB" b="1" dirty="0">
                <a:latin typeface="Bahnschrift" panose="020B0502040204020203" pitchFamily="34" charset="0"/>
              </a:rPr>
              <a:t> </a:t>
            </a:r>
            <a:r>
              <a:rPr lang="en-GB" b="1" dirty="0" err="1">
                <a:latin typeface="Bahnschrift" panose="020B0502040204020203" pitchFamily="34" charset="0"/>
              </a:rPr>
              <a:t>ist</a:t>
            </a:r>
            <a:r>
              <a:rPr lang="en-GB" b="1" dirty="0">
                <a:latin typeface="Bahnschrift" panose="020B0502040204020203" pitchFamily="34" charset="0"/>
              </a:rPr>
              <a:t> </a:t>
            </a:r>
            <a:r>
              <a:rPr lang="en-GB" b="1" dirty="0" err="1">
                <a:latin typeface="Bahnschrift" panose="020B0502040204020203" pitchFamily="34" charset="0"/>
              </a:rPr>
              <a:t>eine</a:t>
            </a:r>
            <a:r>
              <a:rPr lang="en-GB" b="1" dirty="0">
                <a:latin typeface="Bahnschrift" panose="020B0502040204020203" pitchFamily="34" charset="0"/>
              </a:rPr>
              <a:t> </a:t>
            </a:r>
            <a:r>
              <a:rPr lang="en-GB" b="1" dirty="0" err="1">
                <a:latin typeface="Bahnschrift" panose="020B0502040204020203" pitchFamily="34" charset="0"/>
              </a:rPr>
              <a:t>Nahtugend</a:t>
            </a:r>
            <a:r>
              <a:rPr lang="en-GB" b="1" dirty="0">
                <a:latin typeface="Bahnschrift" panose="020B0502040204020203" pitchFamily="34" charset="0"/>
              </a:rPr>
              <a:t>, </a:t>
            </a:r>
            <a:r>
              <a:rPr lang="en-GB" dirty="0" err="1">
                <a:latin typeface="Bahnschrift" panose="020B0502040204020203" pitchFamily="34" charset="0"/>
              </a:rPr>
              <a:t>d.h</a:t>
            </a:r>
            <a:r>
              <a:rPr lang="en-GB" dirty="0">
                <a:latin typeface="Bahnschrift" panose="020B0502040204020203" pitchFamily="34" charset="0"/>
              </a:rPr>
              <a:t>. </a:t>
            </a:r>
            <a:r>
              <a:rPr lang="en-GB" dirty="0" err="1">
                <a:latin typeface="Bahnschrift" panose="020B0502040204020203" pitchFamily="34" charset="0"/>
              </a:rPr>
              <a:t>es</a:t>
            </a:r>
            <a:r>
              <a:rPr lang="en-GB" dirty="0">
                <a:latin typeface="Bahnschrift" panose="020B0502040204020203" pitchFamily="34" charset="0"/>
              </a:rPr>
              <a:t> </a:t>
            </a:r>
            <a:r>
              <a:rPr lang="en-GB" dirty="0" err="1">
                <a:latin typeface="Bahnschrift" panose="020B0502040204020203" pitchFamily="34" charset="0"/>
              </a:rPr>
              <a:t>ist</a:t>
            </a:r>
            <a:r>
              <a:rPr lang="en-GB" dirty="0">
                <a:latin typeface="Bahnschrift" panose="020B0502040204020203" pitchFamily="34" charset="0"/>
              </a:rPr>
              <a:t> </a:t>
            </a:r>
            <a:r>
              <a:rPr lang="de-DE" dirty="0">
                <a:latin typeface="Bahnschrift" panose="020B0502040204020203" pitchFamily="34" charset="0"/>
              </a:rPr>
              <a:t>auf </a:t>
            </a:r>
            <a:r>
              <a:rPr lang="de-DE" u="sng" dirty="0">
                <a:latin typeface="Bahnschrift" panose="020B0502040204020203" pitchFamily="34" charset="0"/>
              </a:rPr>
              <a:t>unmittelbare Leidwahrnehmung </a:t>
            </a:r>
            <a:r>
              <a:rPr lang="de-DE" dirty="0">
                <a:latin typeface="Bahnschrift" panose="020B0502040204020203" pitchFamily="34" charset="0"/>
              </a:rPr>
              <a:t>angewiesen sei, um handlungswirksam zu werden</a:t>
            </a:r>
            <a:endParaRPr lang="lb-LU" dirty="0">
              <a:latin typeface="Bahnschrift" panose="020B0502040204020203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4B1F6F-E412-484F-969A-D0BCD22C0AA5}"/>
              </a:ext>
            </a:extLst>
          </p:cNvPr>
          <p:cNvSpPr txBox="1"/>
          <p:nvPr/>
        </p:nvSpPr>
        <p:spPr>
          <a:xfrm>
            <a:off x="4675849" y="3954555"/>
            <a:ext cx="7191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 3" panose="05040102010807070707" pitchFamily="18" charset="2"/>
              <a:buChar char="Ê"/>
            </a:pPr>
            <a:r>
              <a:rPr lang="en-GB" b="1" dirty="0" err="1">
                <a:latin typeface="Bahnschrift" panose="020B0502040204020203" pitchFamily="34" charset="0"/>
              </a:rPr>
              <a:t>Aus</a:t>
            </a:r>
            <a:r>
              <a:rPr lang="en-GB" b="1" dirty="0">
                <a:latin typeface="Bahnschrift" panose="020B0502040204020203" pitchFamily="34" charset="0"/>
              </a:rPr>
              <a:t> </a:t>
            </a:r>
            <a:r>
              <a:rPr lang="en-GB" b="1" dirty="0" err="1">
                <a:latin typeface="Bahnschrift" panose="020B0502040204020203" pitchFamily="34" charset="0"/>
              </a:rPr>
              <a:t>Mitleid</a:t>
            </a:r>
            <a:r>
              <a:rPr lang="en-GB" b="1" dirty="0">
                <a:latin typeface="Bahnschrift" panose="020B0502040204020203" pitchFamily="34" charset="0"/>
              </a:rPr>
              <a:t> </a:t>
            </a:r>
            <a:r>
              <a:rPr lang="en-GB" b="1" dirty="0" err="1">
                <a:latin typeface="Bahnschrift" panose="020B0502040204020203" pitchFamily="34" charset="0"/>
              </a:rPr>
              <a:t>kann</a:t>
            </a:r>
            <a:r>
              <a:rPr lang="en-GB" b="1" dirty="0">
                <a:latin typeface="Bahnschrift" panose="020B0502040204020203" pitchFamily="34" charset="0"/>
              </a:rPr>
              <a:t> man </a:t>
            </a:r>
            <a:r>
              <a:rPr lang="en-GB" b="1" dirty="0" err="1">
                <a:latin typeface="Bahnschrift" panose="020B0502040204020203" pitchFamily="34" charset="0"/>
              </a:rPr>
              <a:t>auch</a:t>
            </a:r>
            <a:r>
              <a:rPr lang="en-GB" b="1" dirty="0">
                <a:latin typeface="Bahnschrift" panose="020B0502040204020203" pitchFamily="34" charset="0"/>
              </a:rPr>
              <a:t> </a:t>
            </a:r>
            <a:r>
              <a:rPr lang="en-GB" b="1" dirty="0" err="1">
                <a:latin typeface="Bahnschrift" panose="020B0502040204020203" pitchFamily="34" charset="0"/>
              </a:rPr>
              <a:t>unvernünftig</a:t>
            </a:r>
            <a:r>
              <a:rPr lang="en-GB" b="1" dirty="0">
                <a:latin typeface="Bahnschrift" panose="020B0502040204020203" pitchFamily="34" charset="0"/>
              </a:rPr>
              <a:t> </a:t>
            </a:r>
            <a:r>
              <a:rPr lang="en-GB" b="1" dirty="0" err="1">
                <a:latin typeface="Bahnschrift" panose="020B0502040204020203" pitchFamily="34" charset="0"/>
              </a:rPr>
              <a:t>handeln</a:t>
            </a:r>
            <a:r>
              <a:rPr lang="en-GB" b="1" dirty="0">
                <a:latin typeface="Bahnschrift" panose="020B0502040204020203" pitchFamily="34" charset="0"/>
              </a:rPr>
              <a:t>, </a:t>
            </a:r>
            <a:r>
              <a:rPr lang="en-GB" dirty="0" err="1">
                <a:latin typeface="Bahnschrift" panose="020B0502040204020203" pitchFamily="34" charset="0"/>
              </a:rPr>
              <a:t>es</a:t>
            </a:r>
            <a:r>
              <a:rPr lang="en-GB" dirty="0">
                <a:latin typeface="Bahnschrift" panose="020B0502040204020203" pitchFamily="34" charset="0"/>
              </a:rPr>
              <a:t> </a:t>
            </a:r>
            <a:r>
              <a:rPr lang="en-GB" dirty="0" err="1">
                <a:latin typeface="Bahnschrift" panose="020B0502040204020203" pitchFamily="34" charset="0"/>
              </a:rPr>
              <a:t>beruht</a:t>
            </a:r>
            <a:r>
              <a:rPr lang="en-GB" dirty="0">
                <a:latin typeface="Bahnschrift" panose="020B0502040204020203" pitchFamily="34" charset="0"/>
              </a:rPr>
              <a:t> auf </a:t>
            </a:r>
            <a:r>
              <a:rPr lang="en-GB" dirty="0" err="1">
                <a:latin typeface="Bahnschrift" panose="020B0502040204020203" pitchFamily="34" charset="0"/>
              </a:rPr>
              <a:t>einer</a:t>
            </a:r>
            <a:r>
              <a:rPr lang="en-GB" dirty="0">
                <a:latin typeface="Bahnschrift" panose="020B0502040204020203" pitchFamily="34" charset="0"/>
              </a:rPr>
              <a:t> </a:t>
            </a:r>
            <a:r>
              <a:rPr lang="en-GB" dirty="0" err="1">
                <a:latin typeface="Bahnschrift" panose="020B0502040204020203" pitchFamily="34" charset="0"/>
              </a:rPr>
              <a:t>unvernünftigen</a:t>
            </a:r>
            <a:r>
              <a:rPr lang="en-GB" dirty="0">
                <a:latin typeface="Bahnschrift" panose="020B0502040204020203" pitchFamily="34" charset="0"/>
              </a:rPr>
              <a:t> </a:t>
            </a:r>
            <a:r>
              <a:rPr lang="en-GB" dirty="0" err="1">
                <a:latin typeface="Bahnschrift" panose="020B0502040204020203" pitchFamily="34" charset="0"/>
              </a:rPr>
              <a:t>Gefühlsregung</a:t>
            </a:r>
            <a:endParaRPr lang="lb-LU" dirty="0">
              <a:latin typeface="Bahnschrift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88C218-6215-4723-ADCF-4FD3DF29A71F}"/>
              </a:ext>
            </a:extLst>
          </p:cNvPr>
          <p:cNvSpPr txBox="1"/>
          <p:nvPr/>
        </p:nvSpPr>
        <p:spPr>
          <a:xfrm>
            <a:off x="8127566" y="5121152"/>
            <a:ext cx="40208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latin typeface="Bahnschrift" panose="020B0502040204020203" pitchFamily="34" charset="0"/>
              </a:rPr>
              <a:t>z.B</a:t>
            </a:r>
            <a:r>
              <a:rPr lang="en-GB" dirty="0">
                <a:latin typeface="Bahnschrift" panose="020B0502040204020203" pitchFamily="34" charset="0"/>
              </a:rPr>
              <a:t>. </a:t>
            </a:r>
            <a:r>
              <a:rPr lang="en-GB" dirty="0" err="1">
                <a:latin typeface="Bahnschrift" panose="020B0502040204020203" pitchFamily="34" charset="0"/>
              </a:rPr>
              <a:t>Einem</a:t>
            </a:r>
            <a:r>
              <a:rPr lang="en-GB" dirty="0">
                <a:latin typeface="Bahnschrift" panose="020B0502040204020203" pitchFamily="34" charset="0"/>
              </a:rPr>
              <a:t> </a:t>
            </a:r>
            <a:r>
              <a:rPr lang="en-GB" dirty="0" err="1">
                <a:latin typeface="Bahnschrift" panose="020B0502040204020203" pitchFamily="34" charset="0"/>
              </a:rPr>
              <a:t>verzweifelten</a:t>
            </a:r>
            <a:r>
              <a:rPr lang="en-GB" dirty="0">
                <a:latin typeface="Bahnschrift" panose="020B0502040204020203" pitchFamily="34" charset="0"/>
              </a:rPr>
              <a:t> </a:t>
            </a:r>
            <a:r>
              <a:rPr lang="en-GB" dirty="0" err="1">
                <a:latin typeface="Bahnschrift" panose="020B0502040204020203" pitchFamily="34" charset="0"/>
              </a:rPr>
              <a:t>Schüler</a:t>
            </a:r>
            <a:r>
              <a:rPr lang="en-GB" dirty="0">
                <a:latin typeface="Bahnschrift" panose="020B0502040204020203" pitchFamily="34" charset="0"/>
              </a:rPr>
              <a:t> </a:t>
            </a:r>
            <a:r>
              <a:rPr lang="en-GB" dirty="0" err="1">
                <a:latin typeface="Bahnschrift" panose="020B0502040204020203" pitchFamily="34" charset="0"/>
              </a:rPr>
              <a:t>beim</a:t>
            </a:r>
            <a:r>
              <a:rPr lang="en-GB" dirty="0">
                <a:latin typeface="Bahnschrift" panose="020B0502040204020203" pitchFamily="34" charset="0"/>
              </a:rPr>
              <a:t> </a:t>
            </a:r>
            <a:r>
              <a:rPr lang="en-GB" dirty="0" err="1">
                <a:latin typeface="Bahnschrift" panose="020B0502040204020203" pitchFamily="34" charset="0"/>
              </a:rPr>
              <a:t>Spicken</a:t>
            </a:r>
            <a:r>
              <a:rPr lang="en-GB" dirty="0">
                <a:latin typeface="Bahnschrift" panose="020B0502040204020203" pitchFamily="34" charset="0"/>
              </a:rPr>
              <a:t> </a:t>
            </a:r>
            <a:r>
              <a:rPr lang="en-GB" dirty="0" err="1">
                <a:latin typeface="Bahnschrift" panose="020B0502040204020203" pitchFamily="34" charset="0"/>
              </a:rPr>
              <a:t>helfen</a:t>
            </a:r>
            <a:endParaRPr lang="lb-LU" dirty="0">
              <a:latin typeface="Bahnschrift" panose="020B0502040204020203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1F3D84A-076D-4F4F-86CE-CE0C6F77F5C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391" y="4928749"/>
            <a:ext cx="2683949" cy="16774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B9983AC-85BC-4192-8424-5AC15EEF14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814" y="2319305"/>
            <a:ext cx="4139191" cy="18407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81B0ACE-2C44-4F5B-B2EC-1EB572554D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64" y="4196472"/>
            <a:ext cx="4139191" cy="249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928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3D7BB0-32BD-4398-8ABF-3D623950BEA1}"/>
              </a:ext>
            </a:extLst>
          </p:cNvPr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843C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Ethik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: Die </a:t>
            </a:r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Mitleidsethik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(Schopenhauer)</a:t>
            </a:r>
            <a:endParaRPr lang="LID4096" sz="2000" dirty="0">
              <a:solidFill>
                <a:schemeClr val="accent2">
                  <a:lumMod val="20000"/>
                  <a:lumOff val="80000"/>
                </a:schemeClr>
              </a:solidFill>
              <a:latin typeface="Bahnschrift" panose="020B05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79F6EB-56BC-49F2-803F-1685F8B08DB1}"/>
              </a:ext>
            </a:extLst>
          </p:cNvPr>
          <p:cNvGrpSpPr/>
          <p:nvPr/>
        </p:nvGrpSpPr>
        <p:grpSpPr>
          <a:xfrm>
            <a:off x="235128" y="946604"/>
            <a:ext cx="1854929" cy="433281"/>
            <a:chOff x="235130" y="742375"/>
            <a:chExt cx="1854929" cy="433281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1A27FC3D-8E1A-4579-8E3F-8F3CDAADF317}"/>
                </a:ext>
              </a:extLst>
            </p:cNvPr>
            <p:cNvSpPr/>
            <p:nvPr/>
          </p:nvSpPr>
          <p:spPr>
            <a:xfrm>
              <a:off x="235130" y="742375"/>
              <a:ext cx="1854929" cy="433281"/>
            </a:xfrm>
            <a:prstGeom prst="roundRect">
              <a:avLst/>
            </a:prstGeom>
            <a:solidFill>
              <a:srgbClr val="843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294C40-41F1-4D75-9044-60551E38E3A5}"/>
                </a:ext>
              </a:extLst>
            </p:cNvPr>
            <p:cNvSpPr txBox="1"/>
            <p:nvPr/>
          </p:nvSpPr>
          <p:spPr>
            <a:xfrm>
              <a:off x="317467" y="759793"/>
              <a:ext cx="12137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lb-LU" b="1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Einleitung</a:t>
              </a:r>
              <a:endParaRPr lang="lb-LU" dirty="0">
                <a:solidFill>
                  <a:schemeClr val="accent2">
                    <a:lumMod val="40000"/>
                    <a:lumOff val="60000"/>
                  </a:schemeClr>
                </a:solidFill>
                <a:latin typeface="Bahnschrift" panose="020B0502040204020203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D762E19A-70F2-489A-BD6A-5333E821D88A}"/>
              </a:ext>
            </a:extLst>
          </p:cNvPr>
          <p:cNvSpPr txBox="1"/>
          <p:nvPr/>
        </p:nvSpPr>
        <p:spPr>
          <a:xfrm>
            <a:off x="5774737" y="1511680"/>
            <a:ext cx="5429995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LU" dirty="0">
                <a:latin typeface="Bahnschrift" panose="020B0502040204020203" pitchFamily="34" charset="0"/>
              </a:rPr>
              <a:t>Das Fundament der Ethik nur auf empirischem Weg gefunden werden.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89B951-4F04-4CF0-B5EC-9FAA6C480C7C}"/>
              </a:ext>
            </a:extLst>
          </p:cNvPr>
          <p:cNvSpPr txBox="1"/>
          <p:nvPr/>
        </p:nvSpPr>
        <p:spPr>
          <a:xfrm>
            <a:off x="5774737" y="2707428"/>
            <a:ext cx="5429995" cy="830997"/>
          </a:xfrm>
          <a:prstGeom prst="rect">
            <a:avLst/>
          </a:prstGeom>
          <a:solidFill>
            <a:srgbClr val="FBE5D6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LU" sz="2400" dirty="0">
                <a:latin typeface="Bahnschrift" panose="020B0502040204020203" pitchFamily="34" charset="0"/>
              </a:rPr>
              <a:t>Gibt es Handlungen mit „echtem moralischem Wert“?</a:t>
            </a:r>
            <a:endParaRPr lang="lb-LU" sz="2400" dirty="0">
              <a:latin typeface="Bahnschrift" panose="020B0502040204020203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D4B3140-7F75-4C67-8847-BE4259114F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08" r="4336"/>
          <a:stretch/>
        </p:blipFill>
        <p:spPr>
          <a:xfrm>
            <a:off x="2022830" y="1470882"/>
            <a:ext cx="3187919" cy="448797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CC7C785-9B34-4D51-97A1-03161AFDE9C6}"/>
              </a:ext>
            </a:extLst>
          </p:cNvPr>
          <p:cNvSpPr txBox="1"/>
          <p:nvPr/>
        </p:nvSpPr>
        <p:spPr>
          <a:xfrm>
            <a:off x="2440496" y="6049854"/>
            <a:ext cx="30371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b-LU" sz="1400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  <a:sym typeface="Wingdings 3" panose="05040102010807070707" pitchFamily="18" charset="2"/>
              </a:rPr>
              <a:t></a:t>
            </a:r>
            <a:r>
              <a:rPr lang="lb-LU" sz="1400" dirty="0" err="1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  <a:sym typeface="Wingdings 3" panose="05040102010807070707" pitchFamily="18" charset="2"/>
              </a:rPr>
              <a:t>Schopenhauer</a:t>
            </a:r>
            <a:r>
              <a:rPr lang="lb-LU" sz="1400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  <a:sym typeface="Wingdings 3" panose="05040102010807070707" pitchFamily="18" charset="2"/>
              </a:rPr>
              <a:t> </a:t>
            </a:r>
            <a:r>
              <a:rPr lang="lb-LU" sz="1400" dirty="0" err="1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  <a:sym typeface="Wingdings 3" panose="05040102010807070707" pitchFamily="18" charset="2"/>
              </a:rPr>
              <a:t>mit</a:t>
            </a:r>
            <a:r>
              <a:rPr lang="lb-LU" sz="1400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  <a:sym typeface="Wingdings 3" panose="05040102010807070707" pitchFamily="18" charset="2"/>
              </a:rPr>
              <a:t> </a:t>
            </a:r>
            <a:r>
              <a:rPr lang="lb-LU" sz="1400" dirty="0" err="1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  <a:sym typeface="Wingdings 3" panose="05040102010807070707" pitchFamily="18" charset="2"/>
              </a:rPr>
              <a:t>seinem</a:t>
            </a:r>
            <a:r>
              <a:rPr lang="lb-LU" sz="1400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  <a:sym typeface="Wingdings 3" panose="05040102010807070707" pitchFamily="18" charset="2"/>
              </a:rPr>
              <a:t> </a:t>
            </a:r>
            <a:r>
              <a:rPr lang="lb-LU" sz="1400" dirty="0" err="1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  <a:sym typeface="Wingdings 3" panose="05040102010807070707" pitchFamily="18" charset="2"/>
              </a:rPr>
              <a:t>Pudel</a:t>
            </a:r>
            <a:r>
              <a:rPr lang="lb-LU" sz="1400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  <a:sym typeface="Wingdings 3" panose="05040102010807070707" pitchFamily="18" charset="2"/>
              </a:rPr>
              <a:t>, Karikatur </a:t>
            </a:r>
            <a:r>
              <a:rPr lang="lb-LU" sz="1400" dirty="0" err="1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  <a:sym typeface="Wingdings 3" panose="05040102010807070707" pitchFamily="18" charset="2"/>
              </a:rPr>
              <a:t>von</a:t>
            </a:r>
            <a:r>
              <a:rPr lang="lb-LU" sz="1400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  <a:sym typeface="Wingdings 3" panose="05040102010807070707" pitchFamily="18" charset="2"/>
              </a:rPr>
              <a:t> Wilhelm Busch</a:t>
            </a:r>
            <a:endParaRPr lang="lb-LU" sz="1400" dirty="0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E4DBC08-368A-4F43-939B-3A22F86B79EB}"/>
              </a:ext>
            </a:extLst>
          </p:cNvPr>
          <p:cNvSpPr txBox="1"/>
          <p:nvPr/>
        </p:nvSpPr>
        <p:spPr>
          <a:xfrm>
            <a:off x="6488371" y="3832640"/>
            <a:ext cx="4002724" cy="1676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de-LU" dirty="0">
                <a:latin typeface="Bahnschrift" panose="020B0502040204020203" pitchFamily="34" charset="0"/>
              </a:rPr>
              <a:t>Freiwillige Gerechtigkeit </a:t>
            </a:r>
          </a:p>
          <a:p>
            <a:pPr algn="ctr">
              <a:lnSpc>
                <a:spcPct val="200000"/>
              </a:lnSpc>
            </a:pPr>
            <a:r>
              <a:rPr lang="de-LU" dirty="0">
                <a:latin typeface="Bahnschrift" panose="020B0502040204020203" pitchFamily="34" charset="0"/>
              </a:rPr>
              <a:t>Reine Menschenliebe</a:t>
            </a:r>
          </a:p>
          <a:p>
            <a:pPr algn="ctr">
              <a:lnSpc>
                <a:spcPct val="200000"/>
              </a:lnSpc>
            </a:pPr>
            <a:r>
              <a:rPr lang="de-LU" dirty="0">
                <a:latin typeface="Bahnschrift" panose="020B0502040204020203" pitchFamily="34" charset="0"/>
              </a:rPr>
              <a:t>Wirklicher Edelmut</a:t>
            </a:r>
            <a:endParaRPr lang="lb-LU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80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3D7BB0-32BD-4398-8ABF-3D623950BEA1}"/>
              </a:ext>
            </a:extLst>
          </p:cNvPr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843C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Ethik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: Die </a:t>
            </a:r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Mitleidsethik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(Schopenhauer)</a:t>
            </a:r>
            <a:endParaRPr lang="LID4096" sz="2000" dirty="0">
              <a:solidFill>
                <a:schemeClr val="accent2">
                  <a:lumMod val="20000"/>
                  <a:lumOff val="80000"/>
                </a:schemeClr>
              </a:solidFill>
              <a:latin typeface="Bahnschrift" panose="020B05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79F6EB-56BC-49F2-803F-1685F8B08DB1}"/>
              </a:ext>
            </a:extLst>
          </p:cNvPr>
          <p:cNvGrpSpPr/>
          <p:nvPr/>
        </p:nvGrpSpPr>
        <p:grpSpPr>
          <a:xfrm>
            <a:off x="235128" y="946604"/>
            <a:ext cx="2577741" cy="433281"/>
            <a:chOff x="235130" y="742375"/>
            <a:chExt cx="2577741" cy="433281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1A27FC3D-8E1A-4579-8E3F-8F3CDAADF317}"/>
                </a:ext>
              </a:extLst>
            </p:cNvPr>
            <p:cNvSpPr/>
            <p:nvPr/>
          </p:nvSpPr>
          <p:spPr>
            <a:xfrm>
              <a:off x="235130" y="742375"/>
              <a:ext cx="2205368" cy="433281"/>
            </a:xfrm>
            <a:prstGeom prst="roundRect">
              <a:avLst/>
            </a:prstGeom>
            <a:solidFill>
              <a:srgbClr val="843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294C40-41F1-4D75-9044-60551E38E3A5}"/>
                </a:ext>
              </a:extLst>
            </p:cNvPr>
            <p:cNvSpPr txBox="1"/>
            <p:nvPr/>
          </p:nvSpPr>
          <p:spPr>
            <a:xfrm>
              <a:off x="317467" y="759793"/>
              <a:ext cx="2495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b-LU" b="1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Die</a:t>
              </a:r>
              <a:r>
                <a:rPr lang="lb-LU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 3 </a:t>
              </a:r>
              <a:r>
                <a:rPr lang="lb-LU" b="1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Triebfedern</a:t>
              </a:r>
              <a:endParaRPr lang="lb-LU" dirty="0">
                <a:solidFill>
                  <a:schemeClr val="accent2">
                    <a:lumMod val="40000"/>
                    <a:lumOff val="60000"/>
                  </a:schemeClr>
                </a:solidFill>
                <a:latin typeface="Bahnschrift" panose="020B0502040204020203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73BFF124-99B3-4F12-B340-77CDAE727A95}"/>
              </a:ext>
            </a:extLst>
          </p:cNvPr>
          <p:cNvSpPr txBox="1"/>
          <p:nvPr/>
        </p:nvSpPr>
        <p:spPr>
          <a:xfrm>
            <a:off x="317464" y="1577243"/>
            <a:ext cx="111691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LU" dirty="0">
                <a:latin typeface="Bahnschrift" panose="020B0502040204020203" pitchFamily="34" charset="0"/>
              </a:rPr>
              <a:t>Schopenhauer zufolge muss jede menschliche Handlung auf eine der folgenden </a:t>
            </a:r>
            <a:r>
              <a:rPr lang="de-LU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drei Grundtriebfedern </a:t>
            </a:r>
            <a:r>
              <a:rPr lang="de-LU" dirty="0">
                <a:latin typeface="Bahnschrift" panose="020B0502040204020203" pitchFamily="34" charset="0"/>
              </a:rPr>
              <a:t>zurückzuführen sein: </a:t>
            </a:r>
            <a:endParaRPr lang="lb-LU" dirty="0">
              <a:latin typeface="Bahnschrift" panose="020B0502040204020203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E9C5E0-63AD-4DA6-B3CC-0786EFF41A48}"/>
              </a:ext>
            </a:extLst>
          </p:cNvPr>
          <p:cNvSpPr txBox="1"/>
          <p:nvPr/>
        </p:nvSpPr>
        <p:spPr>
          <a:xfrm>
            <a:off x="3971341" y="2924765"/>
            <a:ext cx="5199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de-LU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Dem Egoismus</a:t>
            </a:r>
            <a:r>
              <a:rPr lang="de-LU" dirty="0">
                <a:latin typeface="Bahnschrift" panose="020B0502040204020203" pitchFamily="34" charset="0"/>
              </a:rPr>
              <a:t>, der sich nur nach dem eigenen Wohlergehen richtet </a:t>
            </a:r>
            <a:endParaRPr lang="lb-LU" dirty="0">
              <a:latin typeface="Bahnschrift" panose="020B0502040204020203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A6605D-44E4-41A8-841E-FAFE8C5B04AD}"/>
              </a:ext>
            </a:extLst>
          </p:cNvPr>
          <p:cNvSpPr txBox="1"/>
          <p:nvPr/>
        </p:nvSpPr>
        <p:spPr>
          <a:xfrm>
            <a:off x="4026781" y="4127252"/>
            <a:ext cx="5088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LU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Der Bosheit</a:t>
            </a:r>
            <a:r>
              <a:rPr lang="de-LU" dirty="0">
                <a:latin typeface="Bahnschrift" panose="020B0502040204020203" pitchFamily="34" charset="0"/>
              </a:rPr>
              <a:t>, die auf das Leiden anderer aus ist </a:t>
            </a:r>
            <a:endParaRPr lang="lb-LU" dirty="0">
              <a:latin typeface="Bahnschrift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C10247-EC0B-4000-A694-3CCD864CBD4F}"/>
              </a:ext>
            </a:extLst>
          </p:cNvPr>
          <p:cNvSpPr txBox="1"/>
          <p:nvPr/>
        </p:nvSpPr>
        <p:spPr>
          <a:xfrm>
            <a:off x="3971341" y="5052741"/>
            <a:ext cx="4603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LU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Das Mitleid</a:t>
            </a:r>
            <a:r>
              <a:rPr lang="de-LU" dirty="0">
                <a:latin typeface="Bahnschrift" panose="020B0502040204020203" pitchFamily="34" charset="0"/>
              </a:rPr>
              <a:t>, welches sich nach dem Wohlergehen anderer richtet </a:t>
            </a:r>
            <a:endParaRPr lang="lb-LU" dirty="0">
              <a:latin typeface="Bahnschrift" panose="020B0502040204020203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0EBCB87-B899-4358-BF71-8F9B7CEC349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9711" y="2574859"/>
            <a:ext cx="1936144" cy="238791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4AA7EAD-C87B-46C8-BCA5-AD71FD6584D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054" y="2484474"/>
            <a:ext cx="2857049" cy="214995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108ACB8-A35B-459A-8956-06E6CE0A6D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99" t="17678" r="5929" b="8345"/>
          <a:stretch/>
        </p:blipFill>
        <p:spPr>
          <a:xfrm>
            <a:off x="938821" y="4893054"/>
            <a:ext cx="2823282" cy="1612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73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8EE3129-AEE8-4C7D-831C-CE52BC70BF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71"/>
          <a:stretch/>
        </p:blipFill>
        <p:spPr>
          <a:xfrm>
            <a:off x="0" y="-1338213"/>
            <a:ext cx="5617988" cy="9961715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F3D7BB0-32BD-4398-8ABF-3D623950BEA1}"/>
              </a:ext>
            </a:extLst>
          </p:cNvPr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843C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Ethik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: Die </a:t>
            </a:r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Mitleidsethik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(Schopenhauer)</a:t>
            </a:r>
            <a:endParaRPr lang="LID4096" sz="2000" dirty="0">
              <a:solidFill>
                <a:schemeClr val="accent2">
                  <a:lumMod val="20000"/>
                  <a:lumOff val="80000"/>
                </a:schemeClr>
              </a:solidFill>
              <a:latin typeface="Bahnschrift" panose="020B05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79F6EB-56BC-49F2-803F-1685F8B08DB1}"/>
              </a:ext>
            </a:extLst>
          </p:cNvPr>
          <p:cNvGrpSpPr/>
          <p:nvPr/>
        </p:nvGrpSpPr>
        <p:grpSpPr>
          <a:xfrm>
            <a:off x="235128" y="946604"/>
            <a:ext cx="2577741" cy="433281"/>
            <a:chOff x="235130" y="742375"/>
            <a:chExt cx="2577741" cy="433281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1A27FC3D-8E1A-4579-8E3F-8F3CDAADF317}"/>
                </a:ext>
              </a:extLst>
            </p:cNvPr>
            <p:cNvSpPr/>
            <p:nvPr/>
          </p:nvSpPr>
          <p:spPr>
            <a:xfrm>
              <a:off x="235130" y="742375"/>
              <a:ext cx="2205368" cy="433281"/>
            </a:xfrm>
            <a:prstGeom prst="roundRect">
              <a:avLst/>
            </a:prstGeom>
            <a:solidFill>
              <a:srgbClr val="843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294C40-41F1-4D75-9044-60551E38E3A5}"/>
                </a:ext>
              </a:extLst>
            </p:cNvPr>
            <p:cNvSpPr txBox="1"/>
            <p:nvPr/>
          </p:nvSpPr>
          <p:spPr>
            <a:xfrm>
              <a:off x="317467" y="759793"/>
              <a:ext cx="2495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b-LU" b="1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Die</a:t>
              </a:r>
              <a:r>
                <a:rPr lang="lb-LU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 3 </a:t>
              </a:r>
              <a:r>
                <a:rPr lang="lb-LU" b="1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Triebfedern</a:t>
              </a:r>
              <a:endParaRPr lang="lb-LU" dirty="0">
                <a:solidFill>
                  <a:schemeClr val="accent2">
                    <a:lumMod val="40000"/>
                    <a:lumOff val="60000"/>
                  </a:schemeClr>
                </a:solidFill>
                <a:latin typeface="Bahnschrift" panose="020B0502040204020203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D8D9490-B46B-474D-8DB1-508D594F729C}"/>
              </a:ext>
            </a:extLst>
          </p:cNvPr>
          <p:cNvSpPr txBox="1"/>
          <p:nvPr/>
        </p:nvSpPr>
        <p:spPr>
          <a:xfrm>
            <a:off x="4097738" y="2395335"/>
            <a:ext cx="7657011" cy="3360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LID4096" dirty="0">
                <a:latin typeface="Bahnschrift" panose="020B0502040204020203" pitchFamily="34" charset="0"/>
              </a:rPr>
              <a:t>Egoistisch motivierte Handlungen sind </a:t>
            </a:r>
            <a:r>
              <a:rPr lang="LID4096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entweder verwerflich oder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LID4096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moralisch irrelevant</a:t>
            </a:r>
            <a:r>
              <a:rPr lang="LID4096" dirty="0">
                <a:latin typeface="Bahnschrift" panose="020B0502040204020203" pitchFamily="34" charset="0"/>
              </a:rPr>
              <a:t>. </a:t>
            </a:r>
            <a:endParaRPr lang="en-US" dirty="0">
              <a:latin typeface="Bahnschrift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Bahnschrif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LID4096" dirty="0">
                <a:latin typeface="Bahnschrift" panose="020B0502040204020203" pitchFamily="34" charset="0"/>
              </a:rPr>
              <a:t>Handlungen, die aus Bosheit oder Übelwollen geschehen, sind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LID4096" dirty="0">
                <a:latin typeface="Bahnschrift" panose="020B0502040204020203" pitchFamily="34" charset="0"/>
              </a:rPr>
              <a:t>moralisch </a:t>
            </a:r>
            <a:r>
              <a:rPr lang="LID4096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immer verwerflich</a:t>
            </a:r>
            <a:r>
              <a:rPr lang="LID4096" dirty="0">
                <a:latin typeface="Bahnschrift" panose="020B0502040204020203" pitchFamily="34" charset="0"/>
              </a:rPr>
              <a:t>. </a:t>
            </a:r>
            <a:endParaRPr lang="en-US" dirty="0">
              <a:latin typeface="Bahnschrift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Bahnschrift" panose="020B0502040204020203" pitchFamily="34" charset="0"/>
            </a:endParaRPr>
          </a:p>
          <a:p>
            <a:pPr>
              <a:lnSpc>
                <a:spcPct val="150000"/>
              </a:lnSpc>
            </a:pPr>
            <a:r>
              <a:rPr lang="LID4096" dirty="0">
                <a:latin typeface="Bahnschrift" panose="020B0502040204020203" pitchFamily="34" charset="0"/>
              </a:rPr>
              <a:t>Deswegen ist das Mitleid die </a:t>
            </a:r>
            <a:r>
              <a:rPr lang="LID4096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einzige Triebfeder </a:t>
            </a:r>
            <a:r>
              <a:rPr lang="LID4096" dirty="0">
                <a:latin typeface="Bahnschrift" panose="020B0502040204020203" pitchFamily="34" charset="0"/>
              </a:rPr>
              <a:t>aus der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LID4096" dirty="0">
                <a:latin typeface="Bahnschrift" panose="020B0502040204020203" pitchFamily="34" charset="0"/>
              </a:rPr>
              <a:t>moralisch wertvolle Handlungen entspringen können.</a:t>
            </a:r>
          </a:p>
        </p:txBody>
      </p:sp>
    </p:spTree>
    <p:extLst>
      <p:ext uri="{BB962C8B-B14F-4D97-AF65-F5344CB8AC3E}">
        <p14:creationId xmlns:p14="http://schemas.microsoft.com/office/powerpoint/2010/main" val="2229391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97EF4DD7-33CB-415D-9958-F490298D8D61}"/>
              </a:ext>
            </a:extLst>
          </p:cNvPr>
          <p:cNvSpPr/>
          <p:nvPr/>
        </p:nvSpPr>
        <p:spPr>
          <a:xfrm>
            <a:off x="4627956" y="1499629"/>
            <a:ext cx="7021585" cy="989901"/>
          </a:xfrm>
          <a:prstGeom prst="wedgeRoundRectCallout">
            <a:avLst>
              <a:gd name="adj1" fmla="val -52852"/>
              <a:gd name="adj2" fmla="val 17267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b-L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3D7BB0-32BD-4398-8ABF-3D623950BEA1}"/>
              </a:ext>
            </a:extLst>
          </p:cNvPr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843C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Ethik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: Die </a:t>
            </a:r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Mitleidsethik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(Schopenhauer)</a:t>
            </a:r>
            <a:endParaRPr lang="LID4096" sz="2000" dirty="0">
              <a:solidFill>
                <a:schemeClr val="accent2">
                  <a:lumMod val="20000"/>
                  <a:lumOff val="80000"/>
                </a:schemeClr>
              </a:solidFill>
              <a:latin typeface="Bahnschrift" panose="020B05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79F6EB-56BC-49F2-803F-1685F8B08DB1}"/>
              </a:ext>
            </a:extLst>
          </p:cNvPr>
          <p:cNvGrpSpPr/>
          <p:nvPr/>
        </p:nvGrpSpPr>
        <p:grpSpPr>
          <a:xfrm>
            <a:off x="235128" y="946604"/>
            <a:ext cx="2577741" cy="433281"/>
            <a:chOff x="235130" y="742375"/>
            <a:chExt cx="2577741" cy="433281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1A27FC3D-8E1A-4579-8E3F-8F3CDAADF317}"/>
                </a:ext>
              </a:extLst>
            </p:cNvPr>
            <p:cNvSpPr/>
            <p:nvPr/>
          </p:nvSpPr>
          <p:spPr>
            <a:xfrm>
              <a:off x="235130" y="742375"/>
              <a:ext cx="2205368" cy="433281"/>
            </a:xfrm>
            <a:prstGeom prst="roundRect">
              <a:avLst/>
            </a:prstGeom>
            <a:solidFill>
              <a:srgbClr val="843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294C40-41F1-4D75-9044-60551E38E3A5}"/>
                </a:ext>
              </a:extLst>
            </p:cNvPr>
            <p:cNvSpPr txBox="1"/>
            <p:nvPr/>
          </p:nvSpPr>
          <p:spPr>
            <a:xfrm>
              <a:off x="317467" y="759793"/>
              <a:ext cx="2495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b-LU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Der Egoismus</a:t>
              </a:r>
              <a:endParaRPr lang="lb-LU" dirty="0">
                <a:solidFill>
                  <a:schemeClr val="accent2">
                    <a:lumMod val="40000"/>
                    <a:lumOff val="60000"/>
                  </a:schemeClr>
                </a:solidFill>
                <a:latin typeface="Bahnschrift" panose="020B0502040204020203" pitchFamily="34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F24D8C8D-D584-480A-8935-3F2F7706C46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601" y="1163244"/>
            <a:ext cx="5308963" cy="61022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AD6DF8-6470-4844-B4E4-CC04D9C3461F}"/>
              </a:ext>
            </a:extLst>
          </p:cNvPr>
          <p:cNvSpPr txBox="1"/>
          <p:nvPr/>
        </p:nvSpPr>
        <p:spPr>
          <a:xfrm>
            <a:off x="4892135" y="2924724"/>
            <a:ext cx="7270396" cy="2771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LU" dirty="0">
                <a:latin typeface="Bahnschrift" panose="020B0502040204020203" pitchFamily="34" charset="0"/>
              </a:rPr>
              <a:t>Der menschliche Egoismus ist laut Schopenhauer… </a:t>
            </a:r>
          </a:p>
          <a:p>
            <a:endParaRPr lang="de-LU" b="1" dirty="0">
              <a:latin typeface="Bahnschrift" panose="020B0502040204020203" pitchFamily="34" charset="0"/>
            </a:endParaRPr>
          </a:p>
          <a:p>
            <a:pPr>
              <a:lnSpc>
                <a:spcPct val="200000"/>
              </a:lnSpc>
            </a:pPr>
            <a:r>
              <a:rPr lang="de-LU" b="1" dirty="0">
                <a:latin typeface="Bahnschrift" panose="020B0502040204020203" pitchFamily="34" charset="0"/>
              </a:rPr>
              <a:t>…grenzenlos</a:t>
            </a:r>
            <a:r>
              <a:rPr lang="de-LU" dirty="0">
                <a:latin typeface="Bahnschrift" panose="020B0502040204020203" pitchFamily="34" charset="0"/>
              </a:rPr>
              <a:t>, denn Menschen wollen unbedingt </a:t>
            </a:r>
            <a:r>
              <a:rPr lang="de-LU" b="1" dirty="0">
                <a:latin typeface="Bahnschrift" panose="020B0502040204020203" pitchFamily="34" charset="0"/>
              </a:rPr>
              <a:t>ihr Dasein erhalten</a:t>
            </a:r>
            <a:r>
              <a:rPr lang="de-LU" dirty="0">
                <a:latin typeface="Bahnschrift" panose="020B0502040204020203" pitchFamily="34" charset="0"/>
              </a:rPr>
              <a:t>, </a:t>
            </a:r>
          </a:p>
          <a:p>
            <a:pPr>
              <a:lnSpc>
                <a:spcPct val="200000"/>
              </a:lnSpc>
            </a:pPr>
            <a:r>
              <a:rPr lang="de-LU" b="1" dirty="0">
                <a:latin typeface="Bahnschrift" panose="020B0502040204020203" pitchFamily="34" charset="0"/>
              </a:rPr>
              <a:t>…sie wollen Schmerzen vermeiden und auf nichts verzichten müssen,</a:t>
            </a:r>
            <a:r>
              <a:rPr lang="de-LU" dirty="0">
                <a:latin typeface="Bahnschrift" panose="020B0502040204020203" pitchFamily="34" charset="0"/>
              </a:rPr>
              <a:t> </a:t>
            </a:r>
          </a:p>
          <a:p>
            <a:pPr>
              <a:lnSpc>
                <a:spcPct val="200000"/>
              </a:lnSpc>
            </a:pPr>
            <a:r>
              <a:rPr lang="de-LU" dirty="0">
                <a:latin typeface="Bahnschrift" panose="020B0502040204020203" pitchFamily="34" charset="0"/>
              </a:rPr>
              <a:t>…und jeder macht sich selbst </a:t>
            </a:r>
            <a:r>
              <a:rPr lang="de-LU" b="1" dirty="0">
                <a:latin typeface="Bahnschrift" panose="020B0502040204020203" pitchFamily="34" charset="0"/>
              </a:rPr>
              <a:t>zum Mittelpunkt der Welt.</a:t>
            </a:r>
            <a:r>
              <a:rPr lang="de-LU" dirty="0">
                <a:latin typeface="Bahnschrift" panose="020B0502040204020203" pitchFamily="34" charset="0"/>
              </a:rPr>
              <a:t> </a:t>
            </a:r>
            <a:endParaRPr lang="fr-BE" dirty="0">
              <a:latin typeface="Bahnschrift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25480E-55BA-4579-B28E-71759987CEF2}"/>
              </a:ext>
            </a:extLst>
          </p:cNvPr>
          <p:cNvSpPr txBox="1"/>
          <p:nvPr/>
        </p:nvSpPr>
        <p:spPr>
          <a:xfrm>
            <a:off x="5275070" y="1730464"/>
            <a:ext cx="5997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LU" sz="2400" dirty="0">
                <a:latin typeface="Bookman Old Style" panose="02050604050505020204" pitchFamily="18" charset="0"/>
              </a:rPr>
              <a:t>„</a:t>
            </a:r>
            <a:r>
              <a:rPr lang="de-LU" sz="2400" i="1" dirty="0">
                <a:latin typeface="Bookman Old Style" panose="02050604050505020204" pitchFamily="18" charset="0"/>
              </a:rPr>
              <a:t>Alles für mich, nichts für die anderen!</a:t>
            </a:r>
            <a:r>
              <a:rPr lang="de-LU" sz="2400" dirty="0">
                <a:latin typeface="Bookman Old Style" panose="02050604050505020204" pitchFamily="18" charset="0"/>
              </a:rPr>
              <a:t>“</a:t>
            </a:r>
            <a:endParaRPr lang="lb-LU" sz="2400" dirty="0">
              <a:latin typeface="Bookman Old Style" panose="02050604050505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A6EFEEE-AFB2-43FB-AF68-7E2027FCDC9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032" y="2815333"/>
            <a:ext cx="2768687" cy="29901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05752B6-9BD2-44FD-A7DF-AF908C6F1C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06"/>
          <a:stretch/>
        </p:blipFill>
        <p:spPr>
          <a:xfrm>
            <a:off x="3942825" y="2815333"/>
            <a:ext cx="1231893" cy="299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777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F3D7BB0-32BD-4398-8ABF-3D623950BEA1}"/>
              </a:ext>
            </a:extLst>
          </p:cNvPr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843C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Ethik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: Die </a:t>
            </a:r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Mitleidsethik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(Schopenhauer)</a:t>
            </a:r>
            <a:endParaRPr lang="LID4096" sz="2000" dirty="0">
              <a:solidFill>
                <a:schemeClr val="accent2">
                  <a:lumMod val="20000"/>
                  <a:lumOff val="80000"/>
                </a:schemeClr>
              </a:solidFill>
              <a:latin typeface="Bahnschrift" panose="020B05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79F6EB-56BC-49F2-803F-1685F8B08DB1}"/>
              </a:ext>
            </a:extLst>
          </p:cNvPr>
          <p:cNvGrpSpPr/>
          <p:nvPr/>
        </p:nvGrpSpPr>
        <p:grpSpPr>
          <a:xfrm>
            <a:off x="235127" y="946604"/>
            <a:ext cx="3623808" cy="433281"/>
            <a:chOff x="235129" y="742375"/>
            <a:chExt cx="3623808" cy="433281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1A27FC3D-8E1A-4579-8E3F-8F3CDAADF317}"/>
                </a:ext>
              </a:extLst>
            </p:cNvPr>
            <p:cNvSpPr/>
            <p:nvPr/>
          </p:nvSpPr>
          <p:spPr>
            <a:xfrm>
              <a:off x="235129" y="742375"/>
              <a:ext cx="3414083" cy="433281"/>
            </a:xfrm>
            <a:prstGeom prst="roundRect">
              <a:avLst/>
            </a:prstGeom>
            <a:solidFill>
              <a:srgbClr val="843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294C40-41F1-4D75-9044-60551E38E3A5}"/>
                </a:ext>
              </a:extLst>
            </p:cNvPr>
            <p:cNvSpPr txBox="1"/>
            <p:nvPr/>
          </p:nvSpPr>
          <p:spPr>
            <a:xfrm>
              <a:off x="317466" y="759793"/>
              <a:ext cx="35414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lb-LU" b="1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Abstufungen</a:t>
              </a:r>
              <a:r>
                <a:rPr lang="lb-LU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 des Egoismus</a:t>
              </a:r>
              <a:endParaRPr lang="lb-LU" dirty="0">
                <a:solidFill>
                  <a:schemeClr val="accent2">
                    <a:lumMod val="40000"/>
                    <a:lumOff val="60000"/>
                  </a:schemeClr>
                </a:solidFill>
                <a:latin typeface="Bahnschrift" panose="020B0502040204020203" pitchFamily="34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F24D8C8D-D584-480A-8935-3F2F7706C46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38" y="1712601"/>
            <a:ext cx="3408859" cy="39182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A6EFEEE-AFB2-43FB-AF68-7E2027FCDC9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390" y="2815333"/>
            <a:ext cx="1713584" cy="18506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23AA3D2-74A0-4DF6-AA17-0EED1E07023F}"/>
              </a:ext>
            </a:extLst>
          </p:cNvPr>
          <p:cNvSpPr txBox="1"/>
          <p:nvPr/>
        </p:nvSpPr>
        <p:spPr>
          <a:xfrm>
            <a:off x="3649210" y="1615004"/>
            <a:ext cx="8058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Bahnschrift" panose="020B0502040204020203" pitchFamily="34" charset="0"/>
              </a:rPr>
              <a:t>Beim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Egoismus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ist</a:t>
            </a:r>
            <a:r>
              <a:rPr lang="en-US" dirty="0">
                <a:latin typeface="Bahnschrift" panose="020B0502040204020203" pitchFamily="34" charset="0"/>
              </a:rPr>
              <a:t> der </a:t>
            </a:r>
            <a:r>
              <a:rPr lang="en-US" dirty="0" err="1">
                <a:latin typeface="Bahnschrift" panose="020B0502040204020203" pitchFamily="34" charset="0"/>
              </a:rPr>
              <a:t>Schaden</a:t>
            </a:r>
            <a:r>
              <a:rPr lang="en-US" dirty="0">
                <a:latin typeface="Bahnschrift" panose="020B0502040204020203" pitchFamily="34" charset="0"/>
              </a:rPr>
              <a:t> stets </a:t>
            </a:r>
            <a:r>
              <a:rPr lang="en-US" dirty="0" err="1">
                <a:latin typeface="Bahnschrift" panose="020B0502040204020203" pitchFamily="34" charset="0"/>
              </a:rPr>
              <a:t>nur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Mittel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zum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Zweck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, </a:t>
            </a:r>
            <a:r>
              <a:rPr lang="en-US" dirty="0" err="1">
                <a:latin typeface="Bahnschrift" panose="020B0502040204020203" pitchFamily="34" charset="0"/>
              </a:rPr>
              <a:t>d.h.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anderen</a:t>
            </a:r>
            <a:r>
              <a:rPr lang="en-US" dirty="0">
                <a:latin typeface="Bahnschrift" panose="020B0502040204020203" pitchFamily="34" charset="0"/>
              </a:rPr>
              <a:t> Menschen </a:t>
            </a:r>
            <a:r>
              <a:rPr lang="en-US" dirty="0" err="1">
                <a:latin typeface="Bahnschrift" panose="020B0502040204020203" pitchFamily="34" charset="0"/>
              </a:rPr>
              <a:t>wird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nicht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geschadet</a:t>
            </a:r>
            <a:r>
              <a:rPr lang="en-US" dirty="0">
                <a:latin typeface="Bahnschrift" panose="020B0502040204020203" pitchFamily="34" charset="0"/>
              </a:rPr>
              <a:t>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weil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 man es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möchte</a:t>
            </a:r>
            <a:r>
              <a:rPr lang="en-US" dirty="0">
                <a:latin typeface="Bahnschrift" panose="020B0502040204020203" pitchFamily="34" charset="0"/>
              </a:rPr>
              <a:t>, </a:t>
            </a:r>
            <a:r>
              <a:rPr lang="en-US" dirty="0" err="1">
                <a:latin typeface="Bahnschrift" panose="020B0502040204020203" pitchFamily="34" charset="0"/>
              </a:rPr>
              <a:t>sondern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weil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sie</a:t>
            </a:r>
            <a:r>
              <a:rPr lang="en-US" dirty="0">
                <a:latin typeface="Bahnschrift" panose="020B0502040204020203" pitchFamily="34" charset="0"/>
              </a:rPr>
              <a:t> der </a:t>
            </a:r>
            <a:r>
              <a:rPr lang="en-US" dirty="0" err="1">
                <a:latin typeface="Bahnschrift" panose="020B0502040204020203" pitchFamily="34" charset="0"/>
              </a:rPr>
              <a:t>Erfüllung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meiner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Wünsche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im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Weg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stehen</a:t>
            </a:r>
            <a:r>
              <a:rPr lang="en-US" dirty="0">
                <a:latin typeface="Bahnschrift" panose="020B0502040204020203" pitchFamily="34" charset="0"/>
              </a:rPr>
              <a:t>.</a:t>
            </a:r>
            <a:endParaRPr lang="lb-LU" dirty="0">
              <a:latin typeface="Bahnschrift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6F475C-58C9-495F-AD7E-73478576BB78}"/>
              </a:ext>
            </a:extLst>
          </p:cNvPr>
          <p:cNvSpPr txBox="1"/>
          <p:nvPr/>
        </p:nvSpPr>
        <p:spPr>
          <a:xfrm>
            <a:off x="3649210" y="2842339"/>
            <a:ext cx="80585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Moralisch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irrelevanter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Egoismus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</a:endParaRPr>
          </a:p>
          <a:p>
            <a:pPr algn="just"/>
            <a:endParaRPr lang="en-US" dirty="0">
              <a:latin typeface="Bahnschrift" panose="020B0502040204020203" pitchFamily="34" charset="0"/>
            </a:endParaRPr>
          </a:p>
          <a:p>
            <a:pPr algn="just"/>
            <a:r>
              <a:rPr lang="en-US" dirty="0" err="1">
                <a:latin typeface="Bahnschrift" panose="020B0502040204020203" pitchFamily="34" charset="0"/>
              </a:rPr>
              <a:t>Diese</a:t>
            </a:r>
            <a:r>
              <a:rPr lang="en-US" dirty="0">
                <a:latin typeface="Bahnschrift" panose="020B0502040204020203" pitchFamily="34" charset="0"/>
              </a:rPr>
              <a:t> Art von </a:t>
            </a:r>
            <a:r>
              <a:rPr lang="en-US" dirty="0" err="1">
                <a:latin typeface="Bahnschrift" panose="020B0502040204020203" pitchFamily="34" charset="0"/>
              </a:rPr>
              <a:t>Egoigmus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ist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eine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Ichbezogenheit</a:t>
            </a:r>
            <a:r>
              <a:rPr lang="en-US" dirty="0">
                <a:latin typeface="Bahnschrift" panose="020B0502040204020203" pitchFamily="34" charset="0"/>
              </a:rPr>
              <a:t>, die </a:t>
            </a:r>
            <a:r>
              <a:rPr lang="en-US" dirty="0" err="1">
                <a:latin typeface="Bahnschrift" panose="020B0502040204020203" pitchFamily="34" charset="0"/>
              </a:rPr>
              <a:t>anderen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nicht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schadet</a:t>
            </a:r>
            <a:r>
              <a:rPr lang="en-US" dirty="0">
                <a:latin typeface="Bahnschrift" panose="020B0502040204020203" pitchFamily="34" charset="0"/>
              </a:rPr>
              <a:t>.</a:t>
            </a:r>
          </a:p>
          <a:p>
            <a:pPr algn="just"/>
            <a:endParaRPr lang="en-US" dirty="0">
              <a:latin typeface="Bahnschrift" panose="020B0502040204020203" pitchFamily="34" charset="0"/>
            </a:endParaRPr>
          </a:p>
          <a:p>
            <a:pPr algn="just"/>
            <a:r>
              <a:rPr lang="en-US" dirty="0" err="1">
                <a:latin typeface="Bahnschrift" panose="020B0502040204020203" pitchFamily="34" charset="0"/>
              </a:rPr>
              <a:t>z.B.</a:t>
            </a:r>
            <a:r>
              <a:rPr lang="en-US" dirty="0">
                <a:latin typeface="Bahnschrift" panose="020B0502040204020203" pitchFamily="34" charset="0"/>
              </a:rPr>
              <a:t>: </a:t>
            </a:r>
            <a:r>
              <a:rPr lang="en-US" dirty="0" err="1">
                <a:latin typeface="Bahnschrift" panose="020B0502040204020203" pitchFamily="34" charset="0"/>
              </a:rPr>
              <a:t>Wenn</a:t>
            </a:r>
            <a:r>
              <a:rPr lang="en-US" dirty="0">
                <a:latin typeface="Bahnschrift" panose="020B0502040204020203" pitchFamily="34" charset="0"/>
              </a:rPr>
              <a:t> ich </a:t>
            </a:r>
            <a:r>
              <a:rPr lang="en-US" dirty="0" err="1">
                <a:latin typeface="Bahnschrift" panose="020B0502040204020203" pitchFamily="34" charset="0"/>
              </a:rPr>
              <a:t>für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eine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Prüfung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lerne</a:t>
            </a:r>
            <a:r>
              <a:rPr lang="en-US" dirty="0">
                <a:latin typeface="Bahnschrift" panose="020B0502040204020203" pitchFamily="34" charset="0"/>
              </a:rPr>
              <a:t>, um </a:t>
            </a:r>
            <a:r>
              <a:rPr lang="en-US" dirty="0" err="1">
                <a:latin typeface="Bahnschrift" panose="020B0502040204020203" pitchFamily="34" charset="0"/>
              </a:rPr>
              <a:t>eine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gute</a:t>
            </a:r>
            <a:r>
              <a:rPr lang="en-US" dirty="0">
                <a:latin typeface="Bahnschrift" panose="020B0502040204020203" pitchFamily="34" charset="0"/>
              </a:rPr>
              <a:t> Note </a:t>
            </a:r>
            <a:r>
              <a:rPr lang="en-US" dirty="0" err="1">
                <a:latin typeface="Bahnschrift" panose="020B0502040204020203" pitchFamily="34" charset="0"/>
              </a:rPr>
              <a:t>zu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bekommen</a:t>
            </a:r>
            <a:r>
              <a:rPr lang="en-US" dirty="0">
                <a:latin typeface="Bahnschrift" panose="020B0502040204020203" pitchFamily="34" charset="0"/>
              </a:rPr>
              <a:t>.</a:t>
            </a:r>
            <a:endParaRPr lang="lb-LU" dirty="0">
              <a:latin typeface="Bahnschrift" panose="020B050204020402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CC3B947-6E6E-41F4-BBB4-0FC01DD638B0}"/>
              </a:ext>
            </a:extLst>
          </p:cNvPr>
          <p:cNvSpPr txBox="1"/>
          <p:nvPr/>
        </p:nvSpPr>
        <p:spPr>
          <a:xfrm>
            <a:off x="3649210" y="4615167"/>
            <a:ext cx="80585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Moralisch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verwerflicher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Egoismus</a:t>
            </a:r>
            <a:endParaRPr lang="en-US" b="1" dirty="0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</a:endParaRPr>
          </a:p>
          <a:p>
            <a:pPr algn="just"/>
            <a:endParaRPr lang="en-US" dirty="0">
              <a:latin typeface="Bahnschrift" panose="020B0502040204020203" pitchFamily="34" charset="0"/>
            </a:endParaRPr>
          </a:p>
          <a:p>
            <a:pPr algn="just"/>
            <a:r>
              <a:rPr lang="en-US" dirty="0">
                <a:latin typeface="Bahnschrift" panose="020B0502040204020203" pitchFamily="34" charset="0"/>
              </a:rPr>
              <a:t>Die </a:t>
            </a:r>
            <a:r>
              <a:rPr lang="en-US" dirty="0" err="1">
                <a:latin typeface="Bahnschrift" panose="020B0502040204020203" pitchFamily="34" charset="0"/>
              </a:rPr>
              <a:t>Erfüllung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meines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Egoismus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geht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 auf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Kosten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anderer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Lebewesen</a:t>
            </a:r>
            <a:r>
              <a:rPr lang="en-US" dirty="0">
                <a:latin typeface="Bahnschrift" panose="020B0502040204020203" pitchFamily="34" charset="0"/>
              </a:rPr>
              <a:t>.</a:t>
            </a:r>
          </a:p>
          <a:p>
            <a:pPr algn="just"/>
            <a:endParaRPr lang="en-US" dirty="0">
              <a:latin typeface="Bahnschrift" panose="020B0502040204020203" pitchFamily="34" charset="0"/>
            </a:endParaRPr>
          </a:p>
          <a:p>
            <a:pPr algn="just"/>
            <a:r>
              <a:rPr lang="en-US" dirty="0" err="1">
                <a:latin typeface="Bahnschrift" panose="020B0502040204020203" pitchFamily="34" charset="0"/>
              </a:rPr>
              <a:t>z.B.</a:t>
            </a:r>
            <a:r>
              <a:rPr lang="en-US" dirty="0">
                <a:latin typeface="Bahnschrift" panose="020B0502040204020203" pitchFamily="34" charset="0"/>
              </a:rPr>
              <a:t>: </a:t>
            </a:r>
            <a:r>
              <a:rPr lang="en-US" dirty="0" err="1">
                <a:latin typeface="Bahnschrift" panose="020B0502040204020203" pitchFamily="34" charset="0"/>
              </a:rPr>
              <a:t>Wenn</a:t>
            </a:r>
            <a:r>
              <a:rPr lang="en-US" dirty="0">
                <a:latin typeface="Bahnschrift" panose="020B0502040204020203" pitchFamily="34" charset="0"/>
              </a:rPr>
              <a:t> ich </a:t>
            </a:r>
            <a:r>
              <a:rPr lang="en-US" dirty="0" err="1">
                <a:latin typeface="Bahnschrift" panose="020B0502040204020203" pitchFamily="34" charset="0"/>
              </a:rPr>
              <a:t>meinem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Konkurrenten</a:t>
            </a:r>
            <a:r>
              <a:rPr lang="en-US" dirty="0">
                <a:latin typeface="Bahnschrift" panose="020B0502040204020203" pitchFamily="34" charset="0"/>
              </a:rPr>
              <a:t> das </a:t>
            </a:r>
            <a:r>
              <a:rPr lang="en-US" dirty="0" err="1">
                <a:latin typeface="Bahnschrift" panose="020B0502040204020203" pitchFamily="34" charset="0"/>
              </a:rPr>
              <a:t>Bein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stelle</a:t>
            </a:r>
            <a:r>
              <a:rPr lang="en-US" dirty="0">
                <a:latin typeface="Bahnschrift" panose="020B0502040204020203" pitchFamily="34" charset="0"/>
              </a:rPr>
              <a:t>, um den </a:t>
            </a:r>
            <a:r>
              <a:rPr lang="en-US" dirty="0" err="1">
                <a:latin typeface="Bahnschrift" panose="020B0502040204020203" pitchFamily="34" charset="0"/>
              </a:rPr>
              <a:t>Wettkampf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zu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err="1">
                <a:latin typeface="Bahnschrift" panose="020B0502040204020203" pitchFamily="34" charset="0"/>
              </a:rPr>
              <a:t>gewinnen</a:t>
            </a:r>
            <a:r>
              <a:rPr lang="en-US" dirty="0">
                <a:latin typeface="Bahnschrift" panose="020B0502040204020203" pitchFamily="34" charset="0"/>
              </a:rPr>
              <a:t>.</a:t>
            </a:r>
            <a:endParaRPr lang="lb-LU" dirty="0">
              <a:latin typeface="Bahnschrift" panose="020B0502040204020203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AADD75A-C97C-4359-88D7-64627E9405D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2"/>
          <a:stretch/>
        </p:blipFill>
        <p:spPr>
          <a:xfrm>
            <a:off x="2503918" y="2807398"/>
            <a:ext cx="971056" cy="185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34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97EF4DD7-33CB-415D-9958-F490298D8D61}"/>
              </a:ext>
            </a:extLst>
          </p:cNvPr>
          <p:cNvSpPr/>
          <p:nvPr/>
        </p:nvSpPr>
        <p:spPr>
          <a:xfrm>
            <a:off x="4627956" y="1499629"/>
            <a:ext cx="7021585" cy="782177"/>
          </a:xfrm>
          <a:prstGeom prst="wedgeRoundRectCallout">
            <a:avLst>
              <a:gd name="adj1" fmla="val -66114"/>
              <a:gd name="adj2" fmla="val 20377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b-L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3D7BB0-32BD-4398-8ABF-3D623950BEA1}"/>
              </a:ext>
            </a:extLst>
          </p:cNvPr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843C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Ethik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: Die </a:t>
            </a:r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Mitleidsethik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(Schopenhauer)</a:t>
            </a:r>
            <a:endParaRPr lang="LID4096" sz="2000" dirty="0">
              <a:solidFill>
                <a:schemeClr val="accent2">
                  <a:lumMod val="20000"/>
                  <a:lumOff val="80000"/>
                </a:schemeClr>
              </a:solidFill>
              <a:latin typeface="Bahnschrift" panose="020B05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79F6EB-56BC-49F2-803F-1685F8B08DB1}"/>
              </a:ext>
            </a:extLst>
          </p:cNvPr>
          <p:cNvGrpSpPr/>
          <p:nvPr/>
        </p:nvGrpSpPr>
        <p:grpSpPr>
          <a:xfrm>
            <a:off x="235128" y="946604"/>
            <a:ext cx="2577741" cy="433281"/>
            <a:chOff x="235130" y="742375"/>
            <a:chExt cx="2577741" cy="433281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1A27FC3D-8E1A-4579-8E3F-8F3CDAADF317}"/>
                </a:ext>
              </a:extLst>
            </p:cNvPr>
            <p:cNvSpPr/>
            <p:nvPr/>
          </p:nvSpPr>
          <p:spPr>
            <a:xfrm>
              <a:off x="235130" y="742375"/>
              <a:ext cx="2205368" cy="433281"/>
            </a:xfrm>
            <a:prstGeom prst="roundRect">
              <a:avLst/>
            </a:prstGeom>
            <a:solidFill>
              <a:srgbClr val="843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294C40-41F1-4D75-9044-60551E38E3A5}"/>
                </a:ext>
              </a:extLst>
            </p:cNvPr>
            <p:cNvSpPr txBox="1"/>
            <p:nvPr/>
          </p:nvSpPr>
          <p:spPr>
            <a:xfrm>
              <a:off x="317467" y="759793"/>
              <a:ext cx="2495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D</a:t>
              </a:r>
              <a:r>
                <a:rPr lang="lb-LU" b="1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ie</a:t>
              </a:r>
              <a:r>
                <a:rPr lang="lb-LU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 </a:t>
              </a:r>
              <a:r>
                <a:rPr lang="lb-LU" b="1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Bosheit</a:t>
              </a:r>
              <a:endParaRPr lang="lb-LU" dirty="0">
                <a:solidFill>
                  <a:schemeClr val="accent2">
                    <a:lumMod val="40000"/>
                    <a:lumOff val="60000"/>
                  </a:schemeClr>
                </a:solidFill>
                <a:latin typeface="Bahnschrift" panose="020B0502040204020203" pitchFamily="34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F24D8C8D-D584-480A-8935-3F2F7706C46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601" y="1163244"/>
            <a:ext cx="5308963" cy="61022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AD6DF8-6470-4844-B4E4-CC04D9C3461F}"/>
              </a:ext>
            </a:extLst>
          </p:cNvPr>
          <p:cNvSpPr txBox="1"/>
          <p:nvPr/>
        </p:nvSpPr>
        <p:spPr>
          <a:xfrm>
            <a:off x="4801362" y="2369358"/>
            <a:ext cx="7270396" cy="2894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de-LU" dirty="0">
                <a:latin typeface="Bahnschrift" panose="020B0502040204020203" pitchFamily="34" charset="0"/>
              </a:rPr>
              <a:t>Das Übelwollen entsteht laut Schopenhauer… </a:t>
            </a:r>
          </a:p>
          <a:p>
            <a:pPr>
              <a:lnSpc>
                <a:spcPct val="200000"/>
              </a:lnSpc>
            </a:pPr>
            <a:endParaRPr lang="de-LU" sz="300" b="1" dirty="0">
              <a:latin typeface="Bahnschrift" panose="020B0502040204020203" pitchFamily="34" charset="0"/>
            </a:endParaRPr>
          </a:p>
          <a:p>
            <a:pPr>
              <a:lnSpc>
                <a:spcPct val="200000"/>
              </a:lnSpc>
            </a:pPr>
            <a:r>
              <a:rPr lang="de-LU" b="1" dirty="0">
                <a:latin typeface="Bahnschrift" panose="020B0502040204020203" pitchFamily="34" charset="0"/>
              </a:rPr>
              <a:t>…</a:t>
            </a:r>
            <a:r>
              <a:rPr lang="de-LU" dirty="0">
                <a:latin typeface="Bahnschrift" panose="020B0502040204020203" pitchFamily="34" charset="0"/>
              </a:rPr>
              <a:t>durch das </a:t>
            </a:r>
            <a:r>
              <a:rPr lang="de-LU" b="1" dirty="0">
                <a:latin typeface="Bahnschrift" panose="020B0502040204020203" pitchFamily="34" charset="0"/>
              </a:rPr>
              <a:t>Zusammenprallen von Egoismen</a:t>
            </a:r>
            <a:endParaRPr lang="de-LU" dirty="0">
              <a:latin typeface="Bahnschrift" panose="020B0502040204020203" pitchFamily="34" charset="0"/>
            </a:endParaRPr>
          </a:p>
          <a:p>
            <a:pPr>
              <a:lnSpc>
                <a:spcPct val="200000"/>
              </a:lnSpc>
            </a:pPr>
            <a:r>
              <a:rPr lang="de-LU" b="1" dirty="0">
                <a:latin typeface="Bahnschrift" panose="020B0502040204020203" pitchFamily="34" charset="0"/>
              </a:rPr>
              <a:t>…</a:t>
            </a:r>
            <a:r>
              <a:rPr lang="de-LU" dirty="0">
                <a:latin typeface="Bahnschrift" panose="020B0502040204020203" pitchFamily="34" charset="0"/>
              </a:rPr>
              <a:t>durch unsere </a:t>
            </a:r>
            <a:r>
              <a:rPr lang="de-LU" b="1" dirty="0">
                <a:latin typeface="Bahnschrift" panose="020B0502040204020203" pitchFamily="34" charset="0"/>
              </a:rPr>
              <a:t>Schwächen und Laster</a:t>
            </a:r>
            <a:endParaRPr lang="de-LU" dirty="0">
              <a:latin typeface="Bahnschrift" panose="020B0502040204020203" pitchFamily="34" charset="0"/>
            </a:endParaRPr>
          </a:p>
          <a:p>
            <a:pPr>
              <a:lnSpc>
                <a:spcPct val="200000"/>
              </a:lnSpc>
            </a:pPr>
            <a:r>
              <a:rPr lang="de-LU" dirty="0">
                <a:latin typeface="Bahnschrift" panose="020B0502040204020203" pitchFamily="34" charset="0"/>
              </a:rPr>
              <a:t>…durch </a:t>
            </a:r>
            <a:r>
              <a:rPr lang="de-LU" b="1" dirty="0">
                <a:latin typeface="Bahnschrift" panose="020B0502040204020203" pitchFamily="34" charset="0"/>
              </a:rPr>
              <a:t>Unzufriedenheit aus Neid</a:t>
            </a:r>
          </a:p>
          <a:p>
            <a:pPr>
              <a:lnSpc>
                <a:spcPct val="200000"/>
              </a:lnSpc>
            </a:pPr>
            <a:r>
              <a:rPr lang="de-LU" dirty="0">
                <a:latin typeface="Bahnschrift" panose="020B0502040204020203" pitchFamily="34" charset="0"/>
              </a:rPr>
              <a:t>… durch </a:t>
            </a:r>
            <a:r>
              <a:rPr lang="de-LU" b="1" dirty="0">
                <a:latin typeface="Bahnschrift" panose="020B0502040204020203" pitchFamily="34" charset="0"/>
              </a:rPr>
              <a:t>Schadenfreude</a:t>
            </a:r>
            <a:endParaRPr lang="fr-BE" b="1" dirty="0">
              <a:latin typeface="Bahnschrift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25480E-55BA-4579-B28E-71759987CEF2}"/>
              </a:ext>
            </a:extLst>
          </p:cNvPr>
          <p:cNvSpPr txBox="1"/>
          <p:nvPr/>
        </p:nvSpPr>
        <p:spPr>
          <a:xfrm>
            <a:off x="5539318" y="1659884"/>
            <a:ext cx="5198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LU" sz="2400" dirty="0">
                <a:latin typeface="Bookman Old Style" panose="02050604050505020204" pitchFamily="18" charset="0"/>
              </a:rPr>
              <a:t>„</a:t>
            </a:r>
            <a:r>
              <a:rPr lang="de-LU" sz="2400" i="1" dirty="0">
                <a:latin typeface="Bookman Old Style" panose="02050604050505020204" pitchFamily="18" charset="0"/>
              </a:rPr>
              <a:t>Verletze alle, so sehr du kannst!</a:t>
            </a:r>
            <a:r>
              <a:rPr lang="de-LU" sz="2400" dirty="0">
                <a:latin typeface="Bookman Old Style" panose="02050604050505020204" pitchFamily="18" charset="0"/>
              </a:rPr>
              <a:t>“</a:t>
            </a:r>
            <a:endParaRPr lang="lb-LU" sz="2400" dirty="0">
              <a:latin typeface="Bookman Old Style" panose="02050604050505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CD71CC-ACA9-43DC-A6FE-A0BCC8A51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53" y="1683616"/>
            <a:ext cx="2161439" cy="14454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B6D0DE-08B0-4E21-989A-86186BA0C5AA}"/>
              </a:ext>
            </a:extLst>
          </p:cNvPr>
          <p:cNvSpPr txBox="1"/>
          <p:nvPr/>
        </p:nvSpPr>
        <p:spPr>
          <a:xfrm>
            <a:off x="4801362" y="5480508"/>
            <a:ext cx="6392410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LU" b="1" dirty="0">
                <a:latin typeface="Bahnschrift" panose="020B0502040204020203" pitchFamily="34" charset="0"/>
                <a:sym typeface="Wingdings" panose="05000000000000000000" pitchFamily="2" charset="2"/>
              </a:rPr>
              <a:t> </a:t>
            </a:r>
            <a:r>
              <a:rPr lang="de-LU" dirty="0">
                <a:latin typeface="Bahnschrift" panose="020B0502040204020203" pitchFamily="34" charset="0"/>
              </a:rPr>
              <a:t>Das </a:t>
            </a:r>
            <a:r>
              <a:rPr lang="de-LU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Leid der anderen </a:t>
            </a:r>
            <a:r>
              <a:rPr lang="de-LU" dirty="0">
                <a:latin typeface="Bahnschrift" panose="020B0502040204020203" pitchFamily="34" charset="0"/>
              </a:rPr>
              <a:t>wird </a:t>
            </a:r>
            <a:r>
              <a:rPr lang="de-LU" b="1" dirty="0">
                <a:latin typeface="Bahnschrift" panose="020B0502040204020203" pitchFamily="34" charset="0"/>
              </a:rPr>
              <a:t>nicht Mittel zum Zweck</a:t>
            </a:r>
            <a:r>
              <a:rPr lang="de-LU" dirty="0">
                <a:latin typeface="Bahnschrift" panose="020B0502040204020203" pitchFamily="34" charset="0"/>
              </a:rPr>
              <a:t>, sondern sie wird zum </a:t>
            </a:r>
            <a:r>
              <a:rPr lang="de-LU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Zweck an sich</a:t>
            </a:r>
            <a:endParaRPr lang="lb-LU" dirty="0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01AA238-BAB3-4CDE-9501-6471609A1D8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50" y="3628254"/>
            <a:ext cx="1823843" cy="17515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7FAE1D6-EDDE-41CE-9420-F5ADCDD2B1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1" t="11432" r="18491" b="60612"/>
          <a:stretch/>
        </p:blipFill>
        <p:spPr>
          <a:xfrm>
            <a:off x="462483" y="2832190"/>
            <a:ext cx="2205368" cy="101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540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C3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97EF4DD7-33CB-415D-9958-F490298D8D61}"/>
              </a:ext>
            </a:extLst>
          </p:cNvPr>
          <p:cNvSpPr/>
          <p:nvPr/>
        </p:nvSpPr>
        <p:spPr>
          <a:xfrm>
            <a:off x="4627956" y="1499629"/>
            <a:ext cx="7021585" cy="782177"/>
          </a:xfrm>
          <a:prstGeom prst="wedgeRoundRectCallout">
            <a:avLst>
              <a:gd name="adj1" fmla="val -66114"/>
              <a:gd name="adj2" fmla="val 20377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b-L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F3D7BB0-32BD-4398-8ABF-3D623950BEA1}"/>
              </a:ext>
            </a:extLst>
          </p:cNvPr>
          <p:cNvSpPr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843C0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Ethik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: Die </a:t>
            </a:r>
            <a:r>
              <a:rPr lang="en-US" sz="2000" dirty="0" err="1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Mitleidsethik</a:t>
            </a:r>
            <a:r>
              <a:rPr lang="en-US" sz="2000" dirty="0">
                <a:solidFill>
                  <a:schemeClr val="accent2">
                    <a:lumMod val="20000"/>
                    <a:lumOff val="80000"/>
                  </a:schemeClr>
                </a:solidFill>
                <a:latin typeface="Bahnschrift" panose="020B0502040204020203" pitchFamily="34" charset="0"/>
              </a:rPr>
              <a:t> (Schopenhauer)</a:t>
            </a:r>
            <a:endParaRPr lang="LID4096" sz="2000" dirty="0">
              <a:solidFill>
                <a:schemeClr val="accent2">
                  <a:lumMod val="20000"/>
                  <a:lumOff val="80000"/>
                </a:schemeClr>
              </a:solidFill>
              <a:latin typeface="Bahnschrift" panose="020B05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179F6EB-56BC-49F2-803F-1685F8B08DB1}"/>
              </a:ext>
            </a:extLst>
          </p:cNvPr>
          <p:cNvGrpSpPr/>
          <p:nvPr/>
        </p:nvGrpSpPr>
        <p:grpSpPr>
          <a:xfrm>
            <a:off x="235128" y="946604"/>
            <a:ext cx="2577741" cy="433281"/>
            <a:chOff x="235130" y="742375"/>
            <a:chExt cx="2577741" cy="433281"/>
          </a:xfrm>
        </p:grpSpPr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1A27FC3D-8E1A-4579-8E3F-8F3CDAADF317}"/>
                </a:ext>
              </a:extLst>
            </p:cNvPr>
            <p:cNvSpPr/>
            <p:nvPr/>
          </p:nvSpPr>
          <p:spPr>
            <a:xfrm>
              <a:off x="235130" y="742375"/>
              <a:ext cx="2205368" cy="433281"/>
            </a:xfrm>
            <a:prstGeom prst="roundRect">
              <a:avLst/>
            </a:prstGeom>
            <a:solidFill>
              <a:srgbClr val="843C0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LID4096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4294C40-41F1-4D75-9044-60551E38E3A5}"/>
                </a:ext>
              </a:extLst>
            </p:cNvPr>
            <p:cNvSpPr txBox="1"/>
            <p:nvPr/>
          </p:nvSpPr>
          <p:spPr>
            <a:xfrm>
              <a:off x="317467" y="759793"/>
              <a:ext cx="24954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D</a:t>
              </a:r>
              <a:r>
                <a:rPr lang="lb-LU" b="1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ie</a:t>
              </a:r>
              <a:r>
                <a:rPr lang="lb-LU" b="1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 </a:t>
              </a:r>
              <a:r>
                <a:rPr lang="lb-LU" b="1" dirty="0" err="1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Bahnschrift" panose="020B0502040204020203" pitchFamily="34" charset="0"/>
                </a:rPr>
                <a:t>Bosheit</a:t>
              </a:r>
              <a:endParaRPr lang="lb-LU" dirty="0">
                <a:solidFill>
                  <a:schemeClr val="accent2">
                    <a:lumMod val="40000"/>
                    <a:lumOff val="60000"/>
                  </a:schemeClr>
                </a:solidFill>
                <a:latin typeface="Bahnschrift" panose="020B0502040204020203" pitchFamily="34" charset="0"/>
              </a:endParaRP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F24D8C8D-D584-480A-8935-3F2F7706C46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7601" y="1163244"/>
            <a:ext cx="5308963" cy="61022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AD6DF8-6470-4844-B4E4-CC04D9C3461F}"/>
              </a:ext>
            </a:extLst>
          </p:cNvPr>
          <p:cNvSpPr txBox="1"/>
          <p:nvPr/>
        </p:nvSpPr>
        <p:spPr>
          <a:xfrm>
            <a:off x="4801362" y="2369358"/>
            <a:ext cx="7270396" cy="2894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de-LU" dirty="0">
                <a:latin typeface="Bahnschrift" panose="020B0502040204020203" pitchFamily="34" charset="0"/>
              </a:rPr>
              <a:t>Das Übelwollen entsteht laut Schopenhauer… </a:t>
            </a:r>
          </a:p>
          <a:p>
            <a:pPr>
              <a:lnSpc>
                <a:spcPct val="200000"/>
              </a:lnSpc>
            </a:pPr>
            <a:endParaRPr lang="de-LU" sz="300" b="1" dirty="0">
              <a:latin typeface="Bahnschrift" panose="020B0502040204020203" pitchFamily="34" charset="0"/>
            </a:endParaRPr>
          </a:p>
          <a:p>
            <a:pPr>
              <a:lnSpc>
                <a:spcPct val="200000"/>
              </a:lnSpc>
            </a:pPr>
            <a:r>
              <a:rPr lang="de-LU" b="1" dirty="0">
                <a:latin typeface="Bahnschrift" panose="020B0502040204020203" pitchFamily="34" charset="0"/>
              </a:rPr>
              <a:t>…</a:t>
            </a:r>
            <a:r>
              <a:rPr lang="de-LU" dirty="0">
                <a:latin typeface="Bahnschrift" panose="020B0502040204020203" pitchFamily="34" charset="0"/>
              </a:rPr>
              <a:t>durch das </a:t>
            </a:r>
            <a:r>
              <a:rPr lang="de-LU" b="1" dirty="0">
                <a:latin typeface="Bahnschrift" panose="020B0502040204020203" pitchFamily="34" charset="0"/>
              </a:rPr>
              <a:t>Zusammenprallen von Egoismen</a:t>
            </a:r>
            <a:endParaRPr lang="de-LU" dirty="0">
              <a:latin typeface="Bahnschrift" panose="020B0502040204020203" pitchFamily="34" charset="0"/>
            </a:endParaRPr>
          </a:p>
          <a:p>
            <a:pPr>
              <a:lnSpc>
                <a:spcPct val="200000"/>
              </a:lnSpc>
            </a:pPr>
            <a:r>
              <a:rPr lang="de-LU" b="1" dirty="0">
                <a:latin typeface="Bahnschrift" panose="020B0502040204020203" pitchFamily="34" charset="0"/>
              </a:rPr>
              <a:t>…</a:t>
            </a:r>
            <a:r>
              <a:rPr lang="de-LU" dirty="0">
                <a:latin typeface="Bahnschrift" panose="020B0502040204020203" pitchFamily="34" charset="0"/>
              </a:rPr>
              <a:t>durch unsere </a:t>
            </a:r>
            <a:r>
              <a:rPr lang="de-LU" b="1" dirty="0">
                <a:latin typeface="Bahnschrift" panose="020B0502040204020203" pitchFamily="34" charset="0"/>
              </a:rPr>
              <a:t>Schwächen und Laster</a:t>
            </a:r>
            <a:endParaRPr lang="de-LU" dirty="0">
              <a:latin typeface="Bahnschrift" panose="020B0502040204020203" pitchFamily="34" charset="0"/>
            </a:endParaRPr>
          </a:p>
          <a:p>
            <a:pPr>
              <a:lnSpc>
                <a:spcPct val="200000"/>
              </a:lnSpc>
            </a:pPr>
            <a:r>
              <a:rPr lang="de-LU" dirty="0">
                <a:latin typeface="Bahnschrift" panose="020B0502040204020203" pitchFamily="34" charset="0"/>
              </a:rPr>
              <a:t>…durch </a:t>
            </a:r>
            <a:r>
              <a:rPr lang="de-LU" b="1" dirty="0">
                <a:latin typeface="Bahnschrift" panose="020B0502040204020203" pitchFamily="34" charset="0"/>
              </a:rPr>
              <a:t>Unzufriedenheit aus Neid</a:t>
            </a:r>
          </a:p>
          <a:p>
            <a:pPr>
              <a:lnSpc>
                <a:spcPct val="200000"/>
              </a:lnSpc>
            </a:pPr>
            <a:r>
              <a:rPr lang="de-LU" dirty="0">
                <a:latin typeface="Bahnschrift" panose="020B0502040204020203" pitchFamily="34" charset="0"/>
              </a:rPr>
              <a:t>… durch </a:t>
            </a:r>
            <a:r>
              <a:rPr lang="de-LU" b="1" dirty="0">
                <a:latin typeface="Bahnschrift" panose="020B0502040204020203" pitchFamily="34" charset="0"/>
              </a:rPr>
              <a:t>Schadenfreude</a:t>
            </a:r>
            <a:endParaRPr lang="fr-BE" b="1" dirty="0">
              <a:latin typeface="Bahnschrift" panose="020B0502040204020203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25480E-55BA-4579-B28E-71759987CEF2}"/>
              </a:ext>
            </a:extLst>
          </p:cNvPr>
          <p:cNvSpPr txBox="1"/>
          <p:nvPr/>
        </p:nvSpPr>
        <p:spPr>
          <a:xfrm>
            <a:off x="5539318" y="1659884"/>
            <a:ext cx="51988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LU" sz="2400" dirty="0">
                <a:latin typeface="Bookman Old Style" panose="02050604050505020204" pitchFamily="18" charset="0"/>
              </a:rPr>
              <a:t>„</a:t>
            </a:r>
            <a:r>
              <a:rPr lang="de-LU" sz="2400" i="1" dirty="0">
                <a:latin typeface="Bookman Old Style" panose="02050604050505020204" pitchFamily="18" charset="0"/>
              </a:rPr>
              <a:t>Verletze alle, so sehr du kannst!</a:t>
            </a:r>
            <a:r>
              <a:rPr lang="de-LU" sz="2400" dirty="0">
                <a:latin typeface="Bookman Old Style" panose="02050604050505020204" pitchFamily="18" charset="0"/>
              </a:rPr>
              <a:t>“</a:t>
            </a:r>
            <a:endParaRPr lang="lb-LU" sz="2400" dirty="0">
              <a:latin typeface="Bookman Old Style" panose="02050604050505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4CD71CC-ACA9-43DC-A6FE-A0BCC8A51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653" y="1683616"/>
            <a:ext cx="2161439" cy="144546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B6D0DE-08B0-4E21-989A-86186BA0C5AA}"/>
              </a:ext>
            </a:extLst>
          </p:cNvPr>
          <p:cNvSpPr txBox="1"/>
          <p:nvPr/>
        </p:nvSpPr>
        <p:spPr>
          <a:xfrm>
            <a:off x="4801362" y="5480508"/>
            <a:ext cx="6392410" cy="880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LU" b="1" dirty="0">
                <a:latin typeface="Bahnschrift" panose="020B0502040204020203" pitchFamily="34" charset="0"/>
                <a:sym typeface="Wingdings" panose="05000000000000000000" pitchFamily="2" charset="2"/>
              </a:rPr>
              <a:t> </a:t>
            </a:r>
            <a:r>
              <a:rPr lang="de-LU" dirty="0">
                <a:latin typeface="Bahnschrift" panose="020B0502040204020203" pitchFamily="34" charset="0"/>
              </a:rPr>
              <a:t>Das </a:t>
            </a:r>
            <a:r>
              <a:rPr lang="de-LU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Leid der anderen </a:t>
            </a:r>
            <a:r>
              <a:rPr lang="de-LU" dirty="0">
                <a:latin typeface="Bahnschrift" panose="020B0502040204020203" pitchFamily="34" charset="0"/>
              </a:rPr>
              <a:t>wird </a:t>
            </a:r>
            <a:r>
              <a:rPr lang="de-LU" b="1" dirty="0">
                <a:latin typeface="Bahnschrift" panose="020B0502040204020203" pitchFamily="34" charset="0"/>
              </a:rPr>
              <a:t>nicht Mittel zum Zweck</a:t>
            </a:r>
            <a:r>
              <a:rPr lang="de-LU" dirty="0">
                <a:latin typeface="Bahnschrift" panose="020B0502040204020203" pitchFamily="34" charset="0"/>
              </a:rPr>
              <a:t>, sondern sie wird zum </a:t>
            </a:r>
            <a:r>
              <a:rPr lang="de-LU" b="1" dirty="0">
                <a:solidFill>
                  <a:schemeClr val="accent2">
                    <a:lumMod val="75000"/>
                  </a:schemeClr>
                </a:solidFill>
                <a:latin typeface="Bahnschrift" panose="020B0502040204020203" pitchFamily="34" charset="0"/>
              </a:rPr>
              <a:t>Zweck an sich</a:t>
            </a:r>
            <a:endParaRPr lang="lb-LU" dirty="0">
              <a:solidFill>
                <a:schemeClr val="accent2">
                  <a:lumMod val="75000"/>
                </a:schemeClr>
              </a:solidFill>
              <a:latin typeface="Bahnschrift" panose="020B0502040204020203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01AA238-BAB3-4CDE-9501-6471609A1D8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450" y="3628254"/>
            <a:ext cx="1823843" cy="17515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7FAE1D6-EDDE-41CE-9420-F5ADCDD2B18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1" t="11432" r="18491" b="60612"/>
          <a:stretch/>
        </p:blipFill>
        <p:spPr>
          <a:xfrm>
            <a:off x="462483" y="2832190"/>
            <a:ext cx="2205368" cy="101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167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1388</Words>
  <Application>Microsoft Office PowerPoint</Application>
  <PresentationFormat>Widescreen</PresentationFormat>
  <Paragraphs>157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Bahnschrift</vt:lpstr>
      <vt:lpstr>Bookman Old Style</vt:lpstr>
      <vt:lpstr>Calibri</vt:lpstr>
      <vt:lpstr>Calibri Light</vt:lpstr>
      <vt:lpstr>Times New Roman</vt:lpstr>
      <vt:lpstr>Wingdings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BRÜCHER Patrick</dc:creator>
  <cp:lastModifiedBy>Patrick BRÜCHER</cp:lastModifiedBy>
  <cp:revision>63</cp:revision>
  <dcterms:created xsi:type="dcterms:W3CDTF">2017-01-31T18:22:07Z</dcterms:created>
  <dcterms:modified xsi:type="dcterms:W3CDTF">2025-01-10T10:38:35Z</dcterms:modified>
</cp:coreProperties>
</file>