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61" r:id="rId3"/>
    <p:sldId id="387" r:id="rId4"/>
    <p:sldId id="381" r:id="rId5"/>
    <p:sldId id="362" r:id="rId6"/>
    <p:sldId id="363" r:id="rId7"/>
    <p:sldId id="364" r:id="rId8"/>
    <p:sldId id="365" r:id="rId9"/>
    <p:sldId id="367" r:id="rId10"/>
    <p:sldId id="368" r:id="rId11"/>
    <p:sldId id="369" r:id="rId12"/>
    <p:sldId id="370" r:id="rId13"/>
    <p:sldId id="371" r:id="rId14"/>
    <p:sldId id="382" r:id="rId15"/>
    <p:sldId id="372" r:id="rId16"/>
    <p:sldId id="373" r:id="rId17"/>
    <p:sldId id="375" r:id="rId18"/>
    <p:sldId id="374" r:id="rId19"/>
    <p:sldId id="383" r:id="rId20"/>
    <p:sldId id="384" r:id="rId21"/>
    <p:sldId id="385" r:id="rId22"/>
    <p:sldId id="386" r:id="rId23"/>
    <p:sldId id="376" r:id="rId24"/>
    <p:sldId id="377" r:id="rId25"/>
    <p:sldId id="378" r:id="rId26"/>
    <p:sldId id="379" r:id="rId27"/>
    <p:sldId id="3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FB9"/>
    <a:srgbClr val="843C0C"/>
    <a:srgbClr val="E6BA9F"/>
    <a:srgbClr val="FBE5D6"/>
    <a:srgbClr val="789ABA"/>
    <a:srgbClr val="FADFB5"/>
    <a:srgbClr val="321A0B"/>
    <a:srgbClr val="C6D0BA"/>
    <a:srgbClr val="E8E5AE"/>
    <a:srgbClr val="F6C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8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9693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2388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72923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90627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89354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46537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8057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42855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71051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88278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22765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FFEB-C914-40D7-A8CD-DF8EA7A6D001}" type="datetimeFigureOut">
              <a:rPr lang="lb-LU" smtClean="0"/>
              <a:t>04.02.26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65419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2882" y="1057240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Arthur Schopenhauer</a:t>
            </a:r>
            <a:endParaRPr lang="lb-LU" sz="3600" dirty="0"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0246" y="2014311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Bahnschrift" panose="020B0502040204020203" pitchFamily="34" charset="0"/>
              </a:rPr>
              <a:t>Die </a:t>
            </a:r>
            <a:r>
              <a:rPr lang="en-GB" sz="3200" dirty="0" err="1">
                <a:latin typeface="Bahnschrift" panose="020B0502040204020203" pitchFamily="34" charset="0"/>
              </a:rPr>
              <a:t>Mitleidsethik</a:t>
            </a:r>
            <a:endParaRPr lang="lb-LU" sz="3200" dirty="0">
              <a:latin typeface="Bahnschrif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rgbClr val="FADFB5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FE664-CDA5-4170-A643-552DB56737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69" y="2821377"/>
            <a:ext cx="4072347" cy="40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7EF4DD7-33CB-415D-9958-F490298D8D61}"/>
              </a:ext>
            </a:extLst>
          </p:cNvPr>
          <p:cNvSpPr/>
          <p:nvPr/>
        </p:nvSpPr>
        <p:spPr>
          <a:xfrm>
            <a:off x="4627956" y="1499629"/>
            <a:ext cx="7021585" cy="782177"/>
          </a:xfrm>
          <a:prstGeom prst="wedgeRoundRectCallout">
            <a:avLst>
              <a:gd name="adj1" fmla="val -66114"/>
              <a:gd name="adj2" fmla="val 203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ie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Bosheit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D8C8D-D584-480A-8935-3F2F7706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601" y="1163244"/>
            <a:ext cx="5308963" cy="610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AD6DF8-6470-4844-B4E4-CC04D9C3461F}"/>
              </a:ext>
            </a:extLst>
          </p:cNvPr>
          <p:cNvSpPr txBox="1"/>
          <p:nvPr/>
        </p:nvSpPr>
        <p:spPr>
          <a:xfrm>
            <a:off x="4801362" y="2369358"/>
            <a:ext cx="7270396" cy="289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Das Übelwollen entsteht laut Schopenhauer… </a:t>
            </a:r>
          </a:p>
          <a:p>
            <a:pPr>
              <a:lnSpc>
                <a:spcPct val="200000"/>
              </a:lnSpc>
            </a:pPr>
            <a:endParaRPr lang="de-LU" sz="300" b="1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</a:t>
            </a:r>
            <a:r>
              <a:rPr lang="de-LU" dirty="0">
                <a:latin typeface="Bahnschrift" panose="020B0502040204020203" pitchFamily="34" charset="0"/>
              </a:rPr>
              <a:t>durch das </a:t>
            </a:r>
            <a:r>
              <a:rPr lang="de-LU" b="1" dirty="0">
                <a:latin typeface="Bahnschrift" panose="020B0502040204020203" pitchFamily="34" charset="0"/>
              </a:rPr>
              <a:t>Zusammenprallen von Egoismen</a:t>
            </a:r>
            <a:endParaRPr lang="de-LU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</a:t>
            </a:r>
            <a:r>
              <a:rPr lang="de-LU" dirty="0">
                <a:latin typeface="Bahnschrift" panose="020B0502040204020203" pitchFamily="34" charset="0"/>
              </a:rPr>
              <a:t>durch unsere </a:t>
            </a:r>
            <a:r>
              <a:rPr lang="de-LU" b="1" dirty="0">
                <a:latin typeface="Bahnschrift" panose="020B0502040204020203" pitchFamily="34" charset="0"/>
              </a:rPr>
              <a:t>Schwächen und Laster</a:t>
            </a:r>
            <a:endParaRPr lang="de-LU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…durch </a:t>
            </a:r>
            <a:r>
              <a:rPr lang="de-LU" b="1" dirty="0">
                <a:latin typeface="Bahnschrift" panose="020B0502040204020203" pitchFamily="34" charset="0"/>
              </a:rPr>
              <a:t>Unzufriedenheit aus Neid</a:t>
            </a:r>
          </a:p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… durch </a:t>
            </a:r>
            <a:r>
              <a:rPr lang="de-LU" b="1" dirty="0">
                <a:latin typeface="Bahnschrift" panose="020B0502040204020203" pitchFamily="34" charset="0"/>
              </a:rPr>
              <a:t>Schadenfreude</a:t>
            </a:r>
            <a:endParaRPr lang="fr-BE" b="1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5480E-55BA-4579-B28E-71759987CEF2}"/>
              </a:ext>
            </a:extLst>
          </p:cNvPr>
          <p:cNvSpPr txBox="1"/>
          <p:nvPr/>
        </p:nvSpPr>
        <p:spPr>
          <a:xfrm>
            <a:off x="5539318" y="1659884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sz="2400" dirty="0">
                <a:latin typeface="Bookman Old Style" panose="02050604050505020204" pitchFamily="18" charset="0"/>
              </a:rPr>
              <a:t>„</a:t>
            </a:r>
            <a:r>
              <a:rPr lang="de-LU" sz="2400" i="1" dirty="0">
                <a:latin typeface="Bookman Old Style" panose="02050604050505020204" pitchFamily="18" charset="0"/>
              </a:rPr>
              <a:t>Verletze alle, so sehr du kannst!</a:t>
            </a:r>
            <a:r>
              <a:rPr lang="de-LU" sz="2400" dirty="0">
                <a:latin typeface="Bookman Old Style" panose="02050604050505020204" pitchFamily="18" charset="0"/>
              </a:rPr>
              <a:t>“</a:t>
            </a:r>
            <a:endParaRPr lang="lb-LU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CD71CC-ACA9-43DC-A6FE-A0BCC8A51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3" y="1683616"/>
            <a:ext cx="2161439" cy="1445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6D0DE-08B0-4E21-989A-86186BA0C5AA}"/>
              </a:ext>
            </a:extLst>
          </p:cNvPr>
          <p:cNvSpPr txBox="1"/>
          <p:nvPr/>
        </p:nvSpPr>
        <p:spPr>
          <a:xfrm>
            <a:off x="4801362" y="5480508"/>
            <a:ext cx="639241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LU" b="1" dirty="0">
                <a:latin typeface="Bahnschrift" panose="020B0502040204020203" pitchFamily="34" charset="0"/>
                <a:sym typeface="Wingdings" panose="05000000000000000000" pitchFamily="2" charset="2"/>
              </a:rPr>
              <a:t> </a:t>
            </a:r>
            <a:r>
              <a:rPr lang="de-LU" dirty="0">
                <a:latin typeface="Bahnschrift" panose="020B0502040204020203" pitchFamily="34" charset="0"/>
              </a:rPr>
              <a:t>Das </a:t>
            </a:r>
            <a:r>
              <a:rPr lang="de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Leid der anderen </a:t>
            </a:r>
            <a:r>
              <a:rPr lang="de-LU" dirty="0">
                <a:latin typeface="Bahnschrift" panose="020B0502040204020203" pitchFamily="34" charset="0"/>
              </a:rPr>
              <a:t>wird </a:t>
            </a:r>
            <a:r>
              <a:rPr lang="de-LU" b="1" dirty="0">
                <a:latin typeface="Bahnschrift" panose="020B0502040204020203" pitchFamily="34" charset="0"/>
              </a:rPr>
              <a:t>nicht Mittel zum Zweck</a:t>
            </a:r>
            <a:r>
              <a:rPr lang="de-LU" dirty="0">
                <a:latin typeface="Bahnschrift" panose="020B0502040204020203" pitchFamily="34" charset="0"/>
              </a:rPr>
              <a:t>, sondern sie wird zum </a:t>
            </a:r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Zweck an sich</a:t>
            </a:r>
            <a:endParaRPr lang="lb-LU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AA238-BAB3-4CDE-9501-6471609A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0" y="3628254"/>
            <a:ext cx="1823843" cy="1751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FAE1D6-EDDE-41CE-9420-F5ADCDD2B1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t="11432" r="18491" b="60612"/>
          <a:stretch/>
        </p:blipFill>
        <p:spPr>
          <a:xfrm>
            <a:off x="462483" y="2832190"/>
            <a:ext cx="2205368" cy="10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7EF4DD7-33CB-415D-9958-F490298D8D61}"/>
              </a:ext>
            </a:extLst>
          </p:cNvPr>
          <p:cNvSpPr/>
          <p:nvPr/>
        </p:nvSpPr>
        <p:spPr>
          <a:xfrm>
            <a:off x="4627956" y="1499629"/>
            <a:ext cx="7021585" cy="782177"/>
          </a:xfrm>
          <a:prstGeom prst="wedgeRoundRectCallout">
            <a:avLst>
              <a:gd name="adj1" fmla="val -66114"/>
              <a:gd name="adj2" fmla="val 203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ie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Bosheit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D8C8D-D584-480A-8935-3F2F7706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601" y="1163244"/>
            <a:ext cx="5308963" cy="610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AD6DF8-6470-4844-B4E4-CC04D9C3461F}"/>
              </a:ext>
            </a:extLst>
          </p:cNvPr>
          <p:cNvSpPr txBox="1"/>
          <p:nvPr/>
        </p:nvSpPr>
        <p:spPr>
          <a:xfrm>
            <a:off x="4801362" y="2369358"/>
            <a:ext cx="7270396" cy="289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Das Übelwollen entsteht laut Schopenhauer… </a:t>
            </a:r>
          </a:p>
          <a:p>
            <a:pPr>
              <a:lnSpc>
                <a:spcPct val="200000"/>
              </a:lnSpc>
            </a:pPr>
            <a:endParaRPr lang="de-LU" sz="300" b="1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</a:t>
            </a:r>
            <a:r>
              <a:rPr lang="de-LU" dirty="0">
                <a:latin typeface="Bahnschrift" panose="020B0502040204020203" pitchFamily="34" charset="0"/>
              </a:rPr>
              <a:t>durch das </a:t>
            </a:r>
            <a:r>
              <a:rPr lang="de-LU" b="1" dirty="0">
                <a:latin typeface="Bahnschrift" panose="020B0502040204020203" pitchFamily="34" charset="0"/>
              </a:rPr>
              <a:t>Zusammenprallen von Egoismen</a:t>
            </a:r>
            <a:endParaRPr lang="de-LU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</a:t>
            </a:r>
            <a:r>
              <a:rPr lang="de-LU" dirty="0">
                <a:latin typeface="Bahnschrift" panose="020B0502040204020203" pitchFamily="34" charset="0"/>
              </a:rPr>
              <a:t>durch unsere </a:t>
            </a:r>
            <a:r>
              <a:rPr lang="de-LU" b="1" dirty="0">
                <a:latin typeface="Bahnschrift" panose="020B0502040204020203" pitchFamily="34" charset="0"/>
              </a:rPr>
              <a:t>Schwächen und Laster</a:t>
            </a:r>
            <a:endParaRPr lang="de-LU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…durch </a:t>
            </a:r>
            <a:r>
              <a:rPr lang="de-LU" b="1" dirty="0">
                <a:latin typeface="Bahnschrift" panose="020B0502040204020203" pitchFamily="34" charset="0"/>
              </a:rPr>
              <a:t>Unzufriedenheit aus Neid</a:t>
            </a:r>
          </a:p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… durch </a:t>
            </a:r>
            <a:r>
              <a:rPr lang="de-LU" b="1" dirty="0">
                <a:latin typeface="Bahnschrift" panose="020B0502040204020203" pitchFamily="34" charset="0"/>
              </a:rPr>
              <a:t>Schadenfreude</a:t>
            </a:r>
            <a:endParaRPr lang="fr-BE" b="1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5480E-55BA-4579-B28E-71759987CEF2}"/>
              </a:ext>
            </a:extLst>
          </p:cNvPr>
          <p:cNvSpPr txBox="1"/>
          <p:nvPr/>
        </p:nvSpPr>
        <p:spPr>
          <a:xfrm>
            <a:off x="5539318" y="1659884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sz="2400" dirty="0">
                <a:latin typeface="Bookman Old Style" panose="02050604050505020204" pitchFamily="18" charset="0"/>
              </a:rPr>
              <a:t>„</a:t>
            </a:r>
            <a:r>
              <a:rPr lang="de-LU" sz="2400" i="1" dirty="0">
                <a:latin typeface="Bookman Old Style" panose="02050604050505020204" pitchFamily="18" charset="0"/>
              </a:rPr>
              <a:t>Verletze alle, so sehr du kannst!</a:t>
            </a:r>
            <a:r>
              <a:rPr lang="de-LU" sz="2400" dirty="0">
                <a:latin typeface="Bookman Old Style" panose="02050604050505020204" pitchFamily="18" charset="0"/>
              </a:rPr>
              <a:t>“</a:t>
            </a:r>
            <a:endParaRPr lang="lb-LU" sz="24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CD71CC-ACA9-43DC-A6FE-A0BCC8A51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3" y="1683616"/>
            <a:ext cx="2161439" cy="1445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6D0DE-08B0-4E21-989A-86186BA0C5AA}"/>
              </a:ext>
            </a:extLst>
          </p:cNvPr>
          <p:cNvSpPr txBox="1"/>
          <p:nvPr/>
        </p:nvSpPr>
        <p:spPr>
          <a:xfrm>
            <a:off x="4801362" y="5480508"/>
            <a:ext cx="639241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LU" b="1" dirty="0">
                <a:latin typeface="Bahnschrift" panose="020B0502040204020203" pitchFamily="34" charset="0"/>
                <a:sym typeface="Wingdings" panose="05000000000000000000" pitchFamily="2" charset="2"/>
              </a:rPr>
              <a:t> </a:t>
            </a:r>
            <a:r>
              <a:rPr lang="de-LU" dirty="0">
                <a:latin typeface="Bahnschrift" panose="020B0502040204020203" pitchFamily="34" charset="0"/>
              </a:rPr>
              <a:t>Das </a:t>
            </a:r>
            <a:r>
              <a:rPr lang="de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Leid der anderen </a:t>
            </a:r>
            <a:r>
              <a:rPr lang="de-LU" dirty="0">
                <a:latin typeface="Bahnschrift" panose="020B0502040204020203" pitchFamily="34" charset="0"/>
              </a:rPr>
              <a:t>wird </a:t>
            </a:r>
            <a:r>
              <a:rPr lang="de-LU" b="1" dirty="0">
                <a:latin typeface="Bahnschrift" panose="020B0502040204020203" pitchFamily="34" charset="0"/>
              </a:rPr>
              <a:t>nicht Mittel zum Zweck</a:t>
            </a:r>
            <a:r>
              <a:rPr lang="de-LU" dirty="0">
                <a:latin typeface="Bahnschrift" panose="020B0502040204020203" pitchFamily="34" charset="0"/>
              </a:rPr>
              <a:t>, sondern sie wird zum </a:t>
            </a:r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Zweck an sich</a:t>
            </a:r>
            <a:endParaRPr lang="lb-LU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AA238-BAB3-4CDE-9501-6471609A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0" y="3628254"/>
            <a:ext cx="1823843" cy="1751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FAE1D6-EDDE-41CE-9420-F5ADCDD2B1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t="11432" r="18491" b="60612"/>
          <a:stretch/>
        </p:blipFill>
        <p:spPr>
          <a:xfrm>
            <a:off x="462483" y="2832190"/>
            <a:ext cx="2205368" cy="10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Egoismus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B8B231-DE39-4D45-831C-EC2A4F40B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0" b="50110"/>
          <a:stretch/>
        </p:blipFill>
        <p:spPr>
          <a:xfrm>
            <a:off x="2514325" y="1607823"/>
            <a:ext cx="3581675" cy="2536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C22208-A780-4FE3-90D7-2A78D1DE8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1378" b="50110"/>
          <a:stretch/>
        </p:blipFill>
        <p:spPr>
          <a:xfrm>
            <a:off x="6095999" y="1602214"/>
            <a:ext cx="3680389" cy="2536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7F5A8D-038F-4EA2-8BDB-6E1011EE0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21" r="50000"/>
          <a:stretch/>
        </p:blipFill>
        <p:spPr>
          <a:xfrm>
            <a:off x="2514324" y="4150319"/>
            <a:ext cx="3581675" cy="25312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26CB67-9A6A-45D5-84F0-A67E6C74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49780" r="-1378"/>
          <a:stretch/>
        </p:blipFill>
        <p:spPr>
          <a:xfrm>
            <a:off x="6095999" y="4139101"/>
            <a:ext cx="3680390" cy="25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4739543" cy="433281"/>
            <a:chOff x="235130" y="742375"/>
            <a:chExt cx="4739543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4437540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6" y="759793"/>
              <a:ext cx="4657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Kriterium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moralischen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Handelns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6A32E4-C74B-4ADE-B3B0-6562AF010D25}"/>
              </a:ext>
            </a:extLst>
          </p:cNvPr>
          <p:cNvSpPr txBox="1"/>
          <p:nvPr/>
        </p:nvSpPr>
        <p:spPr>
          <a:xfrm>
            <a:off x="1247090" y="1857712"/>
            <a:ext cx="969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dirty="0">
                <a:latin typeface="Bahnschrift" panose="020B0502040204020203" pitchFamily="34" charset="0"/>
              </a:rPr>
              <a:t>“Die </a:t>
            </a:r>
            <a:r>
              <a:rPr lang="de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Abwesenheit aller egoistischen Motivation </a:t>
            </a:r>
            <a:r>
              <a:rPr lang="de-LU" dirty="0">
                <a:latin typeface="Bahnschrift" panose="020B0502040204020203" pitchFamily="34" charset="0"/>
              </a:rPr>
              <a:t>ist also das </a:t>
            </a:r>
            <a:r>
              <a:rPr lang="de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Kriterium</a:t>
            </a:r>
            <a:r>
              <a:rPr lang="de-LU" dirty="0">
                <a:latin typeface="Bahnschrift" panose="020B0502040204020203" pitchFamily="34" charset="0"/>
              </a:rPr>
              <a:t> einer Handlung von moralischem Wert”.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83E86-E0DE-4B55-97BF-2FDBF2B7358B}"/>
              </a:ext>
            </a:extLst>
          </p:cNvPr>
          <p:cNvSpPr txBox="1"/>
          <p:nvPr/>
        </p:nvSpPr>
        <p:spPr>
          <a:xfrm>
            <a:off x="4637367" y="3058179"/>
            <a:ext cx="6848180" cy="2529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Moralisch wertvoll sind bloß </a:t>
            </a:r>
            <a:r>
              <a:rPr lang="de-LU" b="1" u="sng" dirty="0">
                <a:latin typeface="Bahnschrift" panose="020B0502040204020203" pitchFamily="34" charset="0"/>
              </a:rPr>
              <a:t>altruistische Handlungen</a:t>
            </a:r>
            <a:r>
              <a:rPr lang="de-LU" dirty="0">
                <a:latin typeface="Bahnschrift" panose="020B0502040204020203" pitchFamily="34" charset="0"/>
              </a:rPr>
              <a:t>, wenn ich also Gutes tue, </a:t>
            </a:r>
            <a:r>
              <a:rPr lang="de-LU" b="1" dirty="0">
                <a:latin typeface="Bahnschrift" panose="020B0502040204020203" pitchFamily="34" charset="0"/>
              </a:rPr>
              <a:t>so </a:t>
            </a:r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darf ich in keiner Weise mein eigenes Wohl im Auge haben</a:t>
            </a:r>
            <a:r>
              <a:rPr lang="de-LU" dirty="0">
                <a:latin typeface="Bahnschrift" panose="020B0502040204020203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LU" dirty="0">
              <a:latin typeface="Bahnschrift" panose="020B050204020402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Nicht die gute Tat selbst, sondern dass sie aus </a:t>
            </a:r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der guten Gesinnung entspringt</a:t>
            </a:r>
            <a:r>
              <a:rPr lang="de-LU" dirty="0">
                <a:latin typeface="Bahnschrift" panose="020B0502040204020203" pitchFamily="34" charset="0"/>
              </a:rPr>
              <a:t>, macht ihren Wert aus.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38CED-009F-4D52-857D-D4E472BE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b="9199"/>
          <a:stretch/>
        </p:blipFill>
        <p:spPr>
          <a:xfrm>
            <a:off x="0" y="2134347"/>
            <a:ext cx="6427020" cy="47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8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0DBC9-1B3E-2FB5-54DC-05051AAE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D40676-C32E-45B0-C698-95D2594472A4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236E4A-3D2C-2FAE-B9C6-351401C87EFF}"/>
              </a:ext>
            </a:extLst>
          </p:cNvPr>
          <p:cNvGrpSpPr/>
          <p:nvPr/>
        </p:nvGrpSpPr>
        <p:grpSpPr>
          <a:xfrm>
            <a:off x="235128" y="946604"/>
            <a:ext cx="4739543" cy="433281"/>
            <a:chOff x="235130" y="742375"/>
            <a:chExt cx="4739543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D77E787-3997-3898-3FF4-6A6873B301C1}"/>
                </a:ext>
              </a:extLst>
            </p:cNvPr>
            <p:cNvSpPr/>
            <p:nvPr/>
          </p:nvSpPr>
          <p:spPr>
            <a:xfrm>
              <a:off x="235130" y="742375"/>
              <a:ext cx="4437540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326FC2-204C-4DAE-3E08-BE7E5293C5C2}"/>
                </a:ext>
              </a:extLst>
            </p:cNvPr>
            <p:cNvSpPr txBox="1"/>
            <p:nvPr/>
          </p:nvSpPr>
          <p:spPr>
            <a:xfrm>
              <a:off x="317466" y="759793"/>
              <a:ext cx="4657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dirty="0" err="1">
                  <a:solidFill>
                    <a:srgbClr val="FBE5D6"/>
                  </a:solidFill>
                  <a:latin typeface="Bahnschrift" panose="020B0502040204020203" pitchFamily="34" charset="0"/>
                </a:rPr>
                <a:t>Das</a:t>
              </a:r>
              <a:r>
                <a:rPr lang="lb-LU" dirty="0">
                  <a:solidFill>
                    <a:srgbClr val="FBE5D6"/>
                  </a:solidFill>
                  <a:latin typeface="Bahnschrift" panose="020B0502040204020203" pitchFamily="34" charset="0"/>
                </a:rPr>
                <a:t> </a:t>
              </a:r>
              <a:r>
                <a:rPr lang="lb-LU" dirty="0" err="1">
                  <a:solidFill>
                    <a:srgbClr val="FBE5D6"/>
                  </a:solidFill>
                  <a:latin typeface="Bahnschrift" panose="020B0502040204020203" pitchFamily="34" charset="0"/>
                </a:rPr>
                <a:t>Kriterium</a:t>
              </a:r>
              <a:r>
                <a:rPr lang="lb-LU" dirty="0">
                  <a:solidFill>
                    <a:srgbClr val="FBE5D6"/>
                  </a:solidFill>
                  <a:latin typeface="Bahnschrift" panose="020B0502040204020203" pitchFamily="34" charset="0"/>
                </a:rPr>
                <a:t> </a:t>
              </a:r>
              <a:r>
                <a:rPr lang="lb-LU" dirty="0" err="1">
                  <a:solidFill>
                    <a:srgbClr val="FBE5D6"/>
                  </a:solidFill>
                  <a:latin typeface="Bahnschrift" panose="020B0502040204020203" pitchFamily="34" charset="0"/>
                </a:rPr>
                <a:t>moralischen</a:t>
              </a:r>
              <a:r>
                <a:rPr lang="lb-LU" dirty="0">
                  <a:solidFill>
                    <a:srgbClr val="FBE5D6"/>
                  </a:solidFill>
                  <a:latin typeface="Bahnschrift" panose="020B0502040204020203" pitchFamily="34" charset="0"/>
                </a:rPr>
                <a:t> </a:t>
              </a:r>
              <a:r>
                <a:rPr lang="lb-LU" dirty="0" err="1">
                  <a:solidFill>
                    <a:srgbClr val="FBE5D6"/>
                  </a:solidFill>
                  <a:latin typeface="Bahnschrift" panose="020B0502040204020203" pitchFamily="34" charset="0"/>
                </a:rPr>
                <a:t>Handelns</a:t>
              </a:r>
              <a:endParaRPr lang="lb-LU" dirty="0">
                <a:solidFill>
                  <a:srgbClr val="FBE5D6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5A43718-BA0F-D1B5-34CF-F2F20EAB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7"/>
          <a:stretch>
            <a:fillRect/>
          </a:stretch>
        </p:blipFill>
        <p:spPr>
          <a:xfrm>
            <a:off x="2902436" y="1018039"/>
            <a:ext cx="8629789" cy="10109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A1A224-E32A-7393-265E-681CA78789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b="55396"/>
          <a:stretch>
            <a:fillRect/>
          </a:stretch>
        </p:blipFill>
        <p:spPr>
          <a:xfrm>
            <a:off x="2902436" y="2029034"/>
            <a:ext cx="8629789" cy="15551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F21C69-5D80-B347-3912-35D8FE5CC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4" b="35210"/>
          <a:stretch>
            <a:fillRect/>
          </a:stretch>
        </p:blipFill>
        <p:spPr>
          <a:xfrm>
            <a:off x="2902436" y="3584181"/>
            <a:ext cx="8629789" cy="11613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60EA6A3-412B-A1D8-5CBC-7F3D399F4D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0"/>
          <a:stretch>
            <a:fillRect/>
          </a:stretch>
        </p:blipFill>
        <p:spPr>
          <a:xfrm>
            <a:off x="2902436" y="4745536"/>
            <a:ext cx="8629789" cy="202569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15A17E-AB60-D8E9-80BB-BF5EBAA603C5}"/>
              </a:ext>
            </a:extLst>
          </p:cNvPr>
          <p:cNvGrpSpPr/>
          <p:nvPr/>
        </p:nvGrpSpPr>
        <p:grpSpPr>
          <a:xfrm>
            <a:off x="5966961" y="2316035"/>
            <a:ext cx="814282" cy="408679"/>
            <a:chOff x="760888" y="3190389"/>
            <a:chExt cx="1101284" cy="58735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488244E-A43E-3A1A-E05E-D1C8D8EC2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61417" t="56887" r="10981"/>
            <a:stretch>
              <a:fillRect/>
            </a:stretch>
          </p:blipFill>
          <p:spPr>
            <a:xfrm>
              <a:off x="760888" y="3190389"/>
              <a:ext cx="1101284" cy="58735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73659-F635-4F80-0ABC-179925D98DA0}"/>
                </a:ext>
              </a:extLst>
            </p:cNvPr>
            <p:cNvSpPr txBox="1"/>
            <p:nvPr/>
          </p:nvSpPr>
          <p:spPr>
            <a:xfrm>
              <a:off x="1074968" y="3312765"/>
              <a:ext cx="462236" cy="3981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E6BA9F"/>
                  </a:solidFill>
                </a:rPr>
                <a:t>Ja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0F42472-C2CC-5831-A4A5-B19C48A0BD4A}"/>
              </a:ext>
            </a:extLst>
          </p:cNvPr>
          <p:cNvGrpSpPr/>
          <p:nvPr/>
        </p:nvGrpSpPr>
        <p:grpSpPr>
          <a:xfrm>
            <a:off x="7787974" y="2331111"/>
            <a:ext cx="814282" cy="408679"/>
            <a:chOff x="7787974" y="2331111"/>
            <a:chExt cx="814282" cy="40867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B43067F-087E-766D-43CB-4A004E21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61417" t="56887" r="10981"/>
            <a:stretch>
              <a:fillRect/>
            </a:stretch>
          </p:blipFill>
          <p:spPr>
            <a:xfrm>
              <a:off x="7787974" y="2331111"/>
              <a:ext cx="814282" cy="40867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32D9FC-42B4-3203-BB73-C98972B1A098}"/>
                </a:ext>
              </a:extLst>
            </p:cNvPr>
            <p:cNvSpPr txBox="1"/>
            <p:nvPr/>
          </p:nvSpPr>
          <p:spPr>
            <a:xfrm>
              <a:off x="7953462" y="2396238"/>
              <a:ext cx="509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E6BA9F"/>
                  </a:solidFill>
                </a:rPr>
                <a:t>Nein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848BBB-7889-C0D1-1C4F-E85BAB611F4C}"/>
              </a:ext>
            </a:extLst>
          </p:cNvPr>
          <p:cNvGrpSpPr/>
          <p:nvPr/>
        </p:nvGrpSpPr>
        <p:grpSpPr>
          <a:xfrm>
            <a:off x="7993508" y="5139328"/>
            <a:ext cx="814282" cy="408679"/>
            <a:chOff x="760888" y="3190389"/>
            <a:chExt cx="1101284" cy="58735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A7D6246-2A06-34B1-C65A-8D1086D6F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61417" t="56887" r="10981"/>
            <a:stretch>
              <a:fillRect/>
            </a:stretch>
          </p:blipFill>
          <p:spPr>
            <a:xfrm>
              <a:off x="760888" y="3190389"/>
              <a:ext cx="1101284" cy="58735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812D2C3-6DC4-1751-E755-7996D10A880C}"/>
                </a:ext>
              </a:extLst>
            </p:cNvPr>
            <p:cNvSpPr txBox="1"/>
            <p:nvPr/>
          </p:nvSpPr>
          <p:spPr>
            <a:xfrm>
              <a:off x="1074968" y="3312765"/>
              <a:ext cx="462236" cy="3981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E6BA9F"/>
                  </a:solidFill>
                </a:rPr>
                <a:t>Ja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C1C9E77-951B-2306-49CA-E452F752E4E7}"/>
              </a:ext>
            </a:extLst>
          </p:cNvPr>
          <p:cNvGrpSpPr/>
          <p:nvPr/>
        </p:nvGrpSpPr>
        <p:grpSpPr>
          <a:xfrm>
            <a:off x="5792049" y="5092797"/>
            <a:ext cx="814282" cy="408679"/>
            <a:chOff x="5792049" y="5092797"/>
            <a:chExt cx="814282" cy="40867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C3AFAB7-C946-6F3F-2856-0EB9E0053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61417" t="56887" r="10981"/>
            <a:stretch>
              <a:fillRect/>
            </a:stretch>
          </p:blipFill>
          <p:spPr>
            <a:xfrm>
              <a:off x="5792049" y="5092797"/>
              <a:ext cx="814282" cy="40867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1D501C-E547-42EC-8CB1-A9124650832E}"/>
                </a:ext>
              </a:extLst>
            </p:cNvPr>
            <p:cNvSpPr txBox="1"/>
            <p:nvPr/>
          </p:nvSpPr>
          <p:spPr>
            <a:xfrm>
              <a:off x="5957537" y="5157924"/>
              <a:ext cx="509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E6BA9F"/>
                  </a:solidFill>
                </a:rPr>
                <a:t>Nein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2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4739543" cy="433281"/>
            <a:chOff x="235130" y="742375"/>
            <a:chExt cx="4739543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4437540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6" y="759793"/>
              <a:ext cx="4657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Kriterium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moralischen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Handelns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6A32E4-C74B-4ADE-B3B0-6562AF010D25}"/>
              </a:ext>
            </a:extLst>
          </p:cNvPr>
          <p:cNvSpPr txBox="1"/>
          <p:nvPr/>
        </p:nvSpPr>
        <p:spPr>
          <a:xfrm>
            <a:off x="6427020" y="2478296"/>
            <a:ext cx="4611222" cy="294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dirty="0">
                <a:latin typeface="Bahnschrift" panose="020B0502040204020203" pitchFamily="34" charset="0"/>
              </a:rPr>
              <a:t>Wirken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eigennützige Motive neben uneigennützigen </a:t>
            </a:r>
            <a:r>
              <a:rPr lang="de-DE" dirty="0">
                <a:latin typeface="Bahnschrift" panose="020B0502040204020203" pitchFamily="34" charset="0"/>
              </a:rPr>
              <a:t>(z. B. Ich helfe jemandem, weil er mir Leid tut, rufe aber gleichzeitig die Presse an, damit sie über meine Heldentat berichten), so wird der moralische Wert der Handlung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geschmälert oder gar ganz aufgehoben</a:t>
            </a:r>
            <a:r>
              <a:rPr lang="de-DE" dirty="0">
                <a:latin typeface="Bahnschrift" panose="020B0502040204020203" pitchFamily="34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9EF76-9836-43A8-AB74-DEC5EC52A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8" y="2326489"/>
            <a:ext cx="5860872" cy="32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4739543" cy="433281"/>
            <a:chOff x="235130" y="742375"/>
            <a:chExt cx="4739543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4437540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6" y="759793"/>
              <a:ext cx="4657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Kriterium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moralischen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Handelns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6A32E4-C74B-4ADE-B3B0-6562AF010D25}"/>
              </a:ext>
            </a:extLst>
          </p:cNvPr>
          <p:cNvSpPr txBox="1"/>
          <p:nvPr/>
        </p:nvSpPr>
        <p:spPr>
          <a:xfrm>
            <a:off x="6427020" y="2478296"/>
            <a:ext cx="4611222" cy="294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dirty="0">
                <a:latin typeface="Bahnschrift" panose="020B0502040204020203" pitchFamily="34" charset="0"/>
              </a:rPr>
              <a:t>Wirken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eigennützige Motive neben uneigennützigen </a:t>
            </a:r>
            <a:r>
              <a:rPr lang="de-DE" dirty="0">
                <a:latin typeface="Bahnschrift" panose="020B0502040204020203" pitchFamily="34" charset="0"/>
              </a:rPr>
              <a:t>(z. B. Ich helfe jemandem, weil er mir Leid tut, rufe aber gleichzeitig die Presse an, damit sie über meine Heldentat berichten), so wird der moralische Wert der Handlung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geschmälert oder gar ganz aufgehoben</a:t>
            </a:r>
            <a:r>
              <a:rPr lang="de-DE" dirty="0">
                <a:latin typeface="Bahnschrift" panose="020B0502040204020203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0EFFC-A498-433A-B7F0-59FA94C2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8" y="3950558"/>
            <a:ext cx="4512235" cy="2562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CAC02-5796-4F0B-A17A-86B40525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9" y="1759132"/>
            <a:ext cx="5488313" cy="29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1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7EF4DD7-33CB-415D-9958-F490298D8D61}"/>
              </a:ext>
            </a:extLst>
          </p:cNvPr>
          <p:cNvSpPr/>
          <p:nvPr/>
        </p:nvSpPr>
        <p:spPr>
          <a:xfrm>
            <a:off x="4627956" y="1499629"/>
            <a:ext cx="7021585" cy="782177"/>
          </a:xfrm>
          <a:prstGeom prst="wedgeRoundRectCallout">
            <a:avLst>
              <a:gd name="adj1" fmla="val -66114"/>
              <a:gd name="adj2" fmla="val 203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Mitleid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D8C8D-D584-480A-8935-3F2F7706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02" y="1291920"/>
            <a:ext cx="5308963" cy="610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AD6DF8-6470-4844-B4E4-CC04D9C3461F}"/>
              </a:ext>
            </a:extLst>
          </p:cNvPr>
          <p:cNvSpPr txBox="1"/>
          <p:nvPr/>
        </p:nvSpPr>
        <p:spPr>
          <a:xfrm>
            <a:off x="4034921" y="2636497"/>
            <a:ext cx="7977414" cy="387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Ob eine Handlung moralisch ist oder nicht, kann immer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nur in Bezug auf jemand anderen </a:t>
            </a:r>
            <a:r>
              <a:rPr lang="de-DE" dirty="0">
                <a:latin typeface="Bahnschrift" panose="020B0502040204020203" pitchFamily="34" charset="0"/>
              </a:rPr>
              <a:t>untersucht werden.</a:t>
            </a:r>
          </a:p>
          <a:p>
            <a:pPr>
              <a:lnSpc>
                <a:spcPct val="200000"/>
              </a:lnSpc>
            </a:pPr>
            <a:endParaRPr lang="de-DE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Damit eine Handlung vom Mitleid angetrieben wird, muss das Leid oder das Wohlergehen des anderen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unmittelbar zum Motiv meiner Handlung werden</a:t>
            </a:r>
            <a:r>
              <a:rPr lang="de-DE" dirty="0">
                <a:latin typeface="Bahnschrift" panose="020B0502040204020203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de-DE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Der Andere muss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letzter Zweck meines Willens </a:t>
            </a:r>
            <a:r>
              <a:rPr lang="de-DE" dirty="0">
                <a:latin typeface="Bahnschrift" panose="020B0502040204020203" pitchFamily="34" charset="0"/>
              </a:rPr>
              <a:t>werden.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5480E-55BA-4579-B28E-71759987CEF2}"/>
              </a:ext>
            </a:extLst>
          </p:cNvPr>
          <p:cNvSpPr txBox="1"/>
          <p:nvPr/>
        </p:nvSpPr>
        <p:spPr>
          <a:xfrm>
            <a:off x="5539318" y="1659884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sz="2400" dirty="0">
                <a:latin typeface="Bookman Old Style" panose="02050604050505020204" pitchFamily="18" charset="0"/>
              </a:rPr>
              <a:t>„</a:t>
            </a:r>
            <a:r>
              <a:rPr lang="de-LU" sz="2400" i="1" dirty="0">
                <a:latin typeface="Bookman Old Style" panose="02050604050505020204" pitchFamily="18" charset="0"/>
              </a:rPr>
              <a:t>Hilf anderen, so viel du kannst!</a:t>
            </a:r>
            <a:r>
              <a:rPr lang="de-LU" sz="2400" dirty="0">
                <a:latin typeface="Bookman Old Style" panose="02050604050505020204" pitchFamily="18" charset="0"/>
              </a:rPr>
              <a:t>“</a:t>
            </a:r>
            <a:endParaRPr lang="lb-L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E295A-EB52-404E-98DB-22C448796D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251">
            <a:off x="-34168" y="1290654"/>
            <a:ext cx="4015283" cy="12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Mitleid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AD6DF8-6470-4844-B4E4-CC04D9C3461F}"/>
              </a:ext>
            </a:extLst>
          </p:cNvPr>
          <p:cNvSpPr txBox="1"/>
          <p:nvPr/>
        </p:nvSpPr>
        <p:spPr>
          <a:xfrm>
            <a:off x="5872294" y="1657406"/>
            <a:ext cx="5830348" cy="332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Im Mit-Leiden löst sich die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Grenze der Persönlichkeit </a:t>
            </a:r>
            <a:r>
              <a:rPr lang="de-DE" dirty="0">
                <a:latin typeface="Bahnschrift" panose="020B0502040204020203" pitchFamily="34" charset="0"/>
              </a:rPr>
              <a:t>auf.</a:t>
            </a:r>
          </a:p>
          <a:p>
            <a:pPr>
              <a:lnSpc>
                <a:spcPct val="200000"/>
              </a:lnSpc>
            </a:pPr>
            <a:endParaRPr lang="de-DE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Somit kommt es zu einer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Identifikation</a:t>
            </a:r>
            <a:r>
              <a:rPr lang="de-DE" dirty="0">
                <a:latin typeface="Bahnschrift" panose="020B0502040204020203" pitchFamily="34" charset="0"/>
              </a:rPr>
              <a:t> mit dem Anderen, weil jeder auch eigene Erfahrungen in Bezug auf das Leid gemacht hat.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7E1F6-8650-4319-9308-E940B40CF78C}"/>
              </a:ext>
            </a:extLst>
          </p:cNvPr>
          <p:cNvSpPr txBox="1"/>
          <p:nvPr/>
        </p:nvSpPr>
        <p:spPr>
          <a:xfrm>
            <a:off x="854020" y="5520435"/>
            <a:ext cx="10483960" cy="8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Bahnschrift" panose="020B0502040204020203" pitchFamily="34" charset="0"/>
              </a:rPr>
              <a:t>Überlegung</a:t>
            </a:r>
            <a:r>
              <a:rPr lang="en-US" dirty="0">
                <a:latin typeface="Bahnschrift" panose="020B0502040204020203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Was </a:t>
            </a:r>
            <a:r>
              <a:rPr lang="en-US" dirty="0" err="1">
                <a:latin typeface="Bahnschrift" panose="020B0502040204020203" pitchFamily="34" charset="0"/>
              </a:rPr>
              <a:t>passiert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mit</a:t>
            </a:r>
            <a:r>
              <a:rPr lang="en-US" dirty="0">
                <a:latin typeface="Bahnschrift" panose="020B0502040204020203" pitchFamily="34" charset="0"/>
              </a:rPr>
              <a:t> Menschen, die </a:t>
            </a:r>
            <a:r>
              <a:rPr lang="en-US" dirty="0" err="1">
                <a:latin typeface="Bahnschrift" panose="020B0502040204020203" pitchFamily="34" charset="0"/>
              </a:rPr>
              <a:t>ihr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ganzen</a:t>
            </a:r>
            <a:r>
              <a:rPr lang="en-US" dirty="0">
                <a:latin typeface="Bahnschrift" panose="020B0502040204020203" pitchFamily="34" charset="0"/>
              </a:rPr>
              <a:t> Leben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von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Leid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ferngehalten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oder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behütet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worden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sind</a:t>
            </a:r>
            <a:r>
              <a:rPr lang="en-US" dirty="0">
                <a:latin typeface="Bahnschrift" panose="020B0502040204020203" pitchFamily="34" charset="0"/>
              </a:rPr>
              <a:t>? 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C886F-4AB5-65B9-C239-B46FD9C40D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8"/>
          <a:stretch>
            <a:fillRect/>
          </a:stretch>
        </p:blipFill>
        <p:spPr>
          <a:xfrm>
            <a:off x="-513472" y="1163244"/>
            <a:ext cx="7122227" cy="3443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F5FE1-98AE-CE3E-FDB4-D3EE851A3B9C}"/>
              </a:ext>
            </a:extLst>
          </p:cNvPr>
          <p:cNvSpPr txBox="1"/>
          <p:nvPr/>
        </p:nvSpPr>
        <p:spPr>
          <a:xfrm>
            <a:off x="1751427" y="4454477"/>
            <a:ext cx="301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43C0C"/>
                </a:solidFill>
                <a:latin typeface="Bernard MT Condensed" panose="02050806060905020404" pitchFamily="18" charset="0"/>
              </a:rPr>
              <a:t>“I know exactly how you feel.”</a:t>
            </a:r>
          </a:p>
        </p:txBody>
      </p:sp>
    </p:spTree>
    <p:extLst>
      <p:ext uri="{BB962C8B-B14F-4D97-AF65-F5344CB8AC3E}">
        <p14:creationId xmlns:p14="http://schemas.microsoft.com/office/powerpoint/2010/main" val="18422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9428-5214-6301-B8D2-4C9E769F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B882D4-FAAC-3801-F726-4FAD2F1EE03C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6903AE-2958-3C16-5F97-0E66ECCBCDF8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EE72D16-65E9-EBC4-6CB3-408AE2B1A26B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1B7416-0BB3-0C5D-0C9D-686D5B7806B4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as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Mitleid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E06C85-D929-D04D-8DD4-055ECAB96429}"/>
              </a:ext>
            </a:extLst>
          </p:cNvPr>
          <p:cNvSpPr txBox="1"/>
          <p:nvPr/>
        </p:nvSpPr>
        <p:spPr>
          <a:xfrm>
            <a:off x="235128" y="1350772"/>
            <a:ext cx="11467514" cy="5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dirty="0">
                <a:latin typeface="Bahnschrift" panose="020B0502040204020203" pitchFamily="34" charset="0"/>
              </a:rPr>
              <a:t>Handelt es sich hier um Ausdrücke von Mitleid im Sinne Schopenhauers? Erkläre.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52041-9E9D-2A90-73EA-EF4060F8B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4" y="2191085"/>
            <a:ext cx="1871755" cy="1875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E5CC1-E74B-DECD-9804-C879D697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65" y="4340701"/>
            <a:ext cx="1871755" cy="1868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8FD5F0-F687-AC36-21B0-0167B5A2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24" y="4727819"/>
            <a:ext cx="1253143" cy="18683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A88526-F70E-2155-6263-362F427B3A73}"/>
              </a:ext>
            </a:extLst>
          </p:cNvPr>
          <p:cNvSpPr txBox="1"/>
          <p:nvPr/>
        </p:nvSpPr>
        <p:spPr>
          <a:xfrm>
            <a:off x="3624226" y="2191085"/>
            <a:ext cx="8022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noProof="0" dirty="0">
                <a:latin typeface="Bahnschrift" panose="020B0502040204020203" pitchFamily="34" charset="0"/>
              </a:rPr>
              <a:t>Gute Tat, die Katze wird gerettet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noProof="0" dirty="0">
                <a:latin typeface="Bahnschrift" panose="020B0502040204020203" pitchFamily="34" charset="0"/>
              </a:rPr>
              <a:t>Allerdings wird der </a:t>
            </a:r>
            <a:r>
              <a:rPr lang="de-DE" noProof="0" dirty="0">
                <a:solidFill>
                  <a:srgbClr val="843C0C"/>
                </a:solidFill>
                <a:latin typeface="Bahnschrift" panose="020B0502040204020203" pitchFamily="34" charset="0"/>
              </a:rPr>
              <a:t>moralische Wert aufgehoben</a:t>
            </a:r>
            <a:r>
              <a:rPr lang="de-DE" noProof="0" dirty="0">
                <a:latin typeface="Bahnschrift" panose="020B0502040204020203" pitchFamily="34" charset="0"/>
              </a:rPr>
              <a:t>, da egoistische Selbstinszenierung</a:t>
            </a:r>
          </a:p>
          <a:p>
            <a:endParaRPr lang="de-DE" noProof="0" dirty="0">
              <a:latin typeface="Bahnschrift" panose="020B0502040204020203" pitchFamily="34" charset="0"/>
            </a:endParaRPr>
          </a:p>
          <a:p>
            <a:r>
              <a:rPr lang="de-DE" noProof="0" dirty="0">
                <a:latin typeface="Bahnschrift" panose="020B0502040204020203" pitchFamily="34" charset="0"/>
                <a:sym typeface="Wingdings" panose="05000000000000000000" pitchFamily="2" charset="2"/>
              </a:rPr>
              <a:t> Keine wirkliche Identifikation mit dem Leid des Tieres, sondern </a:t>
            </a:r>
            <a:r>
              <a:rPr lang="de-DE" noProof="0" dirty="0">
                <a:solidFill>
                  <a:srgbClr val="843C0C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Eigennutz</a:t>
            </a:r>
            <a:endParaRPr lang="de-DE" noProof="0" dirty="0">
              <a:solidFill>
                <a:srgbClr val="843C0C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8D46D-0CB5-5BC5-6067-5E1B9AE22970}"/>
              </a:ext>
            </a:extLst>
          </p:cNvPr>
          <p:cNvSpPr txBox="1"/>
          <p:nvPr/>
        </p:nvSpPr>
        <p:spPr>
          <a:xfrm>
            <a:off x="3624226" y="4397698"/>
            <a:ext cx="8078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LU" noProof="0" dirty="0">
                <a:latin typeface="Bahnschrift" panose="020B0502040204020203" pitchFamily="34" charset="0"/>
              </a:rPr>
              <a:t>Gute Tat, Das Kind kümmert sich um die verletzte Spielkameradin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Kein Eigennutz, Wohl des anderen steht im </a:t>
            </a:r>
            <a:r>
              <a:rPr lang="de-LU" dirty="0" err="1">
                <a:latin typeface="Bahnschrift" panose="020B0502040204020203" pitchFamily="34" charset="0"/>
              </a:rPr>
              <a:t>Vodergrund</a:t>
            </a:r>
            <a:endParaRPr lang="de-LU" noProof="0" dirty="0">
              <a:latin typeface="Bahnschrift" panose="020B0502040204020203" pitchFamily="34" charset="0"/>
            </a:endParaRPr>
          </a:p>
          <a:p>
            <a:endParaRPr lang="de-LU" noProof="0" dirty="0">
              <a:latin typeface="Bahnschrift" panose="020B0502040204020203" pitchFamily="34" charset="0"/>
            </a:endParaRPr>
          </a:p>
          <a:p>
            <a:r>
              <a:rPr lang="de-LU" noProof="0" dirty="0">
                <a:latin typeface="Bahnschrift" panose="020B0502040204020203" pitchFamily="34" charset="0"/>
                <a:sym typeface="Wingdings" panose="05000000000000000000" pitchFamily="2" charset="2"/>
              </a:rPr>
              <a:t> Identifikation mit dem Leid des anderen, da wahrscheinlich ähnliche Erfahrungen</a:t>
            </a:r>
            <a:endParaRPr lang="de-LU" noProof="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rgbClr val="FADFB5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F5CBD-7899-4937-8138-83088C68B6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96" y="1358178"/>
            <a:ext cx="4740029" cy="47400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3913579" cy="433281"/>
            <a:chOff x="235130" y="742375"/>
            <a:chExt cx="3913579" cy="433281"/>
          </a:xfrm>
          <a:solidFill>
            <a:srgbClr val="843C0C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3913579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37721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lb-LU" b="1" dirty="0">
                  <a:solidFill>
                    <a:srgbClr val="FADFB5"/>
                  </a:solidFill>
                  <a:latin typeface="Bahnschrift" panose="020B0502040204020203" pitchFamily="34" charset="0"/>
                </a:rPr>
                <a:t>Arthur </a:t>
              </a:r>
              <a:r>
                <a:rPr lang="lb-LU" b="1" dirty="0" err="1">
                  <a:solidFill>
                    <a:srgbClr val="FADFB5"/>
                  </a:solidFill>
                  <a:latin typeface="Bahnschrift" panose="020B0502040204020203" pitchFamily="34" charset="0"/>
                </a:rPr>
                <a:t>Schopenhauer</a:t>
              </a:r>
              <a:r>
                <a:rPr lang="lb-LU" b="1" dirty="0">
                  <a:solidFill>
                    <a:srgbClr val="FADFB5"/>
                  </a:solidFill>
                  <a:latin typeface="Bahnschrift" panose="020B0502040204020203" pitchFamily="34" charset="0"/>
                </a:rPr>
                <a:t> (1788 - 1860)</a:t>
              </a:r>
              <a:endParaRPr lang="lb-LU" dirty="0">
                <a:solidFill>
                  <a:srgbClr val="FADFB5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C79BCA-84A5-40D2-9307-2A46771057CE}"/>
              </a:ext>
            </a:extLst>
          </p:cNvPr>
          <p:cNvCxnSpPr/>
          <p:nvPr/>
        </p:nvCxnSpPr>
        <p:spPr>
          <a:xfrm>
            <a:off x="5371209" y="851673"/>
            <a:ext cx="16627" cy="5569527"/>
          </a:xfrm>
          <a:prstGeom prst="line">
            <a:avLst/>
          </a:prstGeom>
          <a:ln w="19050">
            <a:solidFill>
              <a:srgbClr val="843C0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5C1013-3000-4A20-8A4B-99C73AB413C5}"/>
              </a:ext>
            </a:extLst>
          </p:cNvPr>
          <p:cNvSpPr txBox="1"/>
          <p:nvPr/>
        </p:nvSpPr>
        <p:spPr>
          <a:xfrm>
            <a:off x="5671255" y="1504827"/>
            <a:ext cx="5810596" cy="44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Geboren am 22. Februar 1788 in Danzig (Polen)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1793 siedelte die Familie nach Hamburg um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Ab 1811 studierte er Philosophie in Berlin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Ab 1831 arbeitete er als Privatlehrer in Frankfurt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Während seines Lebens durchreiste er ganz Europa (Deutschland, Niederlande, England, Belgien, Frankreich, Schweiz, Österreich, Italien)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Er starb am 21. September 1860 in Frankfurt 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94F95-3A99-4EFB-BBDF-064AC6F44CE6}"/>
              </a:ext>
            </a:extLst>
          </p:cNvPr>
          <p:cNvSpPr txBox="1"/>
          <p:nvPr/>
        </p:nvSpPr>
        <p:spPr>
          <a:xfrm>
            <a:off x="2331438" y="3620433"/>
            <a:ext cx="2635133" cy="2800767"/>
          </a:xfrm>
          <a:prstGeom prst="rect">
            <a:avLst/>
          </a:prstGeom>
          <a:solidFill>
            <a:srgbClr val="FBE5D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>
                <a:latin typeface="Bookman Old Style" panose="02050604050505020204" pitchFamily="18" charset="0"/>
              </a:rPr>
              <a:t>“</a:t>
            </a:r>
            <a:r>
              <a:rPr lang="de-DE" i="1" dirty="0">
                <a:latin typeface="Bookman Old Style" panose="02050604050505020204" pitchFamily="18" charset="0"/>
              </a:rPr>
              <a:t>Hingegen hat jeder gewisse angeborene konkrete Grundsätze, die ihm in Blut und Saft stecken, indem sie das Resultat alles seines Denkens, Fühlens und Wollens sind</a:t>
            </a:r>
            <a:endParaRPr lang="fr-BE" sz="20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0AB8-C5BC-3CE5-C25A-0AB388F1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537A1C-AF06-5A9A-2AD3-1CEDF23611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21" y="2129150"/>
            <a:ext cx="3384825" cy="5077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86EABE-B0D0-2A29-6A9F-2FED996EE65E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2E8F1C-E69F-6676-1D68-9408C0C448A5}"/>
              </a:ext>
            </a:extLst>
          </p:cNvPr>
          <p:cNvGrpSpPr/>
          <p:nvPr/>
        </p:nvGrpSpPr>
        <p:grpSpPr>
          <a:xfrm>
            <a:off x="235128" y="946604"/>
            <a:ext cx="6018834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6F1FB8-AE88-5886-DEAA-E70A774EEB1D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203857-DF67-EA93-3B5A-9D69EDBE0608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BE5D6"/>
                  </a:solidFill>
                  <a:latin typeface="Bahnschrift" panose="020B0502040204020203" pitchFamily="34" charset="0"/>
                </a:rPr>
                <a:t>Das Mitleid als großes Mysterium der Ethik </a:t>
              </a:r>
              <a:endParaRPr lang="lb-LU" dirty="0">
                <a:solidFill>
                  <a:srgbClr val="FBE5D6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F7EF4FF-18A1-F15B-FFE0-927BA2748041}"/>
              </a:ext>
            </a:extLst>
          </p:cNvPr>
          <p:cNvSpPr txBox="1"/>
          <p:nvPr/>
        </p:nvSpPr>
        <p:spPr>
          <a:xfrm>
            <a:off x="720841" y="1822126"/>
            <a:ext cx="10712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Mitleid ist kein erlerntes Wissen, sondern entsteht durch Erfahrung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Es bleibt für Schopenhauer ein Mysterium, dass der Mensch das Leiden eines anderen innerlich miterleben kann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Obwohl ich nicht der Andere bin, identifiziere ich mich mit ihm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Sie bildet das Fundament der Menschlichkeit (</a:t>
            </a:r>
            <a:r>
              <a:rPr lang="de-DE" dirty="0" err="1">
                <a:latin typeface="Bahnschrift" panose="020B0502040204020203" pitchFamily="34" charset="0"/>
              </a:rPr>
              <a:t>humanitas</a:t>
            </a:r>
            <a:r>
              <a:rPr lang="de-DE" dirty="0">
                <a:latin typeface="Bahnschrift" panose="020B05020402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BCD37-3A47-9411-83C4-EE9BD34354CA}"/>
              </a:ext>
            </a:extLst>
          </p:cNvPr>
          <p:cNvSpPr txBox="1"/>
          <p:nvPr/>
        </p:nvSpPr>
        <p:spPr>
          <a:xfrm>
            <a:off x="4959118" y="5893978"/>
            <a:ext cx="6180542" cy="369332"/>
          </a:xfrm>
          <a:prstGeom prst="rect">
            <a:avLst/>
          </a:prstGeom>
          <a:solidFill>
            <a:srgbClr val="E6BA9F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Bahnschrift" panose="020B0502040204020203" pitchFamily="34" charset="0"/>
              </a:rPr>
              <a:t>Die Grenze zwischen Ich und Du verschwimmt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F9B-5798-7A75-778A-239D2310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47BDD7-2ED9-B70E-BF02-10863B576329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flight_90">
            <a:hlinkClick r:id="" action="ppaction://media"/>
            <a:extLst>
              <a:ext uri="{FF2B5EF4-FFF2-40B4-BE49-F238E27FC236}">
                <a16:creationId xmlns:a16="http://schemas.microsoft.com/office/drawing/2014/main" id="{D720277F-2310-A18E-244B-DE7FBB9D2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352" y="921074"/>
            <a:ext cx="9995296" cy="56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D1520-ACFB-D14A-761A-38D225B3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624856-73D1-4217-4286-2025F0873E17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668A09-8232-9A90-6270-F9718E7C95EF}"/>
              </a:ext>
            </a:extLst>
          </p:cNvPr>
          <p:cNvGrpSpPr/>
          <p:nvPr/>
        </p:nvGrpSpPr>
        <p:grpSpPr>
          <a:xfrm>
            <a:off x="235128" y="946604"/>
            <a:ext cx="6018834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027A4-20AF-38C1-2A1D-05C74102EC18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98EE88-98F8-751F-1B6F-4C6A1DFD7DFD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BE5D6"/>
                  </a:solidFill>
                  <a:latin typeface="Bahnschrift" panose="020B0502040204020203" pitchFamily="34" charset="0"/>
                </a:rPr>
                <a:t>Das Mitleid als großes Mysterium der Ethik </a:t>
              </a:r>
              <a:endParaRPr lang="lb-LU" dirty="0">
                <a:solidFill>
                  <a:srgbClr val="FBE5D6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38DD11-6EC3-838C-D6DF-A08D3F41A5A6}"/>
              </a:ext>
            </a:extLst>
          </p:cNvPr>
          <p:cNvSpPr txBox="1"/>
          <p:nvPr/>
        </p:nvSpPr>
        <p:spPr>
          <a:xfrm>
            <a:off x="600701" y="3043551"/>
            <a:ext cx="10712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Grundlage der Moral ist das </a:t>
            </a:r>
            <a:r>
              <a:rPr lang="de-DE" b="1" dirty="0">
                <a:latin typeface="Bahnschrift" panose="020B0502040204020203" pitchFamily="34" charset="0"/>
              </a:rPr>
              <a:t>Gefühl</a:t>
            </a:r>
            <a:r>
              <a:rPr lang="de-DE" dirty="0">
                <a:latin typeface="Bahnschrift" panose="020B0502040204020203" pitchFamily="34" charset="0"/>
              </a:rPr>
              <a:t>, nicht die Folgen: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Entscheidend 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Bahnschrift" panose="020B0502040204020203" pitchFamily="34" charset="0"/>
              </a:rPr>
              <a:t>Motiv / Gesinnung</a:t>
            </a:r>
            <a:r>
              <a:rPr lang="de-DE" dirty="0">
                <a:latin typeface="Bahnschrift" panose="020B0502040204020203" pitchFamily="34" charset="0"/>
              </a:rPr>
              <a:t>, nicht das Ergebnis der Tat</a:t>
            </a:r>
          </a:p>
          <a:p>
            <a:pPr lvl="1"/>
            <a:endParaRPr lang="de-DE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Abgrenzung zum </a:t>
            </a:r>
            <a:r>
              <a:rPr lang="de-DE" b="1" dirty="0">
                <a:latin typeface="Bahnschrift" panose="020B0502040204020203" pitchFamily="34" charset="0"/>
              </a:rPr>
              <a:t>Konsequentialismus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Schopenhauers Ethik ist </a:t>
            </a:r>
            <a:r>
              <a:rPr lang="de-DE" b="1" dirty="0">
                <a:latin typeface="Bahnschrift" panose="020B0502040204020203" pitchFamily="34" charset="0"/>
              </a:rPr>
              <a:t>deontologisch</a:t>
            </a:r>
            <a:r>
              <a:rPr lang="de-DE" dirty="0">
                <a:latin typeface="Bahnschrift" panose="020B0502040204020203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Moralisch ist eine Handlung, wenn sie aus </a:t>
            </a:r>
            <a:r>
              <a:rPr lang="de-DE" b="1" dirty="0">
                <a:latin typeface="Bahnschrift" panose="020B0502040204020203" pitchFamily="34" charset="0"/>
              </a:rPr>
              <a:t>Pflichtbewusstsein</a:t>
            </a:r>
            <a:r>
              <a:rPr lang="de-DE" dirty="0">
                <a:latin typeface="Bahnschrift" panose="020B0502040204020203" pitchFamily="34" charset="0"/>
              </a:rPr>
              <a:t> geschieht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11AD8-8D39-F524-CD5F-B1252E1163DD}"/>
              </a:ext>
            </a:extLst>
          </p:cNvPr>
          <p:cNvSpPr txBox="1"/>
          <p:nvPr/>
        </p:nvSpPr>
        <p:spPr>
          <a:xfrm>
            <a:off x="679682" y="1694443"/>
            <a:ext cx="108326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Bahnschrift" panose="020B0502040204020203" pitchFamily="34" charset="0"/>
              </a:rPr>
              <a:t>„Mitleid mit Tieren hängt mit der Güte des Charakters so genau zusammen, </a:t>
            </a:r>
            <a:r>
              <a:rPr lang="de-DE" dirty="0" err="1">
                <a:latin typeface="Bahnschrift" panose="020B0502040204020203" pitchFamily="34" charset="0"/>
              </a:rPr>
              <a:t>daß</a:t>
            </a:r>
            <a:r>
              <a:rPr lang="de-DE" dirty="0">
                <a:latin typeface="Bahnschrift" panose="020B0502040204020203" pitchFamily="34" charset="0"/>
              </a:rPr>
              <a:t> man zuversichtlich behaupten darf, wer gegen </a:t>
            </a:r>
            <a:r>
              <a:rPr lang="de-DE" dirty="0" err="1">
                <a:latin typeface="Bahnschrift" panose="020B0502040204020203" pitchFamily="34" charset="0"/>
              </a:rPr>
              <a:t>Thiere</a:t>
            </a:r>
            <a:r>
              <a:rPr lang="de-DE" dirty="0">
                <a:latin typeface="Bahnschrift" panose="020B0502040204020203" pitchFamily="34" charset="0"/>
              </a:rPr>
              <a:t> grausam ist, könne kein guter Mensch sein.“ </a:t>
            </a:r>
            <a:endParaRPr lang="de-DE" sz="1200" dirty="0">
              <a:latin typeface="Bahnschrift" panose="020B0502040204020203" pitchFamily="34" charset="0"/>
            </a:endParaRPr>
          </a:p>
          <a:p>
            <a:r>
              <a:rPr lang="de-DE" sz="1200" dirty="0"/>
              <a:t>Arthur Schopenhauer, Preisschrift über die Grundlage der Moral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70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Mitleid</a:t>
              </a:r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≠</a:t>
              </a:r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</a:t>
              </a:r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Mitgefühl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4641169C-CC38-4599-8355-DB3C153B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95" y="4840877"/>
            <a:ext cx="357347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LU" altLang="lb-LU" sz="1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LU" altLang="lb-LU" sz="14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Dies aber setzt notwendig voraus, dass ich bei seinem Wehe als solchem geradezu mitleide, sein Wehe f</a:t>
            </a:r>
            <a:r>
              <a:rPr lang="de-LU" altLang="lb-LU" sz="1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de-LU" altLang="lb-LU" sz="14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hle, wie sonst nur meines, und deshalb sein Wohl unmittelbar will, wie sonst nur meines.</a:t>
            </a:r>
            <a:r>
              <a:rPr lang="de-LU" altLang="lb-LU" sz="1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de-LU" altLang="lb-LU" sz="300" i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LU" altLang="lb-LU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99BD76B-4C14-42CF-8A3C-4FEF7A87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5330" r="4195" b="5896"/>
          <a:stretch>
            <a:fillRect/>
          </a:stretch>
        </p:blipFill>
        <p:spPr bwMode="auto">
          <a:xfrm>
            <a:off x="415278" y="1668321"/>
            <a:ext cx="3850311" cy="29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EE1DFEF-F6CB-4231-BB48-AF5A5F3D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771" y="1668321"/>
            <a:ext cx="7021586" cy="447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Sinne der Ethik von Arthur Schopenhauer darf Mitleid nicht, wie es heute weithin üblich ist, durch das Wort Mitgefühl ersetzt werden :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LU" altLang="lb-LU" sz="1600" dirty="0">
              <a:latin typeface="Bahnschrift" panose="020B05020402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 </a:t>
            </a: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Mitgefühl kann sich nicht nur als Mitleid, sondern z. B. </a:t>
            </a:r>
            <a:r>
              <a:rPr lang="de-LU" altLang="lb-LU" sz="16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auch als Mitfreude äußern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LU" altLang="lb-LU" sz="1600" dirty="0">
              <a:solidFill>
                <a:srgbClr val="111111"/>
              </a:solidFill>
              <a:latin typeface="Bahnschrift" panose="020B05020402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LU" altLang="lb-LU" sz="1600" dirty="0">
                <a:solidFill>
                  <a:srgbClr val="111111"/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Mitleid bezieht sich </a:t>
            </a:r>
            <a:r>
              <a:rPr lang="de-LU" altLang="lb-LU" sz="16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eindeutiger als Mitgefühl auf das Leid</a:t>
            </a:r>
            <a:r>
              <a:rPr lang="de-LU" altLang="lb-LU" sz="1600" dirty="0">
                <a:solidFill>
                  <a:srgbClr val="111111"/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dem Menschen, Tiere und wahrscheinlich auch Pflanzen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LU" altLang="lb-LU" sz="1600" dirty="0">
              <a:solidFill>
                <a:srgbClr val="111111"/>
              </a:solidFill>
              <a:latin typeface="Bahnschrift" panose="020B05020402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Mitleid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bedeutet im Sinne der</a:t>
            </a: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LU" altLang="lb-LU" sz="16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Empathie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die unmittelbare Anteilnahe am Schmerz des anderen, während </a:t>
            </a: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Mitgefühl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 Sinne der </a:t>
            </a:r>
            <a:r>
              <a:rPr lang="de-LU" altLang="lb-LU" sz="16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Sympathie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eine gefühlsbezogene Kenntnisnahme des </a:t>
            </a:r>
            <a:r>
              <a:rPr lang="de-LU" altLang="lb-LU" sz="1600" b="1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Leidens oder der Freude</a:t>
            </a:r>
            <a:r>
              <a:rPr lang="de-LU" altLang="lb-LU" sz="1600" dirty="0">
                <a:latin typeface="Bahnschrif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bezeichnet.</a:t>
            </a:r>
            <a:endParaRPr lang="de-LU" altLang="lb-LU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4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7" y="946604"/>
            <a:ext cx="2734495" cy="433281"/>
            <a:chOff x="235129" y="742375"/>
            <a:chExt cx="2734495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29" y="742375"/>
              <a:ext cx="2734495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Die </a:t>
              </a:r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Kardinaltugenden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31F057-31C0-42F6-8CC0-FB212DA5810D}"/>
              </a:ext>
            </a:extLst>
          </p:cNvPr>
          <p:cNvSpPr txBox="1"/>
          <p:nvPr/>
        </p:nvSpPr>
        <p:spPr>
          <a:xfrm>
            <a:off x="3430464" y="2025545"/>
            <a:ext cx="8253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Bahnschrift" panose="020B0502040204020203" pitchFamily="34" charset="0"/>
              </a:rPr>
              <a:t>Als Kardinaltugenden betrachtet man gewöhnlich </a:t>
            </a:r>
            <a:r>
              <a:rPr lang="de-LU" b="1" u="sng" dirty="0">
                <a:latin typeface="Bahnschrift" panose="020B0502040204020203" pitchFamily="34" charset="0"/>
              </a:rPr>
              <a:t>Grundtugenden</a:t>
            </a:r>
            <a:r>
              <a:rPr lang="de-LU" dirty="0">
                <a:latin typeface="Bahnschrift" panose="020B0502040204020203" pitchFamily="34" charset="0"/>
              </a:rPr>
              <a:t> aus denen alle anderen Tugenden (Tauglichkeit, Tüchtigkeit einer Person) hervorgehen. 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E9868-39AB-474E-A49E-7CCB219AD4D9}"/>
              </a:ext>
            </a:extLst>
          </p:cNvPr>
          <p:cNvSpPr txBox="1"/>
          <p:nvPr/>
        </p:nvSpPr>
        <p:spPr>
          <a:xfrm>
            <a:off x="4084320" y="2776022"/>
            <a:ext cx="760012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de-LU" dirty="0">
                <a:latin typeface="Bahnschrift" panose="020B0502040204020203" pitchFamily="34" charset="0"/>
              </a:rPr>
              <a:t>In der Antike unterschied man zwischen den vier Kardinaltugenden:</a:t>
            </a:r>
          </a:p>
          <a:p>
            <a:pPr lvl="0" algn="ctr"/>
            <a:r>
              <a:rPr lang="de-LU" i="1" dirty="0">
                <a:latin typeface="Bahnschrift" panose="020B0502040204020203" pitchFamily="34" charset="0"/>
              </a:rPr>
              <a:t>Weisheit/Klugheit, Gerechtigkeit, Tapferkeit und Mäßigung</a:t>
            </a:r>
            <a:endParaRPr lang="de-LU" dirty="0">
              <a:latin typeface="Bahnschrift" panose="020B0502040204020203" pitchFamily="34" charset="0"/>
            </a:endParaRPr>
          </a:p>
          <a:p>
            <a:pPr lvl="0" algn="ctr"/>
            <a:endParaRPr lang="de-LU" dirty="0">
              <a:latin typeface="Bahnschrift" panose="020B0502040204020203" pitchFamily="34" charset="0"/>
            </a:endParaRPr>
          </a:p>
          <a:p>
            <a:pPr lvl="0" algn="just"/>
            <a:r>
              <a:rPr lang="de-LU" dirty="0">
                <a:latin typeface="Bahnschrift" panose="020B0502040204020203" pitchFamily="34" charset="0"/>
              </a:rPr>
              <a:t>Dies sind sogenannte weltliche Tugenden.</a:t>
            </a:r>
            <a:endParaRPr lang="fr-BE" dirty="0"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03087-8E1A-4091-A7D0-348FBFD94952}"/>
              </a:ext>
            </a:extLst>
          </p:cNvPr>
          <p:cNvSpPr txBox="1"/>
          <p:nvPr/>
        </p:nvSpPr>
        <p:spPr>
          <a:xfrm>
            <a:off x="4084320" y="4123137"/>
            <a:ext cx="760012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de-LU" dirty="0">
                <a:latin typeface="Bahnschrift" panose="020B0502040204020203" pitchFamily="34" charset="0"/>
              </a:rPr>
              <a:t>Im Mittelalter kamen dem noch drei weitere Grundtugenden hinzu: </a:t>
            </a:r>
          </a:p>
          <a:p>
            <a:pPr lvl="0" algn="ctr"/>
            <a:r>
              <a:rPr lang="de-LU" i="1" dirty="0">
                <a:latin typeface="Bahnschrift" panose="020B0502040204020203" pitchFamily="34" charset="0"/>
              </a:rPr>
              <a:t>der Glaube, die Liebe und die Hoffnung</a:t>
            </a:r>
          </a:p>
          <a:p>
            <a:pPr lvl="0" algn="just"/>
            <a:endParaRPr lang="de-LU" dirty="0">
              <a:latin typeface="Bahnschrift" panose="020B0502040204020203" pitchFamily="34" charset="0"/>
            </a:endParaRPr>
          </a:p>
          <a:p>
            <a:pPr lvl="0" algn="just"/>
            <a:r>
              <a:rPr lang="de-LU" dirty="0">
                <a:latin typeface="Bahnschrift" panose="020B0502040204020203" pitchFamily="34" charset="0"/>
              </a:rPr>
              <a:t>Dies sind die sogenannten christlichen Tugenden.</a:t>
            </a:r>
            <a:endParaRPr lang="fr-BE" dirty="0"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6C778-0207-45B2-85B5-42A51B520D4A}"/>
              </a:ext>
            </a:extLst>
          </p:cNvPr>
          <p:cNvSpPr txBox="1"/>
          <p:nvPr/>
        </p:nvSpPr>
        <p:spPr>
          <a:xfrm>
            <a:off x="4521795" y="5689733"/>
            <a:ext cx="716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de-LU" dirty="0">
                <a:latin typeface="Bahnschrift" panose="020B0502040204020203" pitchFamily="34" charset="0"/>
              </a:rPr>
              <a:t>Schopenhauer nennt zwei Kardinaltugenden: </a:t>
            </a:r>
          </a:p>
          <a:p>
            <a:pPr algn="ctr"/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die Gerechtigkeit und die Menschenliebe</a:t>
            </a:r>
            <a:endParaRPr lang="lb-LU" b="1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8E60EB-98C3-47B2-BEC4-6938C4EF30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4" y="1597373"/>
            <a:ext cx="4366321" cy="52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7" y="946604"/>
            <a:ext cx="2734495" cy="433281"/>
            <a:chOff x="235129" y="742375"/>
            <a:chExt cx="2734495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29" y="742375"/>
              <a:ext cx="2734495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Die </a:t>
              </a:r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Gerechtigkeit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99288B-967C-455C-AD83-2BF1C0C6BF8D}"/>
              </a:ext>
            </a:extLst>
          </p:cNvPr>
          <p:cNvSpPr txBox="1"/>
          <p:nvPr/>
        </p:nvSpPr>
        <p:spPr>
          <a:xfrm>
            <a:off x="4502331" y="1722666"/>
            <a:ext cx="6884978" cy="169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LU" b="1" dirty="0">
                <a:latin typeface="Bahnschrift" panose="020B0502040204020203" pitchFamily="34" charset="0"/>
              </a:rPr>
              <a:t>Erster Grad des Mitleids</a:t>
            </a:r>
            <a:r>
              <a:rPr lang="de-LU" dirty="0">
                <a:latin typeface="Bahnschrift" panose="020B0502040204020203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wirkt dem Egoismus entgegen, in dem sie einen davon </a:t>
            </a:r>
            <a:r>
              <a:rPr lang="de-LU" b="1" dirty="0">
                <a:latin typeface="Bahnschrift" panose="020B0502040204020203" pitchFamily="34" charset="0"/>
              </a:rPr>
              <a:t>abhält jemand anderem Leid zu zufügen</a:t>
            </a:r>
            <a:r>
              <a:rPr lang="de-LU" dirty="0">
                <a:latin typeface="Bahnschrift" panose="020B0502040204020203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LU" dirty="0">
                <a:latin typeface="Bahnschrift" panose="020B0502040204020203" pitchFamily="34" charset="0"/>
              </a:rPr>
              <a:t>Aus diesem Grund wird sie </a:t>
            </a:r>
            <a:r>
              <a:rPr lang="de-LU" u="sng" dirty="0">
                <a:latin typeface="Bahnschrift" panose="020B0502040204020203" pitchFamily="34" charset="0"/>
              </a:rPr>
              <a:t>negativ</a:t>
            </a:r>
            <a:r>
              <a:rPr lang="de-LU" dirty="0">
                <a:latin typeface="Bahnschrift" panose="020B0502040204020203" pitchFamily="34" charset="0"/>
              </a:rPr>
              <a:t> bestimmt.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57F99-57E6-4003-AC3D-A6774291030F}"/>
              </a:ext>
            </a:extLst>
          </p:cNvPr>
          <p:cNvSpPr txBox="1"/>
          <p:nvPr/>
        </p:nvSpPr>
        <p:spPr>
          <a:xfrm>
            <a:off x="4502331" y="1227907"/>
            <a:ext cx="688497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LU" sz="2400" b="1" dirty="0"/>
              <a:t>„</a:t>
            </a:r>
            <a:r>
              <a:rPr lang="de-LU" sz="2400" b="1" i="1" dirty="0"/>
              <a:t>Verletze niemanden!</a:t>
            </a:r>
            <a:r>
              <a:rPr lang="de-LU" sz="2400" b="1" dirty="0"/>
              <a:t>“</a:t>
            </a:r>
            <a:endParaRPr lang="lb-L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4153A-FAA8-45D5-8274-ECB95DFA35B5}"/>
              </a:ext>
            </a:extLst>
          </p:cNvPr>
          <p:cNvSpPr txBox="1"/>
          <p:nvPr/>
        </p:nvSpPr>
        <p:spPr>
          <a:xfrm>
            <a:off x="4502331" y="3631011"/>
            <a:ext cx="7541623" cy="309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b="1" dirty="0">
                <a:latin typeface="Bahnschrift" panose="020B0502040204020203" pitchFamily="34" charset="0"/>
              </a:rPr>
              <a:t>Schopenhauer nennt einige Beispiele für Gerechtigkeit: </a:t>
            </a:r>
          </a:p>
          <a:p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de-LU" dirty="0">
                <a:latin typeface="Bahnschrift" panose="020B0502040204020203" pitchFamily="34" charset="0"/>
              </a:rPr>
              <a:t>Sie hält einen davon ab das Eigentum oder die Person des Anderen anzugreifen.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de-LU" dirty="0">
                <a:latin typeface="Bahnschrift" panose="020B0502040204020203" pitchFamily="34" charset="0"/>
              </a:rPr>
              <a:t>Sie hält einen davon ab jemand anderen zu beleidigen, ängstigen oder verleumden. </a:t>
            </a:r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 3" panose="05040102010807070707" pitchFamily="18" charset="2"/>
              <a:buChar char="Ê"/>
            </a:pPr>
            <a:r>
              <a:rPr lang="de-LU" dirty="0">
                <a:latin typeface="Bahnschrift" panose="020B0502040204020203" pitchFamily="34" charset="0"/>
              </a:rPr>
              <a:t>Sie hält einen davon ab seine Lüste auf Kosten von Frauen oder Kindern zu befriedigen.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DF519-98D7-4FA2-912A-11A1FDB5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884474"/>
            <a:ext cx="4746171" cy="63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7" y="946604"/>
            <a:ext cx="2734495" cy="433281"/>
            <a:chOff x="235129" y="742375"/>
            <a:chExt cx="2734495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29" y="742375"/>
              <a:ext cx="2734495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Die </a:t>
              </a:r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Menschenliebe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6D09AC-00C8-4E29-A430-2BE51DD46A77}"/>
              </a:ext>
            </a:extLst>
          </p:cNvPr>
          <p:cNvSpPr txBox="1"/>
          <p:nvPr/>
        </p:nvSpPr>
        <p:spPr>
          <a:xfrm>
            <a:off x="5103223" y="2298781"/>
            <a:ext cx="6548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LU" b="1" dirty="0">
                <a:latin typeface="Bahnschrift" panose="020B0502040204020203" pitchFamily="34" charset="0"/>
              </a:rPr>
              <a:t>Zweiter Grad des Mitleids</a:t>
            </a:r>
            <a:r>
              <a:rPr lang="de-LU" dirty="0">
                <a:latin typeface="Bahnschrift" panose="020B0502040204020203" pitchFamily="34" charset="0"/>
              </a:rPr>
              <a:t> </a:t>
            </a:r>
          </a:p>
          <a:p>
            <a:pPr algn="just"/>
            <a:endParaRPr lang="de-LU" dirty="0">
              <a:latin typeface="Bahnschrift" panose="020B0502040204020203" pitchFamily="34" charset="0"/>
            </a:endParaRPr>
          </a:p>
          <a:p>
            <a:pPr marL="285750" indent="-285750" algn="just">
              <a:buFont typeface="Wingdings 3" panose="05040102010807070707" pitchFamily="18" charset="2"/>
              <a:buChar char="9"/>
            </a:pPr>
            <a:r>
              <a:rPr lang="de-LU" b="1" dirty="0">
                <a:latin typeface="Bahnschrift" panose="020B0502040204020203" pitchFamily="34" charset="0"/>
              </a:rPr>
              <a:t>Treibt dazu an, jemandem zu helfen.</a:t>
            </a:r>
          </a:p>
          <a:p>
            <a:pPr marL="285750" indent="-285750" algn="just">
              <a:buFont typeface="Wingdings 3" panose="05040102010807070707" pitchFamily="18" charset="2"/>
              <a:buChar char="9"/>
            </a:pPr>
            <a:endParaRPr lang="de-LU" b="1" dirty="0">
              <a:latin typeface="Bahnschrift" panose="020B0502040204020203" pitchFamily="34" charset="0"/>
            </a:endParaRPr>
          </a:p>
          <a:p>
            <a:pPr marL="285750" indent="-285750" algn="just">
              <a:buFont typeface="Wingdings 3" panose="05040102010807070707" pitchFamily="18" charset="2"/>
              <a:buChar char="9"/>
            </a:pPr>
            <a:r>
              <a:rPr lang="de-LU" dirty="0">
                <a:latin typeface="Bahnschrift" panose="020B0502040204020203" pitchFamily="34" charset="0"/>
              </a:rPr>
              <a:t>Aus diesem Grund wird sie </a:t>
            </a:r>
            <a:r>
              <a:rPr lang="de-LU" u="sng" dirty="0">
                <a:latin typeface="Bahnschrift" panose="020B0502040204020203" pitchFamily="34" charset="0"/>
              </a:rPr>
              <a:t>positiv</a:t>
            </a:r>
            <a:r>
              <a:rPr lang="de-LU" dirty="0">
                <a:latin typeface="Bahnschrift" panose="020B0502040204020203" pitchFamily="34" charset="0"/>
              </a:rPr>
              <a:t> bestimmt.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F0E5B-4306-41C8-A3BD-18EBA24B1C7E}"/>
              </a:ext>
            </a:extLst>
          </p:cNvPr>
          <p:cNvSpPr txBox="1"/>
          <p:nvPr/>
        </p:nvSpPr>
        <p:spPr>
          <a:xfrm>
            <a:off x="5103221" y="1617099"/>
            <a:ext cx="654884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LU" b="1" dirty="0">
                <a:latin typeface="Bahnschrift" panose="020B0502040204020203" pitchFamily="34" charset="0"/>
              </a:rPr>
              <a:t>“</a:t>
            </a:r>
            <a:r>
              <a:rPr lang="de-LU" b="1" i="1" dirty="0">
                <a:latin typeface="Bahnschrift" panose="020B0502040204020203" pitchFamily="34" charset="0"/>
              </a:rPr>
              <a:t>Hilf allen, soviel du kannst!</a:t>
            </a:r>
            <a:r>
              <a:rPr lang="de-LU" b="1" dirty="0">
                <a:latin typeface="Bahnschrift" panose="020B0502040204020203" pitchFamily="34" charset="0"/>
              </a:rPr>
              <a:t>“</a:t>
            </a:r>
            <a:endParaRPr lang="lb-LU" b="1" dirty="0"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63CEB-F1AF-4B15-B7FA-55EC87691EDA}"/>
              </a:ext>
            </a:extLst>
          </p:cNvPr>
          <p:cNvSpPr txBox="1"/>
          <p:nvPr/>
        </p:nvSpPr>
        <p:spPr>
          <a:xfrm>
            <a:off x="5103223" y="3963981"/>
            <a:ext cx="6914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b="1" dirty="0">
                <a:latin typeface="Bahnschrift" panose="020B0502040204020203" pitchFamily="34" charset="0"/>
              </a:rPr>
              <a:t>Schopenhauer nennt ein Beispiel für Menschenliebe: </a:t>
            </a:r>
          </a:p>
          <a:p>
            <a:endParaRPr lang="lb-LU" dirty="0">
              <a:latin typeface="Bahnschrift" panose="020B0502040204020203" pitchFamily="34" charset="0"/>
            </a:endParaRPr>
          </a:p>
          <a:p>
            <a:pPr marL="285750" indent="-285750">
              <a:buFont typeface="Wingdings 3" panose="05040102010807070707" pitchFamily="18" charset="2"/>
              <a:buChar char="Ê"/>
            </a:pPr>
            <a:r>
              <a:rPr lang="de-LU" dirty="0">
                <a:latin typeface="Bahnschrift" panose="020B0502040204020203" pitchFamily="34" charset="0"/>
              </a:rPr>
              <a:t>eine wohltätige Handlung, wie die </a:t>
            </a:r>
            <a:r>
              <a:rPr lang="de-LU" b="1" u="sng" dirty="0">
                <a:latin typeface="Bahnschrift" panose="020B0502040204020203" pitchFamily="34" charset="0"/>
              </a:rPr>
              <a:t>Vergabe von Almosen</a:t>
            </a:r>
            <a:r>
              <a:rPr lang="de-LU" dirty="0">
                <a:latin typeface="Bahnschrift" panose="020B0502040204020203" pitchFamily="34" charset="0"/>
              </a:rPr>
              <a:t>. Steckt jedoch irgendein anderes Motiv dahinter, als die reine Menschenliebe, so kann dies wiederum nur der Egoismus sein. </a:t>
            </a:r>
          </a:p>
          <a:p>
            <a:endParaRPr lang="de-LU" dirty="0">
              <a:latin typeface="Bahnschrift" panose="020B0502040204020203" pitchFamily="34" charset="0"/>
            </a:endParaRPr>
          </a:p>
          <a:p>
            <a:pPr marL="285750" indent="-285750">
              <a:buFont typeface="Wingdings 3" panose="05040102010807070707" pitchFamily="18" charset="2"/>
              <a:buChar char="Ê"/>
            </a:pPr>
            <a:r>
              <a:rPr lang="de-LU" dirty="0">
                <a:latin typeface="Bahnschrift" panose="020B0502040204020203" pitchFamily="34" charset="0"/>
              </a:rPr>
              <a:t>Auch noch Altruismus (selbstlose Denk- und Handlungsweise; Uneigennützigkeit) genannt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B5775-AFC6-4601-A813-52F83A00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118"/>
            <a:ext cx="5316882" cy="531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D7419-08DF-4FA9-B1AE-B6E571E39E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" y="1741715"/>
            <a:ext cx="5126802" cy="49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1280164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Kritik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AD5E095-48BA-4DA4-813D-51B2CAFAC7B7}"/>
              </a:ext>
            </a:extLst>
          </p:cNvPr>
          <p:cNvSpPr txBox="1"/>
          <p:nvPr/>
        </p:nvSpPr>
        <p:spPr>
          <a:xfrm>
            <a:off x="279826" y="1500666"/>
            <a:ext cx="11632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LU" i="1" dirty="0">
                <a:latin typeface="Bookman Old Style" panose="02050604050505020204" pitchFamily="18" charset="0"/>
              </a:rPr>
              <a:t>„Mitleid setzt Betroffenheit durch unmittelbare Anschauung von fremdem Leid voraus. Fehlt diese unmittelbare Anschauung, so kann ein Handeln aus Mitleid nicht zustande kommen.“ </a:t>
            </a:r>
          </a:p>
          <a:p>
            <a:pPr algn="r"/>
            <a:r>
              <a:rPr lang="de-LU" dirty="0">
                <a:latin typeface="Bookman Old Style" panose="02050604050505020204" pitchFamily="18" charset="0"/>
              </a:rPr>
              <a:t>– Karl-Otto Apel</a:t>
            </a:r>
            <a:endParaRPr lang="lb-LU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DB2DC2-DE6E-444A-A89A-9F9CA952CA39}"/>
              </a:ext>
            </a:extLst>
          </p:cNvPr>
          <p:cNvSpPr txBox="1"/>
          <p:nvPr/>
        </p:nvSpPr>
        <p:spPr>
          <a:xfrm>
            <a:off x="4675849" y="2763325"/>
            <a:ext cx="7191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 3" panose="05040102010807070707" pitchFamily="18" charset="2"/>
              <a:buChar char="Ê"/>
            </a:pPr>
            <a:r>
              <a:rPr lang="en-GB" b="1" dirty="0" err="1">
                <a:latin typeface="Bahnschrift" panose="020B0502040204020203" pitchFamily="34" charset="0"/>
              </a:rPr>
              <a:t>Mitleid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ist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eine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Nahtugend</a:t>
            </a:r>
            <a:r>
              <a:rPr lang="en-GB" b="1" dirty="0">
                <a:latin typeface="Bahnschrift" panose="020B0502040204020203" pitchFamily="34" charset="0"/>
              </a:rPr>
              <a:t>, </a:t>
            </a:r>
            <a:r>
              <a:rPr lang="en-GB" dirty="0" err="1">
                <a:latin typeface="Bahnschrift" panose="020B0502040204020203" pitchFamily="34" charset="0"/>
              </a:rPr>
              <a:t>d.h</a:t>
            </a:r>
            <a:r>
              <a:rPr lang="en-GB" dirty="0">
                <a:latin typeface="Bahnschrift" panose="020B0502040204020203" pitchFamily="34" charset="0"/>
              </a:rPr>
              <a:t>. </a:t>
            </a:r>
            <a:r>
              <a:rPr lang="en-GB" dirty="0" err="1">
                <a:latin typeface="Bahnschrift" panose="020B0502040204020203" pitchFamily="34" charset="0"/>
              </a:rPr>
              <a:t>es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ist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de-DE" dirty="0">
                <a:latin typeface="Bahnschrift" panose="020B0502040204020203" pitchFamily="34" charset="0"/>
              </a:rPr>
              <a:t>auf </a:t>
            </a:r>
            <a:r>
              <a:rPr lang="de-DE" u="sng" dirty="0">
                <a:latin typeface="Bahnschrift" panose="020B0502040204020203" pitchFamily="34" charset="0"/>
              </a:rPr>
              <a:t>unmittelbare Leidwahrnehmung </a:t>
            </a:r>
            <a:r>
              <a:rPr lang="de-DE" dirty="0">
                <a:latin typeface="Bahnschrift" panose="020B0502040204020203" pitchFamily="34" charset="0"/>
              </a:rPr>
              <a:t>angewiesen sei, um handlungswirksam zu werden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B1F6F-E412-484F-969A-D0BCD22C0AA5}"/>
              </a:ext>
            </a:extLst>
          </p:cNvPr>
          <p:cNvSpPr txBox="1"/>
          <p:nvPr/>
        </p:nvSpPr>
        <p:spPr>
          <a:xfrm>
            <a:off x="4675849" y="3954555"/>
            <a:ext cx="719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 3" panose="05040102010807070707" pitchFamily="18" charset="2"/>
              <a:buChar char="Ê"/>
            </a:pPr>
            <a:r>
              <a:rPr lang="en-GB" b="1" dirty="0" err="1">
                <a:latin typeface="Bahnschrift" panose="020B0502040204020203" pitchFamily="34" charset="0"/>
              </a:rPr>
              <a:t>Aus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Mitleid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kann</a:t>
            </a:r>
            <a:r>
              <a:rPr lang="en-GB" b="1" dirty="0">
                <a:latin typeface="Bahnschrift" panose="020B0502040204020203" pitchFamily="34" charset="0"/>
              </a:rPr>
              <a:t> man </a:t>
            </a:r>
            <a:r>
              <a:rPr lang="en-GB" b="1" dirty="0" err="1">
                <a:latin typeface="Bahnschrift" panose="020B0502040204020203" pitchFamily="34" charset="0"/>
              </a:rPr>
              <a:t>auch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unvernünftig</a:t>
            </a:r>
            <a:r>
              <a:rPr lang="en-GB" b="1" dirty="0">
                <a:latin typeface="Bahnschrift" panose="020B0502040204020203" pitchFamily="34" charset="0"/>
              </a:rPr>
              <a:t> </a:t>
            </a:r>
            <a:r>
              <a:rPr lang="en-GB" b="1" dirty="0" err="1">
                <a:latin typeface="Bahnschrift" panose="020B0502040204020203" pitchFamily="34" charset="0"/>
              </a:rPr>
              <a:t>handeln</a:t>
            </a:r>
            <a:r>
              <a:rPr lang="en-GB" b="1" dirty="0">
                <a:latin typeface="Bahnschrift" panose="020B0502040204020203" pitchFamily="34" charset="0"/>
              </a:rPr>
              <a:t>, </a:t>
            </a:r>
            <a:r>
              <a:rPr lang="en-GB" dirty="0" err="1">
                <a:latin typeface="Bahnschrift" panose="020B0502040204020203" pitchFamily="34" charset="0"/>
              </a:rPr>
              <a:t>es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beruht</a:t>
            </a:r>
            <a:r>
              <a:rPr lang="en-GB" dirty="0">
                <a:latin typeface="Bahnschrift" panose="020B0502040204020203" pitchFamily="34" charset="0"/>
              </a:rPr>
              <a:t> auf </a:t>
            </a:r>
            <a:r>
              <a:rPr lang="en-GB" dirty="0" err="1">
                <a:latin typeface="Bahnschrift" panose="020B0502040204020203" pitchFamily="34" charset="0"/>
              </a:rPr>
              <a:t>einer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unvernünftigen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Gefühlsregung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8C218-6215-4723-ADCF-4FD3DF29A71F}"/>
              </a:ext>
            </a:extLst>
          </p:cNvPr>
          <p:cNvSpPr txBox="1"/>
          <p:nvPr/>
        </p:nvSpPr>
        <p:spPr>
          <a:xfrm>
            <a:off x="8127566" y="5121152"/>
            <a:ext cx="402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Bahnschrift" panose="020B0502040204020203" pitchFamily="34" charset="0"/>
              </a:rPr>
              <a:t>z.B</a:t>
            </a:r>
            <a:r>
              <a:rPr lang="en-GB" dirty="0">
                <a:latin typeface="Bahnschrift" panose="020B0502040204020203" pitchFamily="34" charset="0"/>
              </a:rPr>
              <a:t>. </a:t>
            </a:r>
            <a:r>
              <a:rPr lang="en-GB" dirty="0" err="1">
                <a:latin typeface="Bahnschrift" panose="020B0502040204020203" pitchFamily="34" charset="0"/>
              </a:rPr>
              <a:t>Einem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verzweifelten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Schüler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beim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Spicken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dirty="0" err="1">
                <a:latin typeface="Bahnschrift" panose="020B0502040204020203" pitchFamily="34" charset="0"/>
              </a:rPr>
              <a:t>helfen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F3D84A-076D-4F4F-86CE-CE0C6F77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91" y="4928749"/>
            <a:ext cx="2683949" cy="1677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B0ACE-2C44-4F5B-B2EC-1EB572554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4" y="4196472"/>
            <a:ext cx="4139191" cy="2495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17793-D698-2A62-FA6F-9D1C70A3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136" b="1168"/>
          <a:stretch>
            <a:fillRect/>
          </a:stretch>
        </p:blipFill>
        <p:spPr>
          <a:xfrm>
            <a:off x="317464" y="2385376"/>
            <a:ext cx="4139191" cy="1643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A2252-9607-344F-CAD7-5C609DE0D3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141" t="910" r="34674" b="95426"/>
          <a:stretch>
            <a:fillRect/>
          </a:stretch>
        </p:blipFill>
        <p:spPr>
          <a:xfrm>
            <a:off x="317464" y="2254002"/>
            <a:ext cx="1748707" cy="2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6F7C-7A37-3FA9-08F3-C1307338E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0EACAD9-D6A6-DF43-BD61-9CE33E4D029C}"/>
              </a:ext>
            </a:extLst>
          </p:cNvPr>
          <p:cNvGrpSpPr/>
          <p:nvPr/>
        </p:nvGrpSpPr>
        <p:grpSpPr>
          <a:xfrm>
            <a:off x="8229867" y="964022"/>
            <a:ext cx="3377006" cy="4854394"/>
            <a:chOff x="8229867" y="964022"/>
            <a:chExt cx="3377006" cy="48543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1DF64-77A2-B5BE-4875-8BCCFE7E065A}"/>
                </a:ext>
              </a:extLst>
            </p:cNvPr>
            <p:cNvSpPr/>
            <p:nvPr/>
          </p:nvSpPr>
          <p:spPr>
            <a:xfrm>
              <a:off x="9771399" y="964022"/>
              <a:ext cx="313699" cy="3748142"/>
            </a:xfrm>
            <a:prstGeom prst="rect">
              <a:avLst/>
            </a:prstGeom>
            <a:solidFill>
              <a:srgbClr val="A7A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10AD3E-8391-8C06-7CDC-F0CD11EC3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67" y="4598699"/>
              <a:ext cx="3377006" cy="121971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1ED23D6-5395-F3AD-D4F4-FBF736A4AD95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rgbClr val="FADFB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CDA626-25A6-39D1-66C6-6A159B0F6703}"/>
              </a:ext>
            </a:extLst>
          </p:cNvPr>
          <p:cNvGrpSpPr/>
          <p:nvPr/>
        </p:nvGrpSpPr>
        <p:grpSpPr>
          <a:xfrm>
            <a:off x="235128" y="946604"/>
            <a:ext cx="3913579" cy="433281"/>
            <a:chOff x="235130" y="742375"/>
            <a:chExt cx="3913579" cy="433281"/>
          </a:xfrm>
          <a:solidFill>
            <a:srgbClr val="843C0C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533D6CB-DDF9-7443-D92D-7D60C4609F55}"/>
                </a:ext>
              </a:extLst>
            </p:cNvPr>
            <p:cNvSpPr/>
            <p:nvPr/>
          </p:nvSpPr>
          <p:spPr>
            <a:xfrm>
              <a:off x="235130" y="742375"/>
              <a:ext cx="3913579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D5426E-1E9D-3D6F-EDA9-2AA1FB646456}"/>
                </a:ext>
              </a:extLst>
            </p:cNvPr>
            <p:cNvSpPr txBox="1"/>
            <p:nvPr/>
          </p:nvSpPr>
          <p:spPr>
            <a:xfrm>
              <a:off x="317467" y="759793"/>
              <a:ext cx="237436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lb-LU" dirty="0">
                  <a:solidFill>
                    <a:srgbClr val="FADFB5"/>
                  </a:solidFill>
                  <a:latin typeface="Bahnschrift" panose="020B0502040204020203" pitchFamily="34" charset="0"/>
                </a:rPr>
                <a:t>Gedankenexperiment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5FAF34B-BC60-94A4-5314-52BCF2B9A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22093" r="25274" b="62836"/>
          <a:stretch>
            <a:fillRect/>
          </a:stretch>
        </p:blipFill>
        <p:spPr>
          <a:xfrm>
            <a:off x="404233" y="1895545"/>
            <a:ext cx="6973752" cy="1114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87B97-3CC5-DFEF-F0B7-6D2C8B44A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37163" r="25274" b="41358"/>
          <a:stretch>
            <a:fillRect/>
          </a:stretch>
        </p:blipFill>
        <p:spPr>
          <a:xfrm>
            <a:off x="404233" y="3010179"/>
            <a:ext cx="6973752" cy="158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80855-BB0B-51BF-0877-D53FE7D3A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58642" r="25274" b="18345"/>
          <a:stretch>
            <a:fillRect/>
          </a:stretch>
        </p:blipFill>
        <p:spPr>
          <a:xfrm>
            <a:off x="404233" y="4598699"/>
            <a:ext cx="6973752" cy="1701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0DBC8B-3F69-5BFA-E71A-CB0D0639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765" y="1333354"/>
            <a:ext cx="2336327" cy="1881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A37428-14F2-3BE1-56A8-706E3E2E85E5}"/>
              </a:ext>
            </a:extLst>
          </p:cNvPr>
          <p:cNvSpPr txBox="1"/>
          <p:nvPr/>
        </p:nvSpPr>
        <p:spPr>
          <a:xfrm>
            <a:off x="8561297" y="3963703"/>
            <a:ext cx="272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deine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Handlungsmöglichkeiten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27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939C-6C9C-22B7-A77B-2CC3E8FE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BB1CF2B-8565-E891-E3F1-10207082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91" y="-940192"/>
            <a:ext cx="5825589" cy="87383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9FA303-9D8A-7742-2FC3-E133AC5E1F46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rgbClr val="FADFB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0E808-F4BC-5C62-09D1-A128ED669A32}"/>
              </a:ext>
            </a:extLst>
          </p:cNvPr>
          <p:cNvGrpSpPr/>
          <p:nvPr/>
        </p:nvGrpSpPr>
        <p:grpSpPr>
          <a:xfrm>
            <a:off x="235128" y="946604"/>
            <a:ext cx="3913579" cy="433281"/>
            <a:chOff x="235130" y="742375"/>
            <a:chExt cx="3913579" cy="433281"/>
          </a:xfrm>
          <a:solidFill>
            <a:srgbClr val="843C0C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EC28DFD-9BBD-C8F0-B83C-5FBA63311E7F}"/>
                </a:ext>
              </a:extLst>
            </p:cNvPr>
            <p:cNvSpPr/>
            <p:nvPr/>
          </p:nvSpPr>
          <p:spPr>
            <a:xfrm>
              <a:off x="235130" y="742375"/>
              <a:ext cx="3913579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BB519F-EA84-129D-79D2-09D95897EFA1}"/>
                </a:ext>
              </a:extLst>
            </p:cNvPr>
            <p:cNvSpPr txBox="1"/>
            <p:nvPr/>
          </p:nvSpPr>
          <p:spPr>
            <a:xfrm>
              <a:off x="317467" y="759793"/>
              <a:ext cx="311335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lb-LU" b="1" dirty="0">
                  <a:solidFill>
                    <a:srgbClr val="FADFB5"/>
                  </a:solidFill>
                  <a:latin typeface="Bahnschrift" panose="020B0502040204020203" pitchFamily="34" charset="0"/>
                </a:rPr>
                <a:t>Schopenhauers Europareise</a:t>
              </a:r>
              <a:endParaRPr lang="lb-LU" dirty="0">
                <a:solidFill>
                  <a:srgbClr val="FADFB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3AE17E-8B34-E254-5520-108A1FE29C2E}"/>
              </a:ext>
            </a:extLst>
          </p:cNvPr>
          <p:cNvSpPr txBox="1"/>
          <p:nvPr/>
        </p:nvSpPr>
        <p:spPr>
          <a:xfrm>
            <a:off x="3861581" y="1951672"/>
            <a:ext cx="78537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Der Vater, </a:t>
            </a:r>
            <a:r>
              <a:rPr lang="en-US" dirty="0">
                <a:latin typeface="Bahnschrift" panose="020B0502040204020203" pitchFamily="34" charset="0"/>
              </a:rPr>
              <a:t>Heinrich Floris,</a:t>
            </a:r>
            <a:r>
              <a:rPr lang="de-DE" dirty="0">
                <a:latin typeface="Bahnschrift" panose="020B0502040204020203" pitchFamily="34" charset="0"/>
              </a:rPr>
              <a:t> verlangte Gehorsam und kaufmännische Laufbahn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Arthur empfand das als Zwang gegen seine Natur, wollte Philosophie studieren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Die Reise durch mehrere europäische Länder war </a:t>
            </a:r>
            <a:r>
              <a:rPr lang="de-DE" b="1" dirty="0">
                <a:latin typeface="Bahnschrift" panose="020B0502040204020203" pitchFamily="34" charset="0"/>
              </a:rPr>
              <a:t>kein reines Geschenk</a:t>
            </a:r>
            <a:r>
              <a:rPr lang="de-DE" dirty="0">
                <a:latin typeface="Bahnschrift" panose="020B0502040204020203" pitchFamily="34" charset="0"/>
              </a:rPr>
              <a:t>, sondern </a:t>
            </a:r>
            <a:r>
              <a:rPr lang="de-DE" b="1" dirty="0">
                <a:latin typeface="Bahnschrift" panose="020B0502040204020203" pitchFamily="34" charset="0"/>
              </a:rPr>
              <a:t>mit der Forderung verbunden kaufmännisches Geschick zu erlernen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7F92D-FC1B-4F81-2BB5-B07B359C1EB2}"/>
              </a:ext>
            </a:extLst>
          </p:cNvPr>
          <p:cNvSpPr txBox="1"/>
          <p:nvPr/>
        </p:nvSpPr>
        <p:spPr>
          <a:xfrm>
            <a:off x="3861581" y="4708871"/>
            <a:ext cx="78783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Arthur fügte sich zunächst – </a:t>
            </a:r>
            <a:r>
              <a:rPr lang="de-DE" b="1" dirty="0">
                <a:latin typeface="Bahnschrift" panose="020B0502040204020203" pitchFamily="34" charset="0"/>
              </a:rPr>
              <a:t>gegen seine Neigungen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Nach dem Selbstmord seines Vaters (1805) </a:t>
            </a:r>
            <a:r>
              <a:rPr lang="de-DE" b="1" dirty="0">
                <a:latin typeface="Bahnschrift" panose="020B0502040204020203" pitchFamily="34" charset="0"/>
              </a:rPr>
              <a:t>brach Schopenhauer das Kaufmannsdasein ab</a:t>
            </a:r>
            <a:r>
              <a:rPr lang="de-DE" dirty="0">
                <a:latin typeface="Bahnschrift" panose="020B0502040204020203" pitchFamily="34" charset="0"/>
              </a:rPr>
              <a:t> und begann sein Studium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  <a:sym typeface="Wingdings" panose="05000000000000000000" pitchFamily="2" charset="2"/>
              </a:rPr>
              <a:t> </a:t>
            </a:r>
            <a:r>
              <a:rPr lang="de-DE" dirty="0">
                <a:latin typeface="Bahnschrift" panose="020B0502040204020203" pitchFamily="34" charset="0"/>
              </a:rPr>
              <a:t>Schuldgedanke: </a:t>
            </a:r>
            <a:r>
              <a:rPr lang="de-DE" b="1" i="1" dirty="0">
                <a:solidFill>
                  <a:srgbClr val="843C0C"/>
                </a:solidFill>
                <a:latin typeface="Bahnschrift" panose="020B0502040204020203" pitchFamily="34" charset="0"/>
              </a:rPr>
              <a:t>„Ich war nicht der Sohn, der ihn hätte entlasten können.“</a:t>
            </a:r>
            <a:endParaRPr lang="de-DE" b="1" dirty="0">
              <a:solidFill>
                <a:srgbClr val="843C0C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rgbClr val="FADFB5"/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rgbClr val="FADFB5"/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rgbClr val="FADFB5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1854929" cy="433281"/>
            <a:chOff x="235130" y="742375"/>
            <a:chExt cx="1854929" cy="433281"/>
          </a:xfrm>
          <a:solidFill>
            <a:srgbClr val="843C0C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1854929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12137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lb-LU" b="1" dirty="0" err="1">
                  <a:solidFill>
                    <a:srgbClr val="FADFB5"/>
                  </a:solidFill>
                  <a:latin typeface="Bahnschrift" panose="020B0502040204020203" pitchFamily="34" charset="0"/>
                </a:rPr>
                <a:t>Einleitung</a:t>
              </a:r>
              <a:endParaRPr lang="lb-LU" dirty="0">
                <a:solidFill>
                  <a:srgbClr val="FADFB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62E19A-70F2-489A-BD6A-5333E821D88A}"/>
              </a:ext>
            </a:extLst>
          </p:cNvPr>
          <p:cNvSpPr txBox="1"/>
          <p:nvPr/>
        </p:nvSpPr>
        <p:spPr>
          <a:xfrm>
            <a:off x="5774737" y="1511680"/>
            <a:ext cx="542999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LU" dirty="0">
                <a:latin typeface="Bahnschrift" panose="020B0502040204020203" pitchFamily="34" charset="0"/>
              </a:rPr>
              <a:t>Das Fundament der Ethik nur auf empirischem Weg gefunden werden.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9B951-4F04-4CF0-B5EC-9FAA6C480C7C}"/>
              </a:ext>
            </a:extLst>
          </p:cNvPr>
          <p:cNvSpPr txBox="1"/>
          <p:nvPr/>
        </p:nvSpPr>
        <p:spPr>
          <a:xfrm>
            <a:off x="5774737" y="2707428"/>
            <a:ext cx="5429995" cy="830997"/>
          </a:xfrm>
          <a:prstGeom prst="rect">
            <a:avLst/>
          </a:prstGeom>
          <a:solidFill>
            <a:srgbClr val="FBE5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LU" sz="2400" dirty="0">
                <a:latin typeface="Bahnschrift" panose="020B0502040204020203" pitchFamily="34" charset="0"/>
              </a:rPr>
              <a:t>Gibt es Handlungen mit „echtem moralischem Wert“?</a:t>
            </a:r>
            <a:endParaRPr lang="lb-LU" sz="2400" dirty="0">
              <a:latin typeface="Bahnschrift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4B3140-7F75-4C67-8847-BE4259114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8" r="4336"/>
          <a:stretch/>
        </p:blipFill>
        <p:spPr>
          <a:xfrm>
            <a:off x="2022830" y="1470882"/>
            <a:ext cx="3187919" cy="44879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C7C785-9B34-4D51-97A1-03161AFDE9C6}"/>
              </a:ext>
            </a:extLst>
          </p:cNvPr>
          <p:cNvSpPr txBox="1"/>
          <p:nvPr/>
        </p:nvSpPr>
        <p:spPr>
          <a:xfrm>
            <a:off x="2440496" y="6049854"/>
            <a:ext cx="3037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b-LU" sz="1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  <a:sym typeface="Wingdings 3" panose="05040102010807070707" pitchFamily="18" charset="2"/>
              </a:rPr>
              <a:t>Schopenhauer mit seinem Pudel (Athma), Karikatur von Wilhelm Busch</a:t>
            </a:r>
            <a:endParaRPr lang="lb-LU" sz="1400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DBC08-368A-4F43-939B-3A22F86B79EB}"/>
              </a:ext>
            </a:extLst>
          </p:cNvPr>
          <p:cNvSpPr txBox="1"/>
          <p:nvPr/>
        </p:nvSpPr>
        <p:spPr>
          <a:xfrm>
            <a:off x="6488371" y="3832640"/>
            <a:ext cx="4002724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Freiwillige Gerechtigkeit </a:t>
            </a:r>
          </a:p>
          <a:p>
            <a:pPr algn="ctr"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Reine Menschenliebe</a:t>
            </a:r>
          </a:p>
          <a:p>
            <a:pPr algn="ctr"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Wirklicher Edelmut</a:t>
            </a:r>
            <a:endParaRPr lang="lb-L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  <a:solidFill>
            <a:schemeClr val="accent2">
              <a:lumMod val="50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rgbClr val="FADFB5"/>
                  </a:solidFill>
                  <a:latin typeface="Bahnschrift" panose="020B0502040204020203" pitchFamily="34" charset="0"/>
                </a:rPr>
                <a:t>Die</a:t>
              </a:r>
              <a:r>
                <a:rPr lang="lb-LU" b="1" dirty="0">
                  <a:solidFill>
                    <a:srgbClr val="FADFB5"/>
                  </a:solidFill>
                  <a:latin typeface="Bahnschrift" panose="020B0502040204020203" pitchFamily="34" charset="0"/>
                </a:rPr>
                <a:t> 3 </a:t>
              </a:r>
              <a:r>
                <a:rPr lang="lb-LU" b="1" dirty="0" err="1">
                  <a:solidFill>
                    <a:srgbClr val="FADFB5"/>
                  </a:solidFill>
                  <a:latin typeface="Bahnschrift" panose="020B0502040204020203" pitchFamily="34" charset="0"/>
                </a:rPr>
                <a:t>Triebfedern</a:t>
              </a:r>
              <a:endParaRPr lang="lb-LU" dirty="0">
                <a:solidFill>
                  <a:srgbClr val="FADFB5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BFF124-99B3-4F12-B340-77CDAE727A95}"/>
              </a:ext>
            </a:extLst>
          </p:cNvPr>
          <p:cNvSpPr txBox="1"/>
          <p:nvPr/>
        </p:nvSpPr>
        <p:spPr>
          <a:xfrm>
            <a:off x="317464" y="1577243"/>
            <a:ext cx="1116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Bahnschrift" panose="020B0502040204020203" pitchFamily="34" charset="0"/>
              </a:rPr>
              <a:t>Schopenhauer zufolge muss jede menschliche Handlung auf eine der folgenden </a:t>
            </a:r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drei Grundtriebfedern </a:t>
            </a:r>
            <a:r>
              <a:rPr lang="de-LU" dirty="0">
                <a:latin typeface="Bahnschrift" panose="020B0502040204020203" pitchFamily="34" charset="0"/>
              </a:rPr>
              <a:t>zurückzuführen sein: 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9C5E0-63AD-4DA6-B3CC-0786EFF41A48}"/>
              </a:ext>
            </a:extLst>
          </p:cNvPr>
          <p:cNvSpPr txBox="1"/>
          <p:nvPr/>
        </p:nvSpPr>
        <p:spPr>
          <a:xfrm>
            <a:off x="3971341" y="2924765"/>
            <a:ext cx="519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Dem Egoismus</a:t>
            </a:r>
            <a:r>
              <a:rPr lang="de-LU" dirty="0">
                <a:latin typeface="Bahnschrift" panose="020B0502040204020203" pitchFamily="34" charset="0"/>
              </a:rPr>
              <a:t>, der sich nur nach dem eigenen Wohlergehen richtet 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A6605D-44E4-41A8-841E-FAFE8C5B04AD}"/>
              </a:ext>
            </a:extLst>
          </p:cNvPr>
          <p:cNvSpPr txBox="1"/>
          <p:nvPr/>
        </p:nvSpPr>
        <p:spPr>
          <a:xfrm>
            <a:off x="4026781" y="4127252"/>
            <a:ext cx="508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Der Bosheit</a:t>
            </a:r>
            <a:r>
              <a:rPr lang="de-LU" dirty="0">
                <a:latin typeface="Bahnschrift" panose="020B0502040204020203" pitchFamily="34" charset="0"/>
              </a:rPr>
              <a:t>, die auf das Leiden anderer aus ist 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10247-EC0B-4000-A694-3CCD864CBD4F}"/>
              </a:ext>
            </a:extLst>
          </p:cNvPr>
          <p:cNvSpPr txBox="1"/>
          <p:nvPr/>
        </p:nvSpPr>
        <p:spPr>
          <a:xfrm>
            <a:off x="3971341" y="5052741"/>
            <a:ext cx="460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LU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Das Mitleid</a:t>
            </a:r>
            <a:r>
              <a:rPr lang="de-LU" dirty="0">
                <a:latin typeface="Bahnschrift" panose="020B0502040204020203" pitchFamily="34" charset="0"/>
              </a:rPr>
              <a:t>, welches sich nach dem Wohlergehen anderer richtet 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C779B-3B2E-A075-9F40-2BC0D27A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7" y="2372353"/>
            <a:ext cx="3105165" cy="207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FB72E-AE61-7E7D-43A7-6E26143B57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" y="4494135"/>
            <a:ext cx="3614810" cy="240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E985F5-73E2-1317-34F1-FF7D80F7EC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49" y="3218992"/>
            <a:ext cx="5501246" cy="36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EE3129-AEE8-4C7D-831C-CE52BC70B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1"/>
          <a:stretch/>
        </p:blipFill>
        <p:spPr>
          <a:xfrm>
            <a:off x="0" y="-1338213"/>
            <a:ext cx="5617988" cy="9961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Die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3 </a:t>
              </a:r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Triebfedern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8D9490-B46B-474D-8DB1-508D594F729C}"/>
              </a:ext>
            </a:extLst>
          </p:cNvPr>
          <p:cNvSpPr txBox="1"/>
          <p:nvPr/>
        </p:nvSpPr>
        <p:spPr>
          <a:xfrm>
            <a:off x="4097738" y="2395335"/>
            <a:ext cx="7657011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ID4096" dirty="0">
                <a:latin typeface="Bahnschrift" panose="020B0502040204020203" pitchFamily="34" charset="0"/>
              </a:rPr>
              <a:t>Egoistisch motivierte Handlungen sind </a:t>
            </a:r>
            <a:r>
              <a:rPr lang="LID4096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entweder verwerflich oder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ID4096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moralisch irrelevant</a:t>
            </a:r>
            <a:r>
              <a:rPr lang="LID4096" dirty="0">
                <a:latin typeface="Bahnschrift" panose="020B0502040204020203" pitchFamily="34" charset="0"/>
              </a:rPr>
              <a:t>. 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LID4096" dirty="0">
                <a:latin typeface="Bahnschrift" panose="020B0502040204020203" pitchFamily="34" charset="0"/>
              </a:rPr>
              <a:t>Handlungen, die aus Bosheit oder Übelwollen geschehen, sind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moralisch </a:t>
            </a:r>
            <a:r>
              <a:rPr lang="LID4096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immer verwerflich</a:t>
            </a:r>
            <a:r>
              <a:rPr lang="LID4096" dirty="0">
                <a:latin typeface="Bahnschrift" panose="020B0502040204020203" pitchFamily="34" charset="0"/>
              </a:rPr>
              <a:t>. 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LID4096" dirty="0">
                <a:latin typeface="Bahnschrift" panose="020B0502040204020203" pitchFamily="34" charset="0"/>
              </a:rPr>
              <a:t>Deswegen ist das Mitleid die </a:t>
            </a:r>
            <a:r>
              <a:rPr lang="LID4096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einzige Triebfeder </a:t>
            </a:r>
            <a:r>
              <a:rPr lang="LID4096" dirty="0">
                <a:latin typeface="Bahnschrift" panose="020B0502040204020203" pitchFamily="34" charset="0"/>
              </a:rPr>
              <a:t>aus der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moralisch wertvolle Handlungen entspringen können.</a:t>
            </a:r>
          </a:p>
        </p:txBody>
      </p:sp>
    </p:spTree>
    <p:extLst>
      <p:ext uri="{BB962C8B-B14F-4D97-AF65-F5344CB8AC3E}">
        <p14:creationId xmlns:p14="http://schemas.microsoft.com/office/powerpoint/2010/main" val="222939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7EF4DD7-33CB-415D-9958-F490298D8D61}"/>
              </a:ext>
            </a:extLst>
          </p:cNvPr>
          <p:cNvSpPr/>
          <p:nvPr/>
        </p:nvSpPr>
        <p:spPr>
          <a:xfrm>
            <a:off x="4627956" y="1499629"/>
            <a:ext cx="7021585" cy="989901"/>
          </a:xfrm>
          <a:prstGeom prst="wedgeRoundRectCallout">
            <a:avLst>
              <a:gd name="adj1" fmla="val -52852"/>
              <a:gd name="adj2" fmla="val 1726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2577741" cy="433281"/>
            <a:chOff x="235130" y="742375"/>
            <a:chExt cx="2577741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2205368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495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Der Egoismus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D8C8D-D584-480A-8935-3F2F7706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601" y="1163244"/>
            <a:ext cx="5308963" cy="610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AD6DF8-6470-4844-B4E4-CC04D9C3461F}"/>
              </a:ext>
            </a:extLst>
          </p:cNvPr>
          <p:cNvSpPr txBox="1"/>
          <p:nvPr/>
        </p:nvSpPr>
        <p:spPr>
          <a:xfrm>
            <a:off x="4892135" y="2924724"/>
            <a:ext cx="7270396" cy="277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Bahnschrift" panose="020B0502040204020203" pitchFamily="34" charset="0"/>
              </a:rPr>
              <a:t>Der menschliche Egoismus ist laut Schopenhauer… </a:t>
            </a:r>
          </a:p>
          <a:p>
            <a:endParaRPr lang="de-LU" b="1" dirty="0"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…grenzenlos</a:t>
            </a:r>
            <a:r>
              <a:rPr lang="de-LU" dirty="0">
                <a:latin typeface="Bahnschrift" panose="020B0502040204020203" pitchFamily="34" charset="0"/>
              </a:rPr>
              <a:t>, denn Menschen wollen unbedingt </a:t>
            </a:r>
            <a:r>
              <a:rPr lang="de-LU" b="1" dirty="0">
                <a:latin typeface="Bahnschrift" panose="020B0502040204020203" pitchFamily="34" charset="0"/>
              </a:rPr>
              <a:t>ihr Dasein erhalten</a:t>
            </a:r>
            <a:r>
              <a:rPr lang="de-LU" dirty="0">
                <a:latin typeface="Bahnschrift" panose="020B0502040204020203" pitchFamily="34" charset="0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de-LU" b="1" dirty="0">
                <a:latin typeface="Bahnschrift" panose="020B0502040204020203" pitchFamily="34" charset="0"/>
              </a:rPr>
              <a:t>…sie wollen Schmerzen vermeiden und auf nichts verzichten müssen,</a:t>
            </a:r>
            <a:r>
              <a:rPr lang="de-LU" dirty="0">
                <a:latin typeface="Bahnschrift" panose="020B0502040204020203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de-LU" dirty="0">
                <a:latin typeface="Bahnschrift" panose="020B0502040204020203" pitchFamily="34" charset="0"/>
              </a:rPr>
              <a:t>…und jeder macht sich selbst </a:t>
            </a:r>
            <a:r>
              <a:rPr lang="de-LU" b="1" dirty="0">
                <a:latin typeface="Bahnschrift" panose="020B0502040204020203" pitchFamily="34" charset="0"/>
              </a:rPr>
              <a:t>zum Mittelpunkt der Welt.</a:t>
            </a:r>
            <a:r>
              <a:rPr lang="de-LU" dirty="0">
                <a:latin typeface="Bahnschrift" panose="020B0502040204020203" pitchFamily="34" charset="0"/>
              </a:rPr>
              <a:t> </a:t>
            </a:r>
            <a:endParaRPr lang="fr-BE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5480E-55BA-4579-B28E-71759987CEF2}"/>
              </a:ext>
            </a:extLst>
          </p:cNvPr>
          <p:cNvSpPr txBox="1"/>
          <p:nvPr/>
        </p:nvSpPr>
        <p:spPr>
          <a:xfrm>
            <a:off x="5275070" y="1730464"/>
            <a:ext cx="599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sz="2400" dirty="0">
                <a:latin typeface="Bookman Old Style" panose="02050604050505020204" pitchFamily="18" charset="0"/>
              </a:rPr>
              <a:t>„</a:t>
            </a:r>
            <a:r>
              <a:rPr lang="de-LU" sz="2400" i="1" dirty="0">
                <a:latin typeface="Bookman Old Style" panose="02050604050505020204" pitchFamily="18" charset="0"/>
              </a:rPr>
              <a:t>Alles für mich, nichts für die anderen!</a:t>
            </a:r>
            <a:r>
              <a:rPr lang="de-LU" sz="2400" dirty="0">
                <a:latin typeface="Bookman Old Style" panose="02050604050505020204" pitchFamily="18" charset="0"/>
              </a:rPr>
              <a:t>“</a:t>
            </a:r>
            <a:endParaRPr lang="lb-LU" sz="2400" dirty="0">
              <a:latin typeface="Bookman Old Style" panose="02050604050505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6EFEEE-AFB2-43FB-AF68-7E2027FCDC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32" y="2815333"/>
            <a:ext cx="2768687" cy="2990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5752B6-9BD2-44FD-A7DF-AF908C6F1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6"/>
          <a:stretch/>
        </p:blipFill>
        <p:spPr>
          <a:xfrm>
            <a:off x="3942825" y="2815333"/>
            <a:ext cx="1231893" cy="29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D7BB0-32BD-4398-8ABF-3D623950BEA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843C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: Die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Mitleidsethik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(Schopenhauer)</a:t>
            </a:r>
            <a:endParaRPr lang="LID4096" sz="2000" dirty="0">
              <a:solidFill>
                <a:schemeClr val="accent2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7" y="946604"/>
            <a:ext cx="3623808" cy="433281"/>
            <a:chOff x="235129" y="742375"/>
            <a:chExt cx="3623808" cy="43328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29" y="742375"/>
              <a:ext cx="3414083" cy="433281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6" y="759793"/>
              <a:ext cx="3541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Abstufungen</a:t>
              </a:r>
              <a:r>
                <a:rPr lang="lb-LU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 des Egoismus</a:t>
              </a:r>
              <a:endParaRPr lang="lb-LU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D8C8D-D584-480A-8935-3F2F7706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8" y="1712601"/>
            <a:ext cx="3408859" cy="3918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6EFEEE-AFB2-43FB-AF68-7E2027FCDC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90" y="2815333"/>
            <a:ext cx="1713584" cy="1850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AA3D2-74A0-4DF6-AA17-0EED1E07023F}"/>
              </a:ext>
            </a:extLst>
          </p:cNvPr>
          <p:cNvSpPr txBox="1"/>
          <p:nvPr/>
        </p:nvSpPr>
        <p:spPr>
          <a:xfrm>
            <a:off x="3649210" y="1615004"/>
            <a:ext cx="805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Bahnschrift" panose="020B0502040204020203" pitchFamily="34" charset="0"/>
              </a:rPr>
              <a:t>Beim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Egoismus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ist</a:t>
            </a:r>
            <a:r>
              <a:rPr lang="en-US" dirty="0">
                <a:latin typeface="Bahnschrift" panose="020B0502040204020203" pitchFamily="34" charset="0"/>
              </a:rPr>
              <a:t> der </a:t>
            </a:r>
            <a:r>
              <a:rPr lang="en-US" dirty="0" err="1">
                <a:latin typeface="Bahnschrift" panose="020B0502040204020203" pitchFamily="34" charset="0"/>
              </a:rPr>
              <a:t>Schaden</a:t>
            </a:r>
            <a:r>
              <a:rPr lang="en-US" dirty="0">
                <a:latin typeface="Bahnschrift" panose="020B0502040204020203" pitchFamily="34" charset="0"/>
              </a:rPr>
              <a:t> stets </a:t>
            </a:r>
            <a:r>
              <a:rPr lang="en-US" dirty="0" err="1">
                <a:latin typeface="Bahnschrift" panose="020B0502040204020203" pitchFamily="34" charset="0"/>
              </a:rPr>
              <a:t>nur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Mittel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zum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Zweck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d.h.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anderen</a:t>
            </a:r>
            <a:r>
              <a:rPr lang="en-US" dirty="0">
                <a:latin typeface="Bahnschrift" panose="020B0502040204020203" pitchFamily="34" charset="0"/>
              </a:rPr>
              <a:t> Menschen </a:t>
            </a:r>
            <a:r>
              <a:rPr lang="en-US" dirty="0" err="1">
                <a:latin typeface="Bahnschrift" panose="020B0502040204020203" pitchFamily="34" charset="0"/>
              </a:rPr>
              <a:t>wird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nicht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geschadet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weil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man es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möchte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sondern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weil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sie</a:t>
            </a:r>
            <a:r>
              <a:rPr lang="en-US" dirty="0">
                <a:latin typeface="Bahnschrift" panose="020B0502040204020203" pitchFamily="34" charset="0"/>
              </a:rPr>
              <a:t> der </a:t>
            </a:r>
            <a:r>
              <a:rPr lang="en-US" dirty="0" err="1">
                <a:latin typeface="Bahnschrift" panose="020B0502040204020203" pitchFamily="34" charset="0"/>
              </a:rPr>
              <a:t>Erfüllung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meiner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Wünsche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im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Weg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stehen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F475C-58C9-495F-AD7E-73478576BB78}"/>
              </a:ext>
            </a:extLst>
          </p:cNvPr>
          <p:cNvSpPr txBox="1"/>
          <p:nvPr/>
        </p:nvSpPr>
        <p:spPr>
          <a:xfrm>
            <a:off x="3649210" y="2842339"/>
            <a:ext cx="8058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Moralisch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irrelevanter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Egoismus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en-US" dirty="0" err="1">
                <a:latin typeface="Bahnschrift" panose="020B0502040204020203" pitchFamily="34" charset="0"/>
              </a:rPr>
              <a:t>Diese</a:t>
            </a:r>
            <a:r>
              <a:rPr lang="en-US" dirty="0">
                <a:latin typeface="Bahnschrift" panose="020B0502040204020203" pitchFamily="34" charset="0"/>
              </a:rPr>
              <a:t> Art von </a:t>
            </a:r>
            <a:r>
              <a:rPr lang="en-US" dirty="0" err="1">
                <a:latin typeface="Bahnschrift" panose="020B0502040204020203" pitchFamily="34" charset="0"/>
              </a:rPr>
              <a:t>Egoigmus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ist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eine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Ichbezogenheit</a:t>
            </a:r>
            <a:r>
              <a:rPr lang="en-US" dirty="0">
                <a:latin typeface="Bahnschrift" panose="020B0502040204020203" pitchFamily="34" charset="0"/>
              </a:rPr>
              <a:t>, die </a:t>
            </a:r>
            <a:r>
              <a:rPr lang="en-US" dirty="0" err="1">
                <a:latin typeface="Bahnschrift" panose="020B0502040204020203" pitchFamily="34" charset="0"/>
              </a:rPr>
              <a:t>anderen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nicht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schadet</a:t>
            </a:r>
            <a:r>
              <a:rPr lang="en-US" dirty="0">
                <a:latin typeface="Bahnschrift" panose="020B0502040204020203" pitchFamily="34" charset="0"/>
              </a:rPr>
              <a:t>.</a:t>
            </a: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en-US" dirty="0" err="1">
                <a:latin typeface="Bahnschrift" panose="020B0502040204020203" pitchFamily="34" charset="0"/>
              </a:rPr>
              <a:t>z.B.</a:t>
            </a:r>
            <a:r>
              <a:rPr lang="en-US" dirty="0">
                <a:latin typeface="Bahnschrift" panose="020B0502040204020203" pitchFamily="34" charset="0"/>
              </a:rPr>
              <a:t>: </a:t>
            </a:r>
            <a:r>
              <a:rPr lang="en-US" dirty="0" err="1">
                <a:latin typeface="Bahnschrift" panose="020B0502040204020203" pitchFamily="34" charset="0"/>
              </a:rPr>
              <a:t>Wenn</a:t>
            </a:r>
            <a:r>
              <a:rPr lang="en-US" dirty="0">
                <a:latin typeface="Bahnschrift" panose="020B0502040204020203" pitchFamily="34" charset="0"/>
              </a:rPr>
              <a:t> ich </a:t>
            </a:r>
            <a:r>
              <a:rPr lang="en-US" dirty="0" err="1">
                <a:latin typeface="Bahnschrift" panose="020B0502040204020203" pitchFamily="34" charset="0"/>
              </a:rPr>
              <a:t>für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eine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Prüfung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lerne</a:t>
            </a:r>
            <a:r>
              <a:rPr lang="en-US" dirty="0">
                <a:latin typeface="Bahnschrift" panose="020B0502040204020203" pitchFamily="34" charset="0"/>
              </a:rPr>
              <a:t>, um </a:t>
            </a:r>
            <a:r>
              <a:rPr lang="en-US" dirty="0" err="1">
                <a:latin typeface="Bahnschrift" panose="020B0502040204020203" pitchFamily="34" charset="0"/>
              </a:rPr>
              <a:t>eine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gute</a:t>
            </a:r>
            <a:r>
              <a:rPr lang="en-US" dirty="0">
                <a:latin typeface="Bahnschrift" panose="020B0502040204020203" pitchFamily="34" charset="0"/>
              </a:rPr>
              <a:t> Note </a:t>
            </a:r>
            <a:r>
              <a:rPr lang="en-US" dirty="0" err="1">
                <a:latin typeface="Bahnschrift" panose="020B0502040204020203" pitchFamily="34" charset="0"/>
              </a:rPr>
              <a:t>zu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bekommen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3B947-6E6E-41F4-BBB4-0FC01DD638B0}"/>
              </a:ext>
            </a:extLst>
          </p:cNvPr>
          <p:cNvSpPr txBox="1"/>
          <p:nvPr/>
        </p:nvSpPr>
        <p:spPr>
          <a:xfrm>
            <a:off x="3649210" y="4615167"/>
            <a:ext cx="8058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Moralisch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verwerflicher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Egoismus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en-US" dirty="0">
                <a:latin typeface="Bahnschrift" panose="020B0502040204020203" pitchFamily="34" charset="0"/>
              </a:rPr>
              <a:t>Die </a:t>
            </a:r>
            <a:r>
              <a:rPr lang="en-US" dirty="0" err="1">
                <a:latin typeface="Bahnschrift" panose="020B0502040204020203" pitchFamily="34" charset="0"/>
              </a:rPr>
              <a:t>Erfüllung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meines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Egoismus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geht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auf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Kosten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anderer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Lebewesen</a:t>
            </a:r>
            <a:r>
              <a:rPr lang="en-US" dirty="0">
                <a:latin typeface="Bahnschrift" panose="020B0502040204020203" pitchFamily="34" charset="0"/>
              </a:rPr>
              <a:t>.</a:t>
            </a: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en-US" dirty="0" err="1">
                <a:latin typeface="Bahnschrift" panose="020B0502040204020203" pitchFamily="34" charset="0"/>
              </a:rPr>
              <a:t>z.B.</a:t>
            </a:r>
            <a:r>
              <a:rPr lang="en-US" dirty="0">
                <a:latin typeface="Bahnschrift" panose="020B0502040204020203" pitchFamily="34" charset="0"/>
              </a:rPr>
              <a:t>: </a:t>
            </a:r>
            <a:r>
              <a:rPr lang="en-US" dirty="0" err="1">
                <a:latin typeface="Bahnschrift" panose="020B0502040204020203" pitchFamily="34" charset="0"/>
              </a:rPr>
              <a:t>Wenn</a:t>
            </a:r>
            <a:r>
              <a:rPr lang="en-US" dirty="0">
                <a:latin typeface="Bahnschrift" panose="020B0502040204020203" pitchFamily="34" charset="0"/>
              </a:rPr>
              <a:t> ich </a:t>
            </a:r>
            <a:r>
              <a:rPr lang="en-US" dirty="0" err="1">
                <a:latin typeface="Bahnschrift" panose="020B0502040204020203" pitchFamily="34" charset="0"/>
              </a:rPr>
              <a:t>meinem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Konkurrenten</a:t>
            </a:r>
            <a:r>
              <a:rPr lang="en-US" dirty="0">
                <a:latin typeface="Bahnschrift" panose="020B0502040204020203" pitchFamily="34" charset="0"/>
              </a:rPr>
              <a:t> das </a:t>
            </a:r>
            <a:r>
              <a:rPr lang="en-US" dirty="0" err="1">
                <a:latin typeface="Bahnschrift" panose="020B0502040204020203" pitchFamily="34" charset="0"/>
              </a:rPr>
              <a:t>Bein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stelle</a:t>
            </a:r>
            <a:r>
              <a:rPr lang="en-US" dirty="0">
                <a:latin typeface="Bahnschrift" panose="020B0502040204020203" pitchFamily="34" charset="0"/>
              </a:rPr>
              <a:t>, um den </a:t>
            </a:r>
            <a:r>
              <a:rPr lang="en-US" dirty="0" err="1">
                <a:latin typeface="Bahnschrift" panose="020B0502040204020203" pitchFamily="34" charset="0"/>
              </a:rPr>
              <a:t>Wettkampf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zu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gewinnen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lb-LU" dirty="0">
              <a:latin typeface="Bahnschrift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ADD75A-C97C-4359-88D7-64627E940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2"/>
          <a:stretch/>
        </p:blipFill>
        <p:spPr>
          <a:xfrm>
            <a:off x="2503918" y="2807398"/>
            <a:ext cx="971056" cy="18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1775</Words>
  <Application>Microsoft Office PowerPoint</Application>
  <PresentationFormat>Widescreen</PresentationFormat>
  <Paragraphs>216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Bahnschrift</vt:lpstr>
      <vt:lpstr>Bernard MT Condensed</vt:lpstr>
      <vt:lpstr>Bookman Old Style</vt:lpstr>
      <vt:lpstr>Calibri</vt:lpstr>
      <vt:lpstr>Calibri Light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BRÜCHER Patrick</dc:creator>
  <cp:lastModifiedBy>paddes</cp:lastModifiedBy>
  <cp:revision>69</cp:revision>
  <dcterms:created xsi:type="dcterms:W3CDTF">2017-01-31T18:22:07Z</dcterms:created>
  <dcterms:modified xsi:type="dcterms:W3CDTF">2026-02-04T17:32:18Z</dcterms:modified>
</cp:coreProperties>
</file>