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333" r:id="rId2"/>
    <p:sldId id="334" r:id="rId3"/>
    <p:sldId id="335" r:id="rId4"/>
    <p:sldId id="336" r:id="rId5"/>
    <p:sldId id="337" r:id="rId6"/>
    <p:sldId id="338" r:id="rId7"/>
    <p:sldId id="339" r:id="rId8"/>
    <p:sldId id="343" r:id="rId9"/>
    <p:sldId id="344" r:id="rId10"/>
    <p:sldId id="340" r:id="rId11"/>
    <p:sldId id="345" r:id="rId12"/>
    <p:sldId id="341"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8D5"/>
    <a:srgbClr val="EED1AB"/>
    <a:srgbClr val="A26921"/>
    <a:srgbClr val="E7E6E6"/>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04.11.24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74566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04.11.24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13058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04.11.24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90099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04.11.24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76428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0E8EC-7FD5-496D-8652-BDAB1AF1AC2C}" type="datetimeFigureOut">
              <a:rPr lang="lb-LU" smtClean="0"/>
              <a:t>04.11.24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000513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0E8EC-7FD5-496D-8652-BDAB1AF1AC2C}" type="datetimeFigureOut">
              <a:rPr lang="lb-LU" smtClean="0"/>
              <a:t>04.11.24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78956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0E8EC-7FD5-496D-8652-BDAB1AF1AC2C}" type="datetimeFigureOut">
              <a:rPr lang="lb-LU" smtClean="0"/>
              <a:t>04.11.24</a:t>
            </a:fld>
            <a:endParaRPr lang="lb-LU"/>
          </a:p>
        </p:txBody>
      </p:sp>
      <p:sp>
        <p:nvSpPr>
          <p:cNvPr id="8" name="Footer Placeholder 7"/>
          <p:cNvSpPr>
            <a:spLocks noGrp="1"/>
          </p:cNvSpPr>
          <p:nvPr>
            <p:ph type="ftr" sz="quarter" idx="11"/>
          </p:nvPr>
        </p:nvSpPr>
        <p:spPr/>
        <p:txBody>
          <a:bodyPr/>
          <a:lstStyle/>
          <a:p>
            <a:endParaRPr lang="lb-LU"/>
          </a:p>
        </p:txBody>
      </p:sp>
      <p:sp>
        <p:nvSpPr>
          <p:cNvPr id="9" name="Slide Number Placeholder 8"/>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83846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0E8EC-7FD5-496D-8652-BDAB1AF1AC2C}" type="datetimeFigureOut">
              <a:rPr lang="lb-LU" smtClean="0"/>
              <a:t>04.11.24</a:t>
            </a:fld>
            <a:endParaRPr lang="lb-LU"/>
          </a:p>
        </p:txBody>
      </p:sp>
      <p:sp>
        <p:nvSpPr>
          <p:cNvPr id="4" name="Footer Placeholder 3"/>
          <p:cNvSpPr>
            <a:spLocks noGrp="1"/>
          </p:cNvSpPr>
          <p:nvPr>
            <p:ph type="ftr" sz="quarter" idx="11"/>
          </p:nvPr>
        </p:nvSpPr>
        <p:spPr/>
        <p:txBody>
          <a:bodyPr/>
          <a:lstStyle/>
          <a:p>
            <a:endParaRPr lang="lb-LU"/>
          </a:p>
        </p:txBody>
      </p:sp>
      <p:sp>
        <p:nvSpPr>
          <p:cNvPr id="5" name="Slide Number Placeholder 4"/>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433384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0E8EC-7FD5-496D-8652-BDAB1AF1AC2C}" type="datetimeFigureOut">
              <a:rPr lang="lb-LU" smtClean="0"/>
              <a:t>04.11.24</a:t>
            </a:fld>
            <a:endParaRPr lang="lb-LU"/>
          </a:p>
        </p:txBody>
      </p:sp>
      <p:sp>
        <p:nvSpPr>
          <p:cNvPr id="3" name="Footer Placeholder 2"/>
          <p:cNvSpPr>
            <a:spLocks noGrp="1"/>
          </p:cNvSpPr>
          <p:nvPr>
            <p:ph type="ftr" sz="quarter" idx="11"/>
          </p:nvPr>
        </p:nvSpPr>
        <p:spPr/>
        <p:txBody>
          <a:bodyPr/>
          <a:lstStyle/>
          <a:p>
            <a:endParaRPr lang="lb-LU"/>
          </a:p>
        </p:txBody>
      </p:sp>
      <p:sp>
        <p:nvSpPr>
          <p:cNvPr id="4" name="Slide Number Placeholder 3"/>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85380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04.11.24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92008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04.11.24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01790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0E8EC-7FD5-496D-8652-BDAB1AF1AC2C}" type="datetimeFigureOut">
              <a:rPr lang="lb-LU" smtClean="0"/>
              <a:t>04.11.24</a:t>
            </a:fld>
            <a:endParaRPr lang="lb-L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b-L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0A948-403B-425F-BEE9-1B2FFDF9F6F0}" type="slidenum">
              <a:rPr lang="lb-LU" smtClean="0"/>
              <a:t>‹#›</a:t>
            </a:fld>
            <a:endParaRPr lang="lb-LU"/>
          </a:p>
        </p:txBody>
      </p:sp>
    </p:spTree>
    <p:extLst>
      <p:ext uri="{BB962C8B-B14F-4D97-AF65-F5344CB8AC3E}">
        <p14:creationId xmlns:p14="http://schemas.microsoft.com/office/powerpoint/2010/main" val="3245751491"/>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15" name="TextBox 14">
            <a:extLst>
              <a:ext uri="{FF2B5EF4-FFF2-40B4-BE49-F238E27FC236}">
                <a16:creationId xmlns:a16="http://schemas.microsoft.com/office/drawing/2014/main" id="{8EC75CBC-0A70-41B0-B5BF-62CF37670ED6}"/>
              </a:ext>
            </a:extLst>
          </p:cNvPr>
          <p:cNvSpPr txBox="1"/>
          <p:nvPr/>
        </p:nvSpPr>
        <p:spPr>
          <a:xfrm>
            <a:off x="4693306" y="876908"/>
            <a:ext cx="2273379" cy="1200329"/>
          </a:xfrm>
          <a:prstGeom prst="rect">
            <a:avLst/>
          </a:prstGeom>
          <a:noFill/>
        </p:spPr>
        <p:txBody>
          <a:bodyPr wrap="none" rtlCol="0">
            <a:spAutoFit/>
          </a:bodyPr>
          <a:lstStyle/>
          <a:p>
            <a:pPr algn="ctr"/>
            <a:r>
              <a:rPr lang="fr-BE" sz="2400" b="1" dirty="0" err="1">
                <a:solidFill>
                  <a:schemeClr val="accent6">
                    <a:lumMod val="50000"/>
                  </a:schemeClr>
                </a:solidFill>
                <a:latin typeface="Bahnschrift" panose="020B0502040204020203" pitchFamily="34" charset="0"/>
              </a:rPr>
              <a:t>Immanuel</a:t>
            </a:r>
            <a:r>
              <a:rPr lang="fr-BE" sz="2400" b="1" dirty="0">
                <a:solidFill>
                  <a:schemeClr val="accent6">
                    <a:lumMod val="50000"/>
                  </a:schemeClr>
                </a:solidFill>
                <a:latin typeface="Bahnschrift" panose="020B0502040204020203" pitchFamily="34" charset="0"/>
              </a:rPr>
              <a:t> Kant</a:t>
            </a:r>
          </a:p>
          <a:p>
            <a:pPr algn="ctr"/>
            <a:endParaRPr lang="fr-BE" sz="2400" b="1" u="sng" dirty="0">
              <a:solidFill>
                <a:schemeClr val="accent6">
                  <a:lumMod val="50000"/>
                </a:schemeClr>
              </a:solidFill>
              <a:latin typeface="Bahnschrift" panose="020B0502040204020203" pitchFamily="34" charset="0"/>
            </a:endParaRPr>
          </a:p>
          <a:p>
            <a:pPr algn="ctr"/>
            <a:r>
              <a:rPr lang="fr-BE" sz="2400" dirty="0">
                <a:solidFill>
                  <a:schemeClr val="accent6">
                    <a:lumMod val="50000"/>
                  </a:schemeClr>
                </a:solidFill>
                <a:latin typeface="Bahnschrift" panose="020B0502040204020203" pitchFamily="34" charset="0"/>
              </a:rPr>
              <a:t>(1724 – 1804)</a:t>
            </a:r>
          </a:p>
        </p:txBody>
      </p:sp>
      <p:pic>
        <p:nvPicPr>
          <p:cNvPr id="16" name="Picture 15">
            <a:extLst>
              <a:ext uri="{FF2B5EF4-FFF2-40B4-BE49-F238E27FC236}">
                <a16:creationId xmlns:a16="http://schemas.microsoft.com/office/drawing/2014/main" id="{65552F76-E538-4195-88F1-7A611D1EC826}"/>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342017" y="2291672"/>
            <a:ext cx="2975956" cy="3486703"/>
          </a:xfrm>
          <a:prstGeom prst="rect">
            <a:avLst/>
          </a:prstGeom>
        </p:spPr>
      </p:pic>
      <p:sp>
        <p:nvSpPr>
          <p:cNvPr id="17" name="TextBox 16">
            <a:extLst>
              <a:ext uri="{FF2B5EF4-FFF2-40B4-BE49-F238E27FC236}">
                <a16:creationId xmlns:a16="http://schemas.microsoft.com/office/drawing/2014/main" id="{603693F8-D010-4F0F-8273-2843704FF630}"/>
              </a:ext>
            </a:extLst>
          </p:cNvPr>
          <p:cNvSpPr txBox="1"/>
          <p:nvPr/>
        </p:nvSpPr>
        <p:spPr>
          <a:xfrm>
            <a:off x="2890157" y="5992810"/>
            <a:ext cx="6209522" cy="584775"/>
          </a:xfrm>
          <a:prstGeom prst="rect">
            <a:avLst/>
          </a:prstGeom>
          <a:noFill/>
        </p:spPr>
        <p:txBody>
          <a:bodyPr wrap="square">
            <a:spAutoFit/>
          </a:bodyPr>
          <a:lstStyle/>
          <a:p>
            <a:pPr algn="ctr"/>
            <a:r>
              <a:rPr lang="fr-BE" sz="3200" b="1" dirty="0">
                <a:solidFill>
                  <a:schemeClr val="accent6">
                    <a:lumMod val="50000"/>
                  </a:schemeClr>
                </a:solidFill>
                <a:latin typeface="Bahnschrift" panose="020B0502040204020203" pitchFamily="34" charset="0"/>
              </a:rPr>
              <a:t>DER KRITIZISMUS</a:t>
            </a:r>
            <a:endParaRPr lang="fr-BE" sz="3200" i="1" dirty="0">
              <a:solidFill>
                <a:schemeClr val="accent6">
                  <a:lumMod val="50000"/>
                </a:schemeClr>
              </a:solidFill>
              <a:latin typeface="Bahnschrift" panose="020B0502040204020203" pitchFamily="34" charset="0"/>
            </a:endParaRPr>
          </a:p>
        </p:txBody>
      </p:sp>
      <p:pic>
        <p:nvPicPr>
          <p:cNvPr id="18" name="Picture 17">
            <a:extLst>
              <a:ext uri="{FF2B5EF4-FFF2-40B4-BE49-F238E27FC236}">
                <a16:creationId xmlns:a16="http://schemas.microsoft.com/office/drawing/2014/main" id="{C1C00267-AFA1-4D3F-AF5D-316ED58F338C}"/>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29989" r="44929"/>
          <a:stretch/>
        </p:blipFill>
        <p:spPr>
          <a:xfrm>
            <a:off x="5234473" y="2291672"/>
            <a:ext cx="746449" cy="3486703"/>
          </a:xfrm>
          <a:prstGeom prst="rect">
            <a:avLst/>
          </a:prstGeom>
        </p:spPr>
      </p:pic>
      <p:pic>
        <p:nvPicPr>
          <p:cNvPr id="19" name="Picture 18">
            <a:extLst>
              <a:ext uri="{FF2B5EF4-FFF2-40B4-BE49-F238E27FC236}">
                <a16:creationId xmlns:a16="http://schemas.microsoft.com/office/drawing/2014/main" id="{8EF75A2F-8F81-46E4-9EE9-2CB8E7AF36EB}"/>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80154"/>
          <a:stretch/>
        </p:blipFill>
        <p:spPr>
          <a:xfrm>
            <a:off x="6727371" y="2291672"/>
            <a:ext cx="590602" cy="3486703"/>
          </a:xfrm>
          <a:prstGeom prst="rect">
            <a:avLst/>
          </a:prstGeom>
        </p:spPr>
      </p:pic>
    </p:spTree>
    <p:extLst>
      <p:ext uri="{BB962C8B-B14F-4D97-AF65-F5344CB8AC3E}">
        <p14:creationId xmlns:p14="http://schemas.microsoft.com/office/powerpoint/2010/main" val="2514754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21689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2359941"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Analytische</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Urteile</a:t>
            </a:r>
            <a:endParaRPr lang="fr-BE" sz="2000" dirty="0">
              <a:solidFill>
                <a:schemeClr val="accent6">
                  <a:lumMod val="20000"/>
                  <a:lumOff val="80000"/>
                </a:schemeClr>
              </a:solidFill>
              <a:latin typeface="Bahnschrift" panose="020B0502040204020203" pitchFamily="34" charset="0"/>
            </a:endParaRPr>
          </a:p>
        </p:txBody>
      </p:sp>
      <p:sp>
        <p:nvSpPr>
          <p:cNvPr id="7" name="TextBox 4">
            <a:extLst>
              <a:ext uri="{FF2B5EF4-FFF2-40B4-BE49-F238E27FC236}">
                <a16:creationId xmlns:a16="http://schemas.microsoft.com/office/drawing/2014/main" id="{518D12CC-2FF8-4E4A-B751-801AB29D31CD}"/>
              </a:ext>
            </a:extLst>
          </p:cNvPr>
          <p:cNvSpPr txBox="1"/>
          <p:nvPr/>
        </p:nvSpPr>
        <p:spPr>
          <a:xfrm>
            <a:off x="165145" y="1579177"/>
            <a:ext cx="11852684" cy="830997"/>
          </a:xfrm>
          <a:prstGeom prst="rect">
            <a:avLst/>
          </a:prstGeom>
          <a:solidFill>
            <a:schemeClr val="accent6"/>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sz="1600" i="1" dirty="0">
                <a:solidFill>
                  <a:schemeClr val="accent6">
                    <a:lumMod val="20000"/>
                    <a:lumOff val="80000"/>
                  </a:schemeClr>
                </a:solidFill>
                <a:latin typeface="Bahnschrift" panose="020B0502040204020203" pitchFamily="34" charset="0"/>
              </a:rPr>
              <a:t>Allein </a:t>
            </a:r>
            <a:r>
              <a:rPr lang="de-CH" sz="1600" i="1" u="sng" dirty="0">
                <a:solidFill>
                  <a:schemeClr val="accent6">
                    <a:lumMod val="20000"/>
                    <a:lumOff val="80000"/>
                  </a:schemeClr>
                </a:solidFill>
                <a:latin typeface="Bahnschrift" panose="020B0502040204020203" pitchFamily="34" charset="0"/>
              </a:rPr>
              <a:t>Urteile</a:t>
            </a:r>
            <a:r>
              <a:rPr lang="de-CH" sz="1600" i="1" dirty="0">
                <a:solidFill>
                  <a:schemeClr val="accent6">
                    <a:lumMod val="20000"/>
                    <a:lumOff val="80000"/>
                  </a:schemeClr>
                </a:solidFill>
                <a:latin typeface="Bahnschrift" panose="020B0502040204020203" pitchFamily="34" charset="0"/>
              </a:rPr>
              <a:t> mögen nun einen Ursprung haben, welchen sie wollen, oder auch ihrer logischen Form nach beschaffen sein, wie sie wollen, so gibt es doch einen Unterschied derselben dem Inhalt nach, vermöge dessen sie entweder bloß </a:t>
            </a:r>
            <a:r>
              <a:rPr lang="de-CH" sz="1600" b="1" i="1" dirty="0">
                <a:solidFill>
                  <a:schemeClr val="accent6">
                    <a:lumMod val="20000"/>
                    <a:lumOff val="80000"/>
                  </a:schemeClr>
                </a:solidFill>
                <a:latin typeface="Bahnschrift" panose="020B0502040204020203" pitchFamily="34" charset="0"/>
              </a:rPr>
              <a:t>erläuternd</a:t>
            </a:r>
            <a:r>
              <a:rPr lang="de-CH" sz="1600" i="1" dirty="0">
                <a:solidFill>
                  <a:schemeClr val="accent6">
                    <a:lumMod val="20000"/>
                    <a:lumOff val="80000"/>
                  </a:schemeClr>
                </a:solidFill>
                <a:latin typeface="Bahnschrift" panose="020B0502040204020203" pitchFamily="34" charset="0"/>
              </a:rPr>
              <a:t> sind und </a:t>
            </a:r>
            <a:r>
              <a:rPr lang="de-CH" sz="1600" i="1" u="sng" dirty="0">
                <a:solidFill>
                  <a:schemeClr val="accent6">
                    <a:lumMod val="20000"/>
                    <a:lumOff val="80000"/>
                  </a:schemeClr>
                </a:solidFill>
                <a:latin typeface="Bahnschrift" panose="020B0502040204020203" pitchFamily="34" charset="0"/>
              </a:rPr>
              <a:t>zum Inhalt der Erkenntnis nichts hinzutun</a:t>
            </a:r>
            <a:r>
              <a:rPr lang="de-CH" sz="1600" i="1" dirty="0">
                <a:solidFill>
                  <a:schemeClr val="accent6">
                    <a:lumMod val="20000"/>
                    <a:lumOff val="80000"/>
                  </a:schemeClr>
                </a:solidFill>
                <a:latin typeface="Bahnschrift" panose="020B0502040204020203" pitchFamily="34" charset="0"/>
              </a:rPr>
              <a:t>, oder </a:t>
            </a:r>
            <a:r>
              <a:rPr lang="de-CH" sz="1600" b="1" i="1" dirty="0">
                <a:solidFill>
                  <a:schemeClr val="accent6">
                    <a:lumMod val="20000"/>
                    <a:lumOff val="80000"/>
                  </a:schemeClr>
                </a:solidFill>
                <a:latin typeface="Bahnschrift" panose="020B0502040204020203" pitchFamily="34" charset="0"/>
              </a:rPr>
              <a:t>erweiternd</a:t>
            </a:r>
            <a:r>
              <a:rPr lang="de-CH" sz="1600" i="1" dirty="0">
                <a:solidFill>
                  <a:schemeClr val="accent6">
                    <a:lumMod val="20000"/>
                    <a:lumOff val="80000"/>
                  </a:schemeClr>
                </a:solidFill>
                <a:latin typeface="Bahnschrift" panose="020B0502040204020203" pitchFamily="34" charset="0"/>
              </a:rPr>
              <a:t> und die </a:t>
            </a:r>
            <a:r>
              <a:rPr lang="de-CH" sz="1600" i="1" u="sng" dirty="0">
                <a:solidFill>
                  <a:schemeClr val="accent6">
                    <a:lumMod val="20000"/>
                    <a:lumOff val="80000"/>
                  </a:schemeClr>
                </a:solidFill>
                <a:latin typeface="Bahnschrift" panose="020B0502040204020203" pitchFamily="34" charset="0"/>
              </a:rPr>
              <a:t>gegebene Erkenntnis vergrößern</a:t>
            </a:r>
            <a:r>
              <a:rPr lang="de-CH" sz="1600" i="1" dirty="0">
                <a:solidFill>
                  <a:schemeClr val="accent6">
                    <a:lumMod val="20000"/>
                    <a:lumOff val="80000"/>
                  </a:schemeClr>
                </a:solidFill>
                <a:latin typeface="Bahnschrift" panose="020B0502040204020203" pitchFamily="34" charset="0"/>
              </a:rPr>
              <a:t>; </a:t>
            </a:r>
            <a:endParaRPr lang="de-LU" sz="1600" i="1" dirty="0">
              <a:solidFill>
                <a:schemeClr val="accent6">
                  <a:lumMod val="20000"/>
                  <a:lumOff val="80000"/>
                </a:schemeClr>
              </a:solidFill>
              <a:latin typeface="Bahnschrift" panose="020B0502040204020203" pitchFamily="34" charset="0"/>
            </a:endParaRPr>
          </a:p>
        </p:txBody>
      </p:sp>
      <p:sp>
        <p:nvSpPr>
          <p:cNvPr id="8" name="TextBox 7">
            <a:extLst>
              <a:ext uri="{FF2B5EF4-FFF2-40B4-BE49-F238E27FC236}">
                <a16:creationId xmlns:a16="http://schemas.microsoft.com/office/drawing/2014/main" id="{936F909F-AFFF-43FD-AC22-59DE989A1F44}"/>
              </a:ext>
            </a:extLst>
          </p:cNvPr>
          <p:cNvSpPr txBox="1"/>
          <p:nvPr/>
        </p:nvSpPr>
        <p:spPr>
          <a:xfrm>
            <a:off x="300794" y="2721114"/>
            <a:ext cx="7639558" cy="707886"/>
          </a:xfrm>
          <a:prstGeom prst="rect">
            <a:avLst/>
          </a:prstGeom>
          <a:noFill/>
        </p:spPr>
        <p:txBody>
          <a:bodyPr wrap="square" rtlCol="0">
            <a:spAutoFit/>
          </a:bodyPr>
          <a:lstStyle/>
          <a:p>
            <a:pPr marL="342900" indent="-342900" algn="just">
              <a:buAutoNum type="alphaLcPeriod"/>
            </a:pPr>
            <a:r>
              <a:rPr lang="de-CH" sz="2000" b="1" dirty="0">
                <a:solidFill>
                  <a:schemeClr val="accent6">
                    <a:lumMod val="50000"/>
                  </a:schemeClr>
                </a:solidFill>
                <a:latin typeface="Bahnschrift" panose="020B0502040204020203" pitchFamily="34" charset="0"/>
              </a:rPr>
              <a:t>Analytische Urteile = Erläuterungsurteile</a:t>
            </a:r>
          </a:p>
          <a:p>
            <a:pPr algn="just"/>
            <a:r>
              <a:rPr lang="en-GB" sz="2000" dirty="0">
                <a:solidFill>
                  <a:schemeClr val="accent6">
                    <a:lumMod val="50000"/>
                  </a:schemeClr>
                </a:solidFill>
                <a:latin typeface="Bahnschrift" panose="020B0502040204020203" pitchFamily="34" charset="0"/>
              </a:rPr>
              <a:t>      Das </a:t>
            </a:r>
            <a:r>
              <a:rPr lang="en-GB" sz="2000" dirty="0" err="1">
                <a:solidFill>
                  <a:schemeClr val="accent6">
                    <a:lumMod val="50000"/>
                  </a:schemeClr>
                </a:solidFill>
                <a:latin typeface="Bahnschrift" panose="020B0502040204020203" pitchFamily="34" charset="0"/>
              </a:rPr>
              <a:t>Prädikat</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Eigenschaft</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ist</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bereits</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im</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Subjekt</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enthalten</a:t>
            </a:r>
            <a:r>
              <a:rPr lang="en-GB" sz="2000" dirty="0">
                <a:solidFill>
                  <a:schemeClr val="accent6">
                    <a:lumMod val="50000"/>
                  </a:schemeClr>
                </a:solidFill>
                <a:latin typeface="Bahnschrift" panose="020B0502040204020203" pitchFamily="34" charset="0"/>
              </a:rPr>
              <a:t> </a:t>
            </a:r>
            <a:endParaRPr lang="fr-BE" sz="2000" dirty="0">
              <a:solidFill>
                <a:schemeClr val="accent6">
                  <a:lumMod val="5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A96C4245-8E5C-44C3-ABF2-2FA2BB80FDBE}"/>
              </a:ext>
            </a:extLst>
          </p:cNvPr>
          <p:cNvSpPr txBox="1"/>
          <p:nvPr/>
        </p:nvSpPr>
        <p:spPr>
          <a:xfrm>
            <a:off x="715788" y="4520721"/>
            <a:ext cx="8022626" cy="707886"/>
          </a:xfrm>
          <a:prstGeom prst="rect">
            <a:avLst/>
          </a:prstGeom>
          <a:noFill/>
        </p:spPr>
        <p:txBody>
          <a:bodyPr wrap="square" rtlCol="0">
            <a:spAutoFit/>
          </a:bodyPr>
          <a:lstStyle/>
          <a:p>
            <a:pPr marL="285750" indent="-285750">
              <a:buFont typeface="Arial" panose="020B0604020202020204" pitchFamily="34" charset="0"/>
              <a:buChar char="•"/>
            </a:pPr>
            <a:r>
              <a:rPr lang="de-LU" sz="2000" dirty="0">
                <a:solidFill>
                  <a:schemeClr val="accent6">
                    <a:lumMod val="50000"/>
                  </a:schemeClr>
                </a:solidFill>
                <a:latin typeface="Bahnschrift" panose="020B0502040204020203" pitchFamily="34" charset="0"/>
              </a:rPr>
              <a:t>Der Schimmel ist weiß (</a:t>
            </a:r>
            <a:r>
              <a:rPr lang="de-DE" sz="2000" dirty="0">
                <a:solidFill>
                  <a:schemeClr val="accent6">
                    <a:lumMod val="50000"/>
                  </a:schemeClr>
                </a:solidFill>
                <a:latin typeface="Bahnschrift" panose="020B0502040204020203" pitchFamily="34" charset="0"/>
              </a:rPr>
              <a:t>Ein </a:t>
            </a:r>
            <a:r>
              <a:rPr lang="de-DE" sz="2000" b="1" dirty="0">
                <a:solidFill>
                  <a:schemeClr val="accent6">
                    <a:lumMod val="50000"/>
                  </a:schemeClr>
                </a:solidFill>
                <a:latin typeface="Bahnschrift" panose="020B0502040204020203" pitchFamily="34" charset="0"/>
              </a:rPr>
              <a:t>Schimmel</a:t>
            </a:r>
            <a:r>
              <a:rPr lang="de-DE" sz="2000" dirty="0">
                <a:solidFill>
                  <a:schemeClr val="accent6">
                    <a:lumMod val="50000"/>
                  </a:schemeClr>
                </a:solidFill>
                <a:latin typeface="Bahnschrift" panose="020B0502040204020203" pitchFamily="34" charset="0"/>
              </a:rPr>
              <a:t> ist ein weißes Pferd beliebiger Rasse, ist also immer weiß)</a:t>
            </a:r>
            <a:endParaRPr lang="de-LU" sz="2000" dirty="0">
              <a:solidFill>
                <a:schemeClr val="accent6">
                  <a:lumMod val="50000"/>
                </a:schemeClr>
              </a:solidFill>
              <a:latin typeface="Bahnschrift" panose="020B0502040204020203" pitchFamily="34" charset="0"/>
            </a:endParaRPr>
          </a:p>
        </p:txBody>
      </p:sp>
      <p:sp>
        <p:nvSpPr>
          <p:cNvPr id="10" name="TextBox 9">
            <a:extLst>
              <a:ext uri="{FF2B5EF4-FFF2-40B4-BE49-F238E27FC236}">
                <a16:creationId xmlns:a16="http://schemas.microsoft.com/office/drawing/2014/main" id="{D7DB51AC-F352-4419-B997-FB10F24B286F}"/>
              </a:ext>
            </a:extLst>
          </p:cNvPr>
          <p:cNvSpPr txBox="1"/>
          <p:nvPr/>
        </p:nvSpPr>
        <p:spPr>
          <a:xfrm>
            <a:off x="715788" y="3736777"/>
            <a:ext cx="8022626" cy="707886"/>
          </a:xfrm>
          <a:prstGeom prst="rect">
            <a:avLst/>
          </a:prstGeom>
          <a:noFill/>
        </p:spPr>
        <p:txBody>
          <a:bodyPr wrap="square" rtlCol="0">
            <a:spAutoFit/>
          </a:bodyPr>
          <a:lstStyle/>
          <a:p>
            <a:pPr marL="285750" indent="-285750">
              <a:buFont typeface="Arial" panose="020B0604020202020204" pitchFamily="34" charset="0"/>
              <a:buChar char="•"/>
            </a:pPr>
            <a:r>
              <a:rPr lang="de-LU" sz="2000" dirty="0">
                <a:solidFill>
                  <a:schemeClr val="accent6">
                    <a:lumMod val="50000"/>
                  </a:schemeClr>
                </a:solidFill>
                <a:latin typeface="Bahnschrift" panose="020B0502040204020203" pitchFamily="34" charset="0"/>
              </a:rPr>
              <a:t>Der Körper ist ausgedehnt (Alle Körper sind per Definition räumlich ausgedehnt)</a:t>
            </a:r>
          </a:p>
        </p:txBody>
      </p:sp>
      <p:sp>
        <p:nvSpPr>
          <p:cNvPr id="12" name="TextBox 11">
            <a:extLst>
              <a:ext uri="{FF2B5EF4-FFF2-40B4-BE49-F238E27FC236}">
                <a16:creationId xmlns:a16="http://schemas.microsoft.com/office/drawing/2014/main" id="{22024D75-6C7D-4FB4-BC15-A5B25590028F}"/>
              </a:ext>
            </a:extLst>
          </p:cNvPr>
          <p:cNvSpPr txBox="1"/>
          <p:nvPr/>
        </p:nvSpPr>
        <p:spPr>
          <a:xfrm>
            <a:off x="715788" y="5304666"/>
            <a:ext cx="8022626" cy="400110"/>
          </a:xfrm>
          <a:prstGeom prst="rect">
            <a:avLst/>
          </a:prstGeom>
          <a:noFill/>
        </p:spPr>
        <p:txBody>
          <a:bodyPr wrap="square" rtlCol="0">
            <a:spAutoFit/>
          </a:bodyPr>
          <a:lstStyle/>
          <a:p>
            <a:pPr marL="285750" indent="-285750">
              <a:buFont typeface="Arial" panose="020B0604020202020204" pitchFamily="34" charset="0"/>
              <a:buChar char="•"/>
            </a:pPr>
            <a:r>
              <a:rPr lang="de-LU" sz="2000" dirty="0">
                <a:solidFill>
                  <a:schemeClr val="accent6">
                    <a:lumMod val="50000"/>
                  </a:schemeClr>
                </a:solidFill>
                <a:latin typeface="Bahnschrift" panose="020B0502040204020203" pitchFamily="34" charset="0"/>
              </a:rPr>
              <a:t>Die Leiche ist tot (Leichen sind immer tot)</a:t>
            </a:r>
          </a:p>
        </p:txBody>
      </p:sp>
      <p:sp>
        <p:nvSpPr>
          <p:cNvPr id="13" name="TextBox 12">
            <a:extLst>
              <a:ext uri="{FF2B5EF4-FFF2-40B4-BE49-F238E27FC236}">
                <a16:creationId xmlns:a16="http://schemas.microsoft.com/office/drawing/2014/main" id="{683DB539-4DDF-4BBE-AF16-3B2DC3BB2D25}"/>
              </a:ext>
            </a:extLst>
          </p:cNvPr>
          <p:cNvSpPr txBox="1"/>
          <p:nvPr/>
        </p:nvSpPr>
        <p:spPr>
          <a:xfrm>
            <a:off x="715788" y="6053706"/>
            <a:ext cx="8022626" cy="400110"/>
          </a:xfrm>
          <a:prstGeom prst="rect">
            <a:avLst/>
          </a:prstGeom>
          <a:noFill/>
        </p:spPr>
        <p:txBody>
          <a:bodyPr wrap="square" rtlCol="0">
            <a:spAutoFit/>
          </a:bodyPr>
          <a:lstStyle/>
          <a:p>
            <a:r>
              <a:rPr lang="de-LU" sz="2000" dirty="0">
                <a:solidFill>
                  <a:schemeClr val="accent6">
                    <a:lumMod val="50000"/>
                  </a:schemeClr>
                </a:solidFill>
                <a:latin typeface="Bahnschrift" panose="020B0502040204020203" pitchFamily="34" charset="0"/>
                <a:sym typeface="Wingdings" panose="05000000000000000000" pitchFamily="2" charset="2"/>
              </a:rPr>
              <a:t> Keine neue Erkenntnis</a:t>
            </a:r>
            <a:endParaRPr lang="de-LU" sz="2000"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28343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21689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2505814"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Synthetische</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Urteile</a:t>
            </a:r>
            <a:endParaRPr lang="fr-BE" sz="2000" dirty="0">
              <a:solidFill>
                <a:schemeClr val="accent6">
                  <a:lumMod val="20000"/>
                  <a:lumOff val="80000"/>
                </a:schemeClr>
              </a:solidFill>
              <a:latin typeface="Bahnschrift" panose="020B0502040204020203" pitchFamily="34" charset="0"/>
            </a:endParaRPr>
          </a:p>
        </p:txBody>
      </p:sp>
      <p:sp>
        <p:nvSpPr>
          <p:cNvPr id="7" name="TextBox 4">
            <a:extLst>
              <a:ext uri="{FF2B5EF4-FFF2-40B4-BE49-F238E27FC236}">
                <a16:creationId xmlns:a16="http://schemas.microsoft.com/office/drawing/2014/main" id="{518D12CC-2FF8-4E4A-B751-801AB29D31CD}"/>
              </a:ext>
            </a:extLst>
          </p:cNvPr>
          <p:cNvSpPr txBox="1"/>
          <p:nvPr/>
        </p:nvSpPr>
        <p:spPr>
          <a:xfrm>
            <a:off x="165145" y="1579177"/>
            <a:ext cx="11852684" cy="830997"/>
          </a:xfrm>
          <a:prstGeom prst="rect">
            <a:avLst/>
          </a:prstGeom>
          <a:solidFill>
            <a:schemeClr val="accent6"/>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sz="1600" i="1" dirty="0">
                <a:solidFill>
                  <a:schemeClr val="accent6">
                    <a:lumMod val="20000"/>
                    <a:lumOff val="80000"/>
                  </a:schemeClr>
                </a:solidFill>
                <a:latin typeface="Bahnschrift" panose="020B0502040204020203" pitchFamily="34" charset="0"/>
              </a:rPr>
              <a:t>Allein </a:t>
            </a:r>
            <a:r>
              <a:rPr lang="de-CH" sz="1600" i="1" u="sng" dirty="0">
                <a:solidFill>
                  <a:schemeClr val="accent6">
                    <a:lumMod val="20000"/>
                    <a:lumOff val="80000"/>
                  </a:schemeClr>
                </a:solidFill>
                <a:latin typeface="Bahnschrift" panose="020B0502040204020203" pitchFamily="34" charset="0"/>
              </a:rPr>
              <a:t>Urteile</a:t>
            </a:r>
            <a:r>
              <a:rPr lang="de-CH" sz="1600" i="1" dirty="0">
                <a:solidFill>
                  <a:schemeClr val="accent6">
                    <a:lumMod val="20000"/>
                    <a:lumOff val="80000"/>
                  </a:schemeClr>
                </a:solidFill>
                <a:latin typeface="Bahnschrift" panose="020B0502040204020203" pitchFamily="34" charset="0"/>
              </a:rPr>
              <a:t> mögen nun einen Ursprung haben, welchen sie wollen, oder auch ihrer logischen Form nach beschaffen sein, wie sie wollen, so gibt es doch einen Unterschied derselben dem Inhalt nach, vermöge dessen sie entweder bloß </a:t>
            </a:r>
            <a:r>
              <a:rPr lang="de-CH" sz="1600" b="1" i="1" dirty="0">
                <a:solidFill>
                  <a:schemeClr val="accent6">
                    <a:lumMod val="20000"/>
                    <a:lumOff val="80000"/>
                  </a:schemeClr>
                </a:solidFill>
                <a:latin typeface="Bahnschrift" panose="020B0502040204020203" pitchFamily="34" charset="0"/>
              </a:rPr>
              <a:t>erläuternd</a:t>
            </a:r>
            <a:r>
              <a:rPr lang="de-CH" sz="1600" i="1" dirty="0">
                <a:solidFill>
                  <a:schemeClr val="accent6">
                    <a:lumMod val="20000"/>
                    <a:lumOff val="80000"/>
                  </a:schemeClr>
                </a:solidFill>
                <a:latin typeface="Bahnschrift" panose="020B0502040204020203" pitchFamily="34" charset="0"/>
              </a:rPr>
              <a:t> sind und </a:t>
            </a:r>
            <a:r>
              <a:rPr lang="de-CH" sz="1600" i="1" u="sng" dirty="0">
                <a:solidFill>
                  <a:schemeClr val="accent6">
                    <a:lumMod val="20000"/>
                    <a:lumOff val="80000"/>
                  </a:schemeClr>
                </a:solidFill>
                <a:latin typeface="Bahnschrift" panose="020B0502040204020203" pitchFamily="34" charset="0"/>
              </a:rPr>
              <a:t>zum Inhalt der Erkenntnis nichts hinzutun</a:t>
            </a:r>
            <a:r>
              <a:rPr lang="de-CH" sz="1600" i="1" dirty="0">
                <a:solidFill>
                  <a:schemeClr val="accent6">
                    <a:lumMod val="20000"/>
                    <a:lumOff val="80000"/>
                  </a:schemeClr>
                </a:solidFill>
                <a:latin typeface="Bahnschrift" panose="020B0502040204020203" pitchFamily="34" charset="0"/>
              </a:rPr>
              <a:t>, oder </a:t>
            </a:r>
            <a:r>
              <a:rPr lang="de-CH" sz="1600" b="1" i="1" dirty="0">
                <a:solidFill>
                  <a:schemeClr val="accent6">
                    <a:lumMod val="20000"/>
                    <a:lumOff val="80000"/>
                  </a:schemeClr>
                </a:solidFill>
                <a:latin typeface="Bahnschrift" panose="020B0502040204020203" pitchFamily="34" charset="0"/>
              </a:rPr>
              <a:t>erweiternd</a:t>
            </a:r>
            <a:r>
              <a:rPr lang="de-CH" sz="1600" i="1" dirty="0">
                <a:solidFill>
                  <a:schemeClr val="accent6">
                    <a:lumMod val="20000"/>
                    <a:lumOff val="80000"/>
                  </a:schemeClr>
                </a:solidFill>
                <a:latin typeface="Bahnschrift" panose="020B0502040204020203" pitchFamily="34" charset="0"/>
              </a:rPr>
              <a:t> und die </a:t>
            </a:r>
            <a:r>
              <a:rPr lang="de-CH" sz="1600" i="1" u="sng" dirty="0">
                <a:solidFill>
                  <a:schemeClr val="accent6">
                    <a:lumMod val="20000"/>
                    <a:lumOff val="80000"/>
                  </a:schemeClr>
                </a:solidFill>
                <a:latin typeface="Bahnschrift" panose="020B0502040204020203" pitchFamily="34" charset="0"/>
              </a:rPr>
              <a:t>gegebene Erkenntnis vergrößern</a:t>
            </a:r>
            <a:r>
              <a:rPr lang="de-CH" sz="1600" i="1" dirty="0">
                <a:solidFill>
                  <a:schemeClr val="accent6">
                    <a:lumMod val="20000"/>
                    <a:lumOff val="80000"/>
                  </a:schemeClr>
                </a:solidFill>
                <a:latin typeface="Bahnschrift" panose="020B0502040204020203" pitchFamily="34" charset="0"/>
              </a:rPr>
              <a:t>; </a:t>
            </a:r>
            <a:endParaRPr lang="de-LU" sz="1600" i="1" dirty="0">
              <a:solidFill>
                <a:schemeClr val="accent6">
                  <a:lumMod val="20000"/>
                  <a:lumOff val="80000"/>
                </a:schemeClr>
              </a:solidFill>
              <a:latin typeface="Bahnschrift" panose="020B0502040204020203" pitchFamily="34" charset="0"/>
            </a:endParaRPr>
          </a:p>
        </p:txBody>
      </p:sp>
      <p:sp>
        <p:nvSpPr>
          <p:cNvPr id="8" name="TextBox 7">
            <a:extLst>
              <a:ext uri="{FF2B5EF4-FFF2-40B4-BE49-F238E27FC236}">
                <a16:creationId xmlns:a16="http://schemas.microsoft.com/office/drawing/2014/main" id="{936F909F-AFFF-43FD-AC22-59DE989A1F44}"/>
              </a:ext>
            </a:extLst>
          </p:cNvPr>
          <p:cNvSpPr txBox="1"/>
          <p:nvPr/>
        </p:nvSpPr>
        <p:spPr>
          <a:xfrm>
            <a:off x="300794" y="2721114"/>
            <a:ext cx="10550708" cy="707886"/>
          </a:xfrm>
          <a:prstGeom prst="rect">
            <a:avLst/>
          </a:prstGeom>
          <a:noFill/>
        </p:spPr>
        <p:txBody>
          <a:bodyPr wrap="square" rtlCol="0">
            <a:spAutoFit/>
          </a:bodyPr>
          <a:lstStyle/>
          <a:p>
            <a:pPr algn="just"/>
            <a:r>
              <a:rPr lang="de-CH" sz="2000" b="1" dirty="0">
                <a:solidFill>
                  <a:schemeClr val="accent6">
                    <a:lumMod val="50000"/>
                  </a:schemeClr>
                </a:solidFill>
                <a:latin typeface="Bahnschrift" panose="020B0502040204020203" pitchFamily="34" charset="0"/>
              </a:rPr>
              <a:t>b.   Synthetische Urteile = Erweiterungsurteile</a:t>
            </a:r>
          </a:p>
          <a:p>
            <a:pPr algn="just"/>
            <a:r>
              <a:rPr lang="en-GB" sz="2000" dirty="0">
                <a:solidFill>
                  <a:schemeClr val="accent6">
                    <a:lumMod val="50000"/>
                  </a:schemeClr>
                </a:solidFill>
                <a:latin typeface="Bahnschrift" panose="020B0502040204020203" pitchFamily="34" charset="0"/>
              </a:rPr>
              <a:t>      Das </a:t>
            </a:r>
            <a:r>
              <a:rPr lang="en-GB" sz="2000" dirty="0" err="1">
                <a:solidFill>
                  <a:schemeClr val="accent6">
                    <a:lumMod val="50000"/>
                  </a:schemeClr>
                </a:solidFill>
                <a:latin typeface="Bahnschrift" panose="020B0502040204020203" pitchFamily="34" charset="0"/>
              </a:rPr>
              <a:t>Subjekt</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wird</a:t>
            </a:r>
            <a:r>
              <a:rPr lang="en-GB" sz="2000" dirty="0">
                <a:solidFill>
                  <a:schemeClr val="accent6">
                    <a:lumMod val="50000"/>
                  </a:schemeClr>
                </a:solidFill>
                <a:latin typeface="Bahnschrift" panose="020B0502040204020203" pitchFamily="34" charset="0"/>
              </a:rPr>
              <a:t> um </a:t>
            </a:r>
            <a:r>
              <a:rPr lang="en-GB" sz="2000" dirty="0" err="1">
                <a:solidFill>
                  <a:schemeClr val="accent6">
                    <a:lumMod val="50000"/>
                  </a:schemeClr>
                </a:solidFill>
                <a:latin typeface="Bahnschrift" panose="020B0502040204020203" pitchFamily="34" charset="0"/>
              </a:rPr>
              <a:t>ein</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Prädikat</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Eigenschaft</a:t>
            </a:r>
            <a:r>
              <a:rPr lang="en-GB" sz="2000" dirty="0">
                <a:solidFill>
                  <a:schemeClr val="accent6">
                    <a:lumMod val="50000"/>
                  </a:schemeClr>
                </a:solidFill>
                <a:latin typeface="Bahnschrift" panose="020B0502040204020203" pitchFamily="34" charset="0"/>
              </a:rPr>
              <a:t>) </a:t>
            </a:r>
            <a:r>
              <a:rPr lang="en-GB" sz="2000" dirty="0" err="1">
                <a:solidFill>
                  <a:schemeClr val="accent6">
                    <a:lumMod val="50000"/>
                  </a:schemeClr>
                </a:solidFill>
                <a:latin typeface="Bahnschrift" panose="020B0502040204020203" pitchFamily="34" charset="0"/>
              </a:rPr>
              <a:t>erweitert</a:t>
            </a:r>
            <a:endParaRPr lang="fr-BE" sz="2000" dirty="0">
              <a:solidFill>
                <a:schemeClr val="accent6">
                  <a:lumMod val="50000"/>
                </a:schemeClr>
              </a:solidFill>
              <a:latin typeface="Bahnschrift" panose="020B0502040204020203" pitchFamily="34" charset="0"/>
            </a:endParaRPr>
          </a:p>
        </p:txBody>
      </p:sp>
      <p:sp>
        <p:nvSpPr>
          <p:cNvPr id="13" name="TextBox 12">
            <a:extLst>
              <a:ext uri="{FF2B5EF4-FFF2-40B4-BE49-F238E27FC236}">
                <a16:creationId xmlns:a16="http://schemas.microsoft.com/office/drawing/2014/main" id="{683DB539-4DDF-4BBE-AF16-3B2DC3BB2D25}"/>
              </a:ext>
            </a:extLst>
          </p:cNvPr>
          <p:cNvSpPr txBox="1"/>
          <p:nvPr/>
        </p:nvSpPr>
        <p:spPr>
          <a:xfrm>
            <a:off x="715788" y="6053706"/>
            <a:ext cx="8022626" cy="400110"/>
          </a:xfrm>
          <a:prstGeom prst="rect">
            <a:avLst/>
          </a:prstGeom>
          <a:noFill/>
        </p:spPr>
        <p:txBody>
          <a:bodyPr wrap="square" rtlCol="0">
            <a:spAutoFit/>
          </a:bodyPr>
          <a:lstStyle/>
          <a:p>
            <a:r>
              <a:rPr lang="de-LU" sz="2000" dirty="0">
                <a:solidFill>
                  <a:schemeClr val="accent6">
                    <a:lumMod val="50000"/>
                  </a:schemeClr>
                </a:solidFill>
                <a:latin typeface="Bahnschrift" panose="020B0502040204020203" pitchFamily="34" charset="0"/>
                <a:sym typeface="Wingdings" panose="05000000000000000000" pitchFamily="2" charset="2"/>
              </a:rPr>
              <a:t> Neue Erkenntnis</a:t>
            </a:r>
            <a:endParaRPr lang="de-LU" sz="2000" dirty="0">
              <a:solidFill>
                <a:schemeClr val="accent6">
                  <a:lumMod val="50000"/>
                </a:schemeClr>
              </a:solidFill>
              <a:latin typeface="Bahnschrift" panose="020B0502040204020203" pitchFamily="34" charset="0"/>
            </a:endParaRPr>
          </a:p>
        </p:txBody>
      </p:sp>
      <p:sp>
        <p:nvSpPr>
          <p:cNvPr id="14" name="TextBox 13">
            <a:extLst>
              <a:ext uri="{FF2B5EF4-FFF2-40B4-BE49-F238E27FC236}">
                <a16:creationId xmlns:a16="http://schemas.microsoft.com/office/drawing/2014/main" id="{6C59DBCC-4D1F-4DC9-A97C-B8EA80BF2FB9}"/>
              </a:ext>
            </a:extLst>
          </p:cNvPr>
          <p:cNvSpPr txBox="1"/>
          <p:nvPr/>
        </p:nvSpPr>
        <p:spPr>
          <a:xfrm>
            <a:off x="715788" y="4520721"/>
            <a:ext cx="8022626" cy="707886"/>
          </a:xfrm>
          <a:prstGeom prst="rect">
            <a:avLst/>
          </a:prstGeom>
          <a:noFill/>
        </p:spPr>
        <p:txBody>
          <a:bodyPr wrap="square" rtlCol="0">
            <a:spAutoFit/>
          </a:bodyPr>
          <a:lstStyle/>
          <a:p>
            <a:pPr marL="285750" indent="-285750">
              <a:buFont typeface="Arial" panose="020B0604020202020204" pitchFamily="34" charset="0"/>
              <a:buChar char="•"/>
            </a:pPr>
            <a:r>
              <a:rPr lang="de-LU" sz="2000" dirty="0">
                <a:solidFill>
                  <a:schemeClr val="accent6">
                    <a:lumMod val="50000"/>
                  </a:schemeClr>
                </a:solidFill>
                <a:latin typeface="Bahnschrift" panose="020B0502040204020203" pitchFamily="34" charset="0"/>
              </a:rPr>
              <a:t>Der Schimmel ist weiß (</a:t>
            </a:r>
            <a:r>
              <a:rPr lang="de-DE" sz="2000" dirty="0">
                <a:solidFill>
                  <a:schemeClr val="accent6">
                    <a:lumMod val="50000"/>
                  </a:schemeClr>
                </a:solidFill>
                <a:latin typeface="Bahnschrift" panose="020B0502040204020203" pitchFamily="34" charset="0"/>
              </a:rPr>
              <a:t>Ein </a:t>
            </a:r>
            <a:r>
              <a:rPr lang="de-DE" sz="2000" b="1" dirty="0">
                <a:solidFill>
                  <a:schemeClr val="accent6">
                    <a:lumMod val="50000"/>
                  </a:schemeClr>
                </a:solidFill>
                <a:latin typeface="Bahnschrift" panose="020B0502040204020203" pitchFamily="34" charset="0"/>
              </a:rPr>
              <a:t>Schimmel</a:t>
            </a:r>
            <a:r>
              <a:rPr lang="de-DE" sz="2000" dirty="0">
                <a:solidFill>
                  <a:schemeClr val="accent6">
                    <a:lumMod val="50000"/>
                  </a:schemeClr>
                </a:solidFill>
                <a:latin typeface="Bahnschrift" panose="020B0502040204020203" pitchFamily="34" charset="0"/>
              </a:rPr>
              <a:t> ist ein weißes Pferd beliebiger Rasse, ist also immer weiß)</a:t>
            </a:r>
            <a:endParaRPr lang="de-LU" sz="2000" dirty="0">
              <a:solidFill>
                <a:schemeClr val="accent6">
                  <a:lumMod val="50000"/>
                </a:schemeClr>
              </a:solidFill>
              <a:latin typeface="Bahnschrift" panose="020B0502040204020203" pitchFamily="34" charset="0"/>
            </a:endParaRPr>
          </a:p>
        </p:txBody>
      </p:sp>
      <p:sp>
        <p:nvSpPr>
          <p:cNvPr id="15" name="TextBox 14">
            <a:extLst>
              <a:ext uri="{FF2B5EF4-FFF2-40B4-BE49-F238E27FC236}">
                <a16:creationId xmlns:a16="http://schemas.microsoft.com/office/drawing/2014/main" id="{0102AC56-8577-4F1E-BF9B-0318242A8768}"/>
              </a:ext>
            </a:extLst>
          </p:cNvPr>
          <p:cNvSpPr txBox="1"/>
          <p:nvPr/>
        </p:nvSpPr>
        <p:spPr>
          <a:xfrm>
            <a:off x="715788" y="3736777"/>
            <a:ext cx="8022626" cy="707886"/>
          </a:xfrm>
          <a:prstGeom prst="rect">
            <a:avLst/>
          </a:prstGeom>
          <a:noFill/>
        </p:spPr>
        <p:txBody>
          <a:bodyPr wrap="square" rtlCol="0">
            <a:spAutoFit/>
          </a:bodyPr>
          <a:lstStyle/>
          <a:p>
            <a:pPr marL="285750" indent="-285750">
              <a:buFont typeface="Arial" panose="020B0604020202020204" pitchFamily="34" charset="0"/>
              <a:buChar char="•"/>
            </a:pPr>
            <a:r>
              <a:rPr lang="de-LU" sz="2000" dirty="0">
                <a:solidFill>
                  <a:schemeClr val="accent6">
                    <a:lumMod val="50000"/>
                  </a:schemeClr>
                </a:solidFill>
                <a:latin typeface="Bahnschrift" panose="020B0502040204020203" pitchFamily="34" charset="0"/>
              </a:rPr>
              <a:t>Der Körper ist ausgedehnt (Alle Körper sind per Definition räumlich ausgedehnt)</a:t>
            </a:r>
          </a:p>
        </p:txBody>
      </p:sp>
      <p:sp>
        <p:nvSpPr>
          <p:cNvPr id="16" name="TextBox 15">
            <a:extLst>
              <a:ext uri="{FF2B5EF4-FFF2-40B4-BE49-F238E27FC236}">
                <a16:creationId xmlns:a16="http://schemas.microsoft.com/office/drawing/2014/main" id="{BB00724D-A1D0-4162-AAA9-393067A45E1E}"/>
              </a:ext>
            </a:extLst>
          </p:cNvPr>
          <p:cNvSpPr txBox="1"/>
          <p:nvPr/>
        </p:nvSpPr>
        <p:spPr>
          <a:xfrm>
            <a:off x="715788" y="5304666"/>
            <a:ext cx="8022626" cy="400110"/>
          </a:xfrm>
          <a:prstGeom prst="rect">
            <a:avLst/>
          </a:prstGeom>
          <a:noFill/>
        </p:spPr>
        <p:txBody>
          <a:bodyPr wrap="square" rtlCol="0">
            <a:spAutoFit/>
          </a:bodyPr>
          <a:lstStyle/>
          <a:p>
            <a:pPr marL="285750" indent="-285750">
              <a:buFont typeface="Arial" panose="020B0604020202020204" pitchFamily="34" charset="0"/>
              <a:buChar char="•"/>
            </a:pPr>
            <a:r>
              <a:rPr lang="de-LU" sz="2000" dirty="0">
                <a:solidFill>
                  <a:schemeClr val="accent6">
                    <a:lumMod val="50000"/>
                  </a:schemeClr>
                </a:solidFill>
                <a:latin typeface="Bahnschrift" panose="020B0502040204020203" pitchFamily="34" charset="0"/>
              </a:rPr>
              <a:t>Die Leiche ist tot (Leichen sind immer tot)</a:t>
            </a:r>
          </a:p>
        </p:txBody>
      </p:sp>
      <p:sp>
        <p:nvSpPr>
          <p:cNvPr id="2" name="Rectangle 1">
            <a:extLst>
              <a:ext uri="{FF2B5EF4-FFF2-40B4-BE49-F238E27FC236}">
                <a16:creationId xmlns:a16="http://schemas.microsoft.com/office/drawing/2014/main" id="{C1019D3B-0281-421D-BF72-0C34DD114D79}"/>
              </a:ext>
            </a:extLst>
          </p:cNvPr>
          <p:cNvSpPr/>
          <p:nvPr/>
        </p:nvSpPr>
        <p:spPr>
          <a:xfrm>
            <a:off x="2771192" y="3736777"/>
            <a:ext cx="5010539" cy="783944"/>
          </a:xfrm>
          <a:prstGeom prst="rect">
            <a:avLst/>
          </a:prstGeom>
          <a:solidFill>
            <a:srgbClr val="EE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Rectangle 16">
            <a:extLst>
              <a:ext uri="{FF2B5EF4-FFF2-40B4-BE49-F238E27FC236}">
                <a16:creationId xmlns:a16="http://schemas.microsoft.com/office/drawing/2014/main" id="{950BFBF3-4577-4832-A8B1-FE237E910F79}"/>
              </a:ext>
            </a:extLst>
          </p:cNvPr>
          <p:cNvSpPr/>
          <p:nvPr/>
        </p:nvSpPr>
        <p:spPr>
          <a:xfrm>
            <a:off x="1101013" y="4096140"/>
            <a:ext cx="6680718" cy="417106"/>
          </a:xfrm>
          <a:prstGeom prst="rect">
            <a:avLst/>
          </a:prstGeom>
          <a:solidFill>
            <a:srgbClr val="EE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Rectangle 17">
            <a:extLst>
              <a:ext uri="{FF2B5EF4-FFF2-40B4-BE49-F238E27FC236}">
                <a16:creationId xmlns:a16="http://schemas.microsoft.com/office/drawing/2014/main" id="{A86F5DE0-7963-4D5A-A6BE-E306F04068C7}"/>
              </a:ext>
            </a:extLst>
          </p:cNvPr>
          <p:cNvSpPr/>
          <p:nvPr/>
        </p:nvSpPr>
        <p:spPr>
          <a:xfrm>
            <a:off x="3128864" y="4543887"/>
            <a:ext cx="6680718" cy="417106"/>
          </a:xfrm>
          <a:prstGeom prst="rect">
            <a:avLst/>
          </a:prstGeom>
          <a:solidFill>
            <a:srgbClr val="EE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13C46AB2-D233-4C1A-A774-2A030881DEE1}"/>
              </a:ext>
            </a:extLst>
          </p:cNvPr>
          <p:cNvSpPr/>
          <p:nvPr/>
        </p:nvSpPr>
        <p:spPr>
          <a:xfrm>
            <a:off x="1081722" y="4861717"/>
            <a:ext cx="6680718" cy="417106"/>
          </a:xfrm>
          <a:prstGeom prst="rect">
            <a:avLst/>
          </a:prstGeom>
          <a:solidFill>
            <a:srgbClr val="EE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Rectangle 19">
            <a:extLst>
              <a:ext uri="{FF2B5EF4-FFF2-40B4-BE49-F238E27FC236}">
                <a16:creationId xmlns:a16="http://schemas.microsoft.com/office/drawing/2014/main" id="{F2EEF393-0F60-47DC-B661-B00117EFAF4F}"/>
              </a:ext>
            </a:extLst>
          </p:cNvPr>
          <p:cNvSpPr/>
          <p:nvPr/>
        </p:nvSpPr>
        <p:spPr>
          <a:xfrm>
            <a:off x="3048001" y="5388100"/>
            <a:ext cx="6680718" cy="417106"/>
          </a:xfrm>
          <a:prstGeom prst="rect">
            <a:avLst/>
          </a:prstGeom>
          <a:solidFill>
            <a:srgbClr val="EE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extBox 2">
            <a:extLst>
              <a:ext uri="{FF2B5EF4-FFF2-40B4-BE49-F238E27FC236}">
                <a16:creationId xmlns:a16="http://schemas.microsoft.com/office/drawing/2014/main" id="{DBF46180-365E-4800-B120-15E9C5EF0E91}"/>
              </a:ext>
            </a:extLst>
          </p:cNvPr>
          <p:cNvSpPr txBox="1"/>
          <p:nvPr/>
        </p:nvSpPr>
        <p:spPr>
          <a:xfrm>
            <a:off x="2737093" y="3759846"/>
            <a:ext cx="947695" cy="369332"/>
          </a:xfrm>
          <a:prstGeom prst="rect">
            <a:avLst/>
          </a:prstGeom>
          <a:noFill/>
        </p:spPr>
        <p:txBody>
          <a:bodyPr wrap="none" rtlCol="0">
            <a:spAutoFit/>
          </a:bodyPr>
          <a:lstStyle/>
          <a:p>
            <a:r>
              <a:rPr lang="en-US" dirty="0" err="1">
                <a:solidFill>
                  <a:schemeClr val="accent6">
                    <a:lumMod val="50000"/>
                  </a:schemeClr>
                </a:solidFill>
                <a:latin typeface="Bahnschrift" panose="020B0502040204020203" pitchFamily="34" charset="0"/>
              </a:rPr>
              <a:t>schwer</a:t>
            </a:r>
            <a:endParaRPr lang="LID4096" dirty="0">
              <a:solidFill>
                <a:schemeClr val="accent6">
                  <a:lumMod val="50000"/>
                </a:schemeClr>
              </a:solidFill>
              <a:latin typeface="Bahnschrift" panose="020B0502040204020203" pitchFamily="34" charset="0"/>
            </a:endParaRPr>
          </a:p>
        </p:txBody>
      </p:sp>
      <p:sp>
        <p:nvSpPr>
          <p:cNvPr id="22" name="TextBox 21">
            <a:extLst>
              <a:ext uri="{FF2B5EF4-FFF2-40B4-BE49-F238E27FC236}">
                <a16:creationId xmlns:a16="http://schemas.microsoft.com/office/drawing/2014/main" id="{B7203D39-316D-4558-B334-F76A7787F3F0}"/>
              </a:ext>
            </a:extLst>
          </p:cNvPr>
          <p:cNvSpPr txBox="1"/>
          <p:nvPr/>
        </p:nvSpPr>
        <p:spPr>
          <a:xfrm>
            <a:off x="3048001" y="4543887"/>
            <a:ext cx="777777" cy="369332"/>
          </a:xfrm>
          <a:prstGeom prst="rect">
            <a:avLst/>
          </a:prstGeom>
          <a:noFill/>
        </p:spPr>
        <p:txBody>
          <a:bodyPr wrap="none" rtlCol="0">
            <a:spAutoFit/>
          </a:bodyPr>
          <a:lstStyle/>
          <a:p>
            <a:r>
              <a:rPr lang="en-US" dirty="0" err="1">
                <a:solidFill>
                  <a:schemeClr val="accent6">
                    <a:lumMod val="50000"/>
                  </a:schemeClr>
                </a:solidFill>
                <a:latin typeface="Bahnschrift" panose="020B0502040204020203" pitchFamily="34" charset="0"/>
              </a:rPr>
              <a:t>krank</a:t>
            </a:r>
            <a:endParaRPr lang="LID4096" dirty="0">
              <a:solidFill>
                <a:schemeClr val="accent6">
                  <a:lumMod val="50000"/>
                </a:schemeClr>
              </a:solidFill>
              <a:latin typeface="Bahnschrift" panose="020B0502040204020203" pitchFamily="34" charset="0"/>
            </a:endParaRPr>
          </a:p>
        </p:txBody>
      </p:sp>
      <p:sp>
        <p:nvSpPr>
          <p:cNvPr id="23" name="TextBox 22">
            <a:extLst>
              <a:ext uri="{FF2B5EF4-FFF2-40B4-BE49-F238E27FC236}">
                <a16:creationId xmlns:a16="http://schemas.microsoft.com/office/drawing/2014/main" id="{3207EEF9-CFCD-490A-8420-9C062BDB12CC}"/>
              </a:ext>
            </a:extLst>
          </p:cNvPr>
          <p:cNvSpPr txBox="1"/>
          <p:nvPr/>
        </p:nvSpPr>
        <p:spPr>
          <a:xfrm>
            <a:off x="3017948" y="5330459"/>
            <a:ext cx="572593" cy="369332"/>
          </a:xfrm>
          <a:prstGeom prst="rect">
            <a:avLst/>
          </a:prstGeom>
          <a:noFill/>
        </p:spPr>
        <p:txBody>
          <a:bodyPr wrap="none" rtlCol="0">
            <a:spAutoFit/>
          </a:bodyPr>
          <a:lstStyle/>
          <a:p>
            <a:r>
              <a:rPr lang="en-US" dirty="0" err="1">
                <a:solidFill>
                  <a:schemeClr val="accent6">
                    <a:lumMod val="50000"/>
                  </a:schemeClr>
                </a:solidFill>
                <a:latin typeface="Bahnschrift" panose="020B0502040204020203" pitchFamily="34" charset="0"/>
              </a:rPr>
              <a:t>kalt</a:t>
            </a:r>
            <a:endParaRPr lang="LID4096"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209965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P spid="2" grpId="0" animBg="1"/>
      <p:bldP spid="17" grpId="0" animBg="1"/>
      <p:bldP spid="18" grpId="0" animBg="1"/>
      <p:bldP spid="19" grpId="0" animBg="1"/>
      <p:bldP spid="20" grpId="0" animBg="1"/>
      <p:bldP spid="3"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5F3D29-3E67-44C5-A834-4E34224EC77C}"/>
              </a:ext>
            </a:extLst>
          </p:cNvPr>
          <p:cNvSpPr/>
          <p:nvPr/>
        </p:nvSpPr>
        <p:spPr>
          <a:xfrm>
            <a:off x="4758611" y="2603241"/>
            <a:ext cx="3078083" cy="121297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Rectangle 12">
            <a:extLst>
              <a:ext uri="{FF2B5EF4-FFF2-40B4-BE49-F238E27FC236}">
                <a16:creationId xmlns:a16="http://schemas.microsoft.com/office/drawing/2014/main" id="{04F9CFAD-AC0F-42F5-88F9-4D9AB8E008F5}"/>
              </a:ext>
            </a:extLst>
          </p:cNvPr>
          <p:cNvSpPr/>
          <p:nvPr/>
        </p:nvSpPr>
        <p:spPr>
          <a:xfrm>
            <a:off x="7053943" y="2867313"/>
            <a:ext cx="615820" cy="5232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405099"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Synthetische</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Urteile</a:t>
            </a:r>
            <a:r>
              <a:rPr lang="fr-BE" sz="2000" dirty="0">
                <a:solidFill>
                  <a:schemeClr val="accent6">
                    <a:lumMod val="20000"/>
                    <a:lumOff val="80000"/>
                  </a:schemeClr>
                </a:solidFill>
                <a:latin typeface="Bahnschrift" panose="020B0502040204020203" pitchFamily="34" charset="0"/>
              </a:rPr>
              <a:t> a priori</a:t>
            </a:r>
          </a:p>
        </p:txBody>
      </p:sp>
      <p:sp>
        <p:nvSpPr>
          <p:cNvPr id="7" name="TextBox 6">
            <a:extLst>
              <a:ext uri="{FF2B5EF4-FFF2-40B4-BE49-F238E27FC236}">
                <a16:creationId xmlns:a16="http://schemas.microsoft.com/office/drawing/2014/main" id="{37F85858-6FD4-4C36-84AC-760EB395F1A9}"/>
              </a:ext>
            </a:extLst>
          </p:cNvPr>
          <p:cNvSpPr txBox="1"/>
          <p:nvPr/>
        </p:nvSpPr>
        <p:spPr>
          <a:xfrm>
            <a:off x="165145" y="1687557"/>
            <a:ext cx="11591426" cy="369332"/>
          </a:xfrm>
          <a:prstGeom prst="rect">
            <a:avLst/>
          </a:prstGeom>
          <a:noFill/>
        </p:spPr>
        <p:txBody>
          <a:bodyPr wrap="square">
            <a:spAutoFit/>
          </a:bodyPr>
          <a:lstStyle/>
          <a:p>
            <a:r>
              <a:rPr lang="LID4096" dirty="0">
                <a:solidFill>
                  <a:schemeClr val="accent6">
                    <a:lumMod val="50000"/>
                  </a:schemeClr>
                </a:solidFill>
                <a:latin typeface="Bahnschrift" panose="020B0502040204020203" pitchFamily="34" charset="0"/>
              </a:rPr>
              <a:t>Für die Vorgänger Kants sind </a:t>
            </a:r>
            <a:r>
              <a:rPr lang="LID4096" dirty="0">
                <a:solidFill>
                  <a:schemeClr val="accent6"/>
                </a:solidFill>
                <a:effectLst>
                  <a:outerShdw blurRad="38100" dist="38100" dir="2700000" algn="tl">
                    <a:srgbClr val="000000">
                      <a:alpha val="43137"/>
                    </a:srgbClr>
                  </a:outerShdw>
                </a:effectLst>
                <a:latin typeface="Bahnschrift" panose="020B0502040204020203" pitchFamily="34" charset="0"/>
              </a:rPr>
              <a:t>synthetische Sätze a priori ein Unding</a:t>
            </a:r>
            <a:r>
              <a:rPr lang="LID4096" dirty="0">
                <a:solidFill>
                  <a:schemeClr val="accent6">
                    <a:lumMod val="50000"/>
                  </a:schemeClr>
                </a:solidFill>
                <a:latin typeface="Bahnschrift" panose="020B0502040204020203" pitchFamily="34" charset="0"/>
              </a:rPr>
              <a:t>. </a:t>
            </a:r>
            <a:endParaRPr lang="en-US" dirty="0">
              <a:solidFill>
                <a:schemeClr val="accent6">
                  <a:lumMod val="5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34039658-14B2-4471-B3D8-6F9F1BB90B05}"/>
              </a:ext>
            </a:extLst>
          </p:cNvPr>
          <p:cNvSpPr txBox="1"/>
          <p:nvPr/>
        </p:nvSpPr>
        <p:spPr>
          <a:xfrm>
            <a:off x="165145" y="4301937"/>
            <a:ext cx="11591426" cy="646331"/>
          </a:xfrm>
          <a:prstGeom prst="rect">
            <a:avLst/>
          </a:prstGeom>
          <a:noFill/>
        </p:spPr>
        <p:txBody>
          <a:bodyPr wrap="square">
            <a:spAutoFit/>
          </a:bodyPr>
          <a:lstStyle/>
          <a:p>
            <a:r>
              <a:rPr lang="LID4096" dirty="0">
                <a:solidFill>
                  <a:schemeClr val="accent6">
                    <a:lumMod val="50000"/>
                  </a:schemeClr>
                </a:solidFill>
                <a:latin typeface="Bahnschrift" panose="020B0502040204020203" pitchFamily="34" charset="0"/>
              </a:rPr>
              <a:t>Lockes Urteile sind zwar </a:t>
            </a:r>
            <a:r>
              <a:rPr lang="LID4096" b="1" dirty="0">
                <a:solidFill>
                  <a:schemeClr val="accent6"/>
                </a:solidFill>
                <a:effectLst>
                  <a:outerShdw blurRad="38100" dist="38100" dir="2700000" algn="tl">
                    <a:srgbClr val="000000">
                      <a:alpha val="43137"/>
                    </a:srgbClr>
                  </a:outerShdw>
                </a:effectLst>
                <a:latin typeface="Bahnschrift" panose="020B0502040204020203" pitchFamily="34" charset="0"/>
              </a:rPr>
              <a:t>synthetisch</a:t>
            </a:r>
            <a:r>
              <a:rPr lang="LID4096" dirty="0">
                <a:solidFill>
                  <a:schemeClr val="accent6">
                    <a:lumMod val="50000"/>
                  </a:schemeClr>
                </a:solidFill>
                <a:latin typeface="Bahnschrift" panose="020B0502040204020203" pitchFamily="34" charset="0"/>
              </a:rPr>
              <a:t>, er verneint jedoch die Existenz von notwendigen apriorischen Urteilen und ist somit auf </a:t>
            </a:r>
            <a:r>
              <a:rPr lang="LID4096" b="1" dirty="0">
                <a:solidFill>
                  <a:schemeClr val="accent6"/>
                </a:solidFill>
                <a:effectLst>
                  <a:outerShdw blurRad="38100" dist="38100" dir="2700000" algn="tl">
                    <a:srgbClr val="000000">
                      <a:alpha val="43137"/>
                    </a:srgbClr>
                  </a:outerShdw>
                </a:effectLst>
                <a:latin typeface="Bahnschrift" panose="020B0502040204020203" pitchFamily="34" charset="0"/>
              </a:rPr>
              <a:t>die partikulare Erfahrung beschränkt</a:t>
            </a:r>
            <a:r>
              <a:rPr lang="en-US" b="1" dirty="0">
                <a:solidFill>
                  <a:schemeClr val="accent6"/>
                </a:solidFill>
                <a:effectLst>
                  <a:outerShdw blurRad="38100" dist="38100" dir="2700000" algn="tl">
                    <a:srgbClr val="000000">
                      <a:alpha val="43137"/>
                    </a:srgbClr>
                  </a:outerShdw>
                </a:effectLst>
                <a:latin typeface="Bahnschrift" panose="020B0502040204020203" pitchFamily="34" charset="0"/>
              </a:rPr>
              <a:t>.</a:t>
            </a:r>
            <a:endParaRPr lang="LID4096" b="1" dirty="0">
              <a:solidFill>
                <a:schemeClr val="accent6"/>
              </a:solidFill>
              <a:effectLst>
                <a:outerShdw blurRad="38100" dist="38100" dir="2700000" algn="tl">
                  <a:srgbClr val="000000">
                    <a:alpha val="43137"/>
                  </a:srgbClr>
                </a:outerShdw>
              </a:effectLst>
              <a:latin typeface="Bahnschrift" panose="020B0502040204020203" pitchFamily="34" charset="0"/>
            </a:endParaRPr>
          </a:p>
        </p:txBody>
      </p:sp>
      <p:sp>
        <p:nvSpPr>
          <p:cNvPr id="12" name="TextBox 11">
            <a:extLst>
              <a:ext uri="{FF2B5EF4-FFF2-40B4-BE49-F238E27FC236}">
                <a16:creationId xmlns:a16="http://schemas.microsoft.com/office/drawing/2014/main" id="{AB326B2E-65DA-4192-8BD3-A467C92658CB}"/>
              </a:ext>
            </a:extLst>
          </p:cNvPr>
          <p:cNvSpPr txBox="1"/>
          <p:nvPr/>
        </p:nvSpPr>
        <p:spPr>
          <a:xfrm>
            <a:off x="165145" y="2157662"/>
            <a:ext cx="11591426" cy="646331"/>
          </a:xfrm>
          <a:prstGeom prst="rect">
            <a:avLst/>
          </a:prstGeom>
          <a:noFill/>
        </p:spPr>
        <p:txBody>
          <a:bodyPr wrap="square">
            <a:spAutoFit/>
          </a:bodyPr>
          <a:lstStyle/>
          <a:p>
            <a:r>
              <a:rPr lang="LID4096" dirty="0">
                <a:solidFill>
                  <a:schemeClr val="accent6">
                    <a:lumMod val="50000"/>
                  </a:schemeClr>
                </a:solidFill>
                <a:latin typeface="Bahnschrift" panose="020B0502040204020203" pitchFamily="34" charset="0"/>
              </a:rPr>
              <a:t>Descartes räumt zwar die Existenz apriorischer Urteile ein, seine </a:t>
            </a:r>
            <a:r>
              <a:rPr lang="LID4096" dirty="0">
                <a:solidFill>
                  <a:schemeClr val="accent6"/>
                </a:solidFill>
                <a:effectLst>
                  <a:outerShdw blurRad="38100" dist="38100" dir="2700000" algn="tl">
                    <a:srgbClr val="000000">
                      <a:alpha val="43137"/>
                    </a:srgbClr>
                  </a:outerShdw>
                </a:effectLst>
                <a:latin typeface="Bahnschrift" panose="020B0502040204020203" pitchFamily="34" charset="0"/>
              </a:rPr>
              <a:t>angeborenen</a:t>
            </a:r>
            <a:r>
              <a:rPr lang="en-US" dirty="0">
                <a:solidFill>
                  <a:schemeClr val="accent6"/>
                </a:solidFill>
                <a:effectLst>
                  <a:outerShdw blurRad="38100" dist="38100" dir="2700000" algn="tl">
                    <a:srgbClr val="000000">
                      <a:alpha val="43137"/>
                    </a:srgbClr>
                  </a:outerShdw>
                </a:effectLst>
                <a:latin typeface="Bahnschrift" panose="020B0502040204020203" pitchFamily="34" charset="0"/>
              </a:rPr>
              <a:t> </a:t>
            </a:r>
            <a:r>
              <a:rPr lang="LID4096" dirty="0">
                <a:solidFill>
                  <a:schemeClr val="accent6"/>
                </a:solidFill>
                <a:effectLst>
                  <a:outerShdw blurRad="38100" dist="38100" dir="2700000" algn="tl">
                    <a:srgbClr val="000000">
                      <a:alpha val="43137"/>
                    </a:srgbClr>
                  </a:outerShdw>
                </a:effectLst>
                <a:latin typeface="Bahnschrift" panose="020B0502040204020203" pitchFamily="34" charset="0"/>
              </a:rPr>
              <a:t>Universalprinzipien </a:t>
            </a:r>
            <a:r>
              <a:rPr lang="LID4096" dirty="0">
                <a:solidFill>
                  <a:schemeClr val="accent6">
                    <a:lumMod val="50000"/>
                  </a:schemeClr>
                </a:solidFill>
                <a:latin typeface="Bahnschrift" panose="020B0502040204020203" pitchFamily="34" charset="0"/>
              </a:rPr>
              <a:t>sind jedoch rein </a:t>
            </a:r>
            <a:r>
              <a:rPr lang="LID4096" dirty="0">
                <a:solidFill>
                  <a:schemeClr val="accent6"/>
                </a:solidFill>
                <a:effectLst>
                  <a:outerShdw blurRad="38100" dist="38100" dir="2700000" algn="tl">
                    <a:srgbClr val="000000">
                      <a:alpha val="43137"/>
                    </a:srgbClr>
                  </a:outerShdw>
                </a:effectLst>
                <a:latin typeface="Bahnschrift" panose="020B0502040204020203" pitchFamily="34" charset="0"/>
              </a:rPr>
              <a:t>analytisch</a:t>
            </a:r>
            <a:r>
              <a:rPr lang="LID4096" dirty="0">
                <a:solidFill>
                  <a:schemeClr val="accent6">
                    <a:lumMod val="50000"/>
                  </a:schemeClr>
                </a:solidFill>
                <a:latin typeface="Bahnschrift" panose="020B0502040204020203" pitchFamily="34" charset="0"/>
              </a:rPr>
              <a:t>. </a:t>
            </a:r>
            <a:endParaRPr lang="en-US" dirty="0">
              <a:solidFill>
                <a:schemeClr val="accent6">
                  <a:lumMod val="50000"/>
                </a:schemeClr>
              </a:solidFill>
              <a:latin typeface="Bahnschrift" panose="020B0502040204020203" pitchFamily="34" charset="0"/>
            </a:endParaRPr>
          </a:p>
        </p:txBody>
      </p:sp>
      <p:sp>
        <p:nvSpPr>
          <p:cNvPr id="10" name="TextBox 9">
            <a:extLst>
              <a:ext uri="{FF2B5EF4-FFF2-40B4-BE49-F238E27FC236}">
                <a16:creationId xmlns:a16="http://schemas.microsoft.com/office/drawing/2014/main" id="{AE9950A4-CE8B-44CD-94B8-9DC93FA55926}"/>
              </a:ext>
            </a:extLst>
          </p:cNvPr>
          <p:cNvSpPr txBox="1"/>
          <p:nvPr/>
        </p:nvSpPr>
        <p:spPr>
          <a:xfrm>
            <a:off x="4120940" y="2867313"/>
            <a:ext cx="4431021" cy="523220"/>
          </a:xfrm>
          <a:prstGeom prst="rect">
            <a:avLst/>
          </a:prstGeom>
          <a:noFill/>
        </p:spPr>
        <p:txBody>
          <a:bodyPr wrap="none" rtlCol="0">
            <a:spAutoFit/>
          </a:bodyPr>
          <a:lstStyle/>
          <a:p>
            <a:r>
              <a:rPr lang="en-US" sz="2800" dirty="0">
                <a:solidFill>
                  <a:schemeClr val="accent6">
                    <a:lumMod val="50000"/>
                  </a:schemeClr>
                </a:solidFill>
                <a:latin typeface="Bahnschrift" panose="020B0502040204020203" pitchFamily="34" charset="0"/>
              </a:rPr>
              <a:t>Ich  </a:t>
            </a:r>
            <a:r>
              <a:rPr lang="en-US" sz="2800" dirty="0" err="1">
                <a:solidFill>
                  <a:schemeClr val="accent6">
                    <a:lumMod val="50000"/>
                  </a:schemeClr>
                </a:solidFill>
                <a:latin typeface="Bahnschrift" panose="020B0502040204020203" pitchFamily="34" charset="0"/>
              </a:rPr>
              <a:t>denke</a:t>
            </a:r>
            <a:r>
              <a:rPr lang="en-US" sz="2800" dirty="0">
                <a:solidFill>
                  <a:schemeClr val="accent6">
                    <a:lumMod val="50000"/>
                  </a:schemeClr>
                </a:solidFill>
                <a:latin typeface="Bahnschrift" panose="020B0502040204020203" pitchFamily="34" charset="0"/>
              </a:rPr>
              <a:t>  (also)  bin   ich</a:t>
            </a:r>
            <a:r>
              <a:rPr lang="en-US" dirty="0"/>
              <a:t>.</a:t>
            </a:r>
            <a:endParaRPr lang="LID4096" dirty="0"/>
          </a:p>
        </p:txBody>
      </p:sp>
      <p:sp>
        <p:nvSpPr>
          <p:cNvPr id="14" name="TextBox 13">
            <a:extLst>
              <a:ext uri="{FF2B5EF4-FFF2-40B4-BE49-F238E27FC236}">
                <a16:creationId xmlns:a16="http://schemas.microsoft.com/office/drawing/2014/main" id="{27E9CAEC-2210-4F68-9B73-3E42DF3AA2CF}"/>
              </a:ext>
            </a:extLst>
          </p:cNvPr>
          <p:cNvSpPr txBox="1"/>
          <p:nvPr/>
        </p:nvSpPr>
        <p:spPr>
          <a:xfrm>
            <a:off x="6887011" y="3374110"/>
            <a:ext cx="949684" cy="369332"/>
          </a:xfrm>
          <a:prstGeom prst="rect">
            <a:avLst/>
          </a:prstGeom>
          <a:noFill/>
        </p:spPr>
        <p:txBody>
          <a:bodyPr wrap="none" rtlCol="0">
            <a:spAutoFit/>
          </a:bodyPr>
          <a:lstStyle/>
          <a:p>
            <a:r>
              <a:rPr lang="en-US" dirty="0" err="1">
                <a:solidFill>
                  <a:schemeClr val="accent6">
                    <a:lumMod val="75000"/>
                  </a:schemeClr>
                </a:solidFill>
              </a:rPr>
              <a:t>Prädikat</a:t>
            </a:r>
            <a:endParaRPr lang="LID4096" dirty="0">
              <a:solidFill>
                <a:schemeClr val="accent6">
                  <a:lumMod val="75000"/>
                </a:schemeClr>
              </a:solidFill>
            </a:endParaRPr>
          </a:p>
        </p:txBody>
      </p:sp>
      <p:sp>
        <p:nvSpPr>
          <p:cNvPr id="16" name="TextBox 15">
            <a:extLst>
              <a:ext uri="{FF2B5EF4-FFF2-40B4-BE49-F238E27FC236}">
                <a16:creationId xmlns:a16="http://schemas.microsoft.com/office/drawing/2014/main" id="{E54A29BE-B9D9-44D1-91CC-DF7D2EC0B05A}"/>
              </a:ext>
            </a:extLst>
          </p:cNvPr>
          <p:cNvSpPr txBox="1"/>
          <p:nvPr/>
        </p:nvSpPr>
        <p:spPr>
          <a:xfrm>
            <a:off x="4938786" y="3743442"/>
            <a:ext cx="884025" cy="369332"/>
          </a:xfrm>
          <a:prstGeom prst="rect">
            <a:avLst/>
          </a:prstGeom>
          <a:noFill/>
        </p:spPr>
        <p:txBody>
          <a:bodyPr wrap="none" rtlCol="0">
            <a:spAutoFit/>
          </a:bodyPr>
          <a:lstStyle/>
          <a:p>
            <a:r>
              <a:rPr lang="en-US" dirty="0" err="1">
                <a:solidFill>
                  <a:schemeClr val="accent6">
                    <a:lumMod val="75000"/>
                  </a:schemeClr>
                </a:solidFill>
              </a:rPr>
              <a:t>Subjekt</a:t>
            </a:r>
            <a:endParaRPr lang="LID4096" dirty="0">
              <a:solidFill>
                <a:schemeClr val="accent6">
                  <a:lumMod val="75000"/>
                </a:schemeClr>
              </a:solidFill>
            </a:endParaRPr>
          </a:p>
        </p:txBody>
      </p:sp>
      <p:pic>
        <p:nvPicPr>
          <p:cNvPr id="20" name="Picture 19">
            <a:extLst>
              <a:ext uri="{FF2B5EF4-FFF2-40B4-BE49-F238E27FC236}">
                <a16:creationId xmlns:a16="http://schemas.microsoft.com/office/drawing/2014/main" id="{34B3BC6A-E7BE-48A7-9C4B-0AA2EA7C83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579" y="5140739"/>
            <a:ext cx="1900667" cy="1148923"/>
          </a:xfrm>
          <a:prstGeom prst="rect">
            <a:avLst/>
          </a:prstGeom>
        </p:spPr>
      </p:pic>
      <p:pic>
        <p:nvPicPr>
          <p:cNvPr id="21" name="Picture 20">
            <a:extLst>
              <a:ext uri="{FF2B5EF4-FFF2-40B4-BE49-F238E27FC236}">
                <a16:creationId xmlns:a16="http://schemas.microsoft.com/office/drawing/2014/main" id="{437BEAA6-C223-4B00-A8B3-055611C07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061" y="5433985"/>
            <a:ext cx="1900667" cy="1148923"/>
          </a:xfrm>
          <a:prstGeom prst="rect">
            <a:avLst/>
          </a:prstGeom>
        </p:spPr>
      </p:pic>
      <p:sp>
        <p:nvSpPr>
          <p:cNvPr id="22" name="TextBox 21">
            <a:extLst>
              <a:ext uri="{FF2B5EF4-FFF2-40B4-BE49-F238E27FC236}">
                <a16:creationId xmlns:a16="http://schemas.microsoft.com/office/drawing/2014/main" id="{7795A99B-2BC7-4A3E-A363-54AD7D7D0D40}"/>
              </a:ext>
            </a:extLst>
          </p:cNvPr>
          <p:cNvSpPr txBox="1"/>
          <p:nvPr/>
        </p:nvSpPr>
        <p:spPr>
          <a:xfrm>
            <a:off x="3346497" y="5484367"/>
            <a:ext cx="3677610" cy="461665"/>
          </a:xfrm>
          <a:prstGeom prst="rect">
            <a:avLst/>
          </a:prstGeom>
          <a:noFill/>
        </p:spPr>
        <p:txBody>
          <a:bodyPr wrap="none" rtlCol="0">
            <a:spAutoFit/>
          </a:bodyPr>
          <a:lstStyle/>
          <a:p>
            <a:r>
              <a:rPr lang="en-US" sz="2400" dirty="0">
                <a:solidFill>
                  <a:schemeClr val="accent6">
                    <a:lumMod val="50000"/>
                  </a:schemeClr>
                </a:solidFill>
                <a:latin typeface="Bahnschrift" panose="020B0502040204020203" pitchFamily="34" charset="0"/>
              </a:rPr>
              <a:t>Das </a:t>
            </a:r>
            <a:r>
              <a:rPr lang="en-US" sz="2400" dirty="0" err="1">
                <a:solidFill>
                  <a:schemeClr val="accent6">
                    <a:lumMod val="50000"/>
                  </a:schemeClr>
                </a:solidFill>
                <a:latin typeface="Bahnschrift" panose="020B0502040204020203" pitchFamily="34" charset="0"/>
              </a:rPr>
              <a:t>sind</a:t>
            </a:r>
            <a:r>
              <a:rPr lang="en-US" sz="2400" dirty="0">
                <a:solidFill>
                  <a:schemeClr val="accent6">
                    <a:lumMod val="50000"/>
                  </a:schemeClr>
                </a:solidFill>
                <a:latin typeface="Bahnschrift" panose="020B0502040204020203" pitchFamily="34" charset="0"/>
              </a:rPr>
              <a:t> </a:t>
            </a:r>
            <a:r>
              <a:rPr lang="en-US" sz="2400" dirty="0" err="1">
                <a:solidFill>
                  <a:schemeClr val="accent6">
                    <a:lumMod val="50000"/>
                  </a:schemeClr>
                </a:solidFill>
                <a:latin typeface="Bahnschrift" panose="020B0502040204020203" pitchFamily="34" charset="0"/>
              </a:rPr>
              <a:t>wei</a:t>
            </a:r>
            <a:r>
              <a:rPr lang="de-DE" sz="2400" dirty="0">
                <a:solidFill>
                  <a:schemeClr val="accent6">
                    <a:lumMod val="50000"/>
                  </a:schemeClr>
                </a:solidFill>
                <a:latin typeface="Bahnschrift" panose="020B0502040204020203" pitchFamily="34" charset="0"/>
              </a:rPr>
              <a:t>ß</a:t>
            </a:r>
            <a:r>
              <a:rPr lang="en-US" sz="2400" dirty="0">
                <a:solidFill>
                  <a:schemeClr val="accent6">
                    <a:lumMod val="50000"/>
                  </a:schemeClr>
                </a:solidFill>
                <a:latin typeface="Bahnschrift" panose="020B0502040204020203" pitchFamily="34" charset="0"/>
              </a:rPr>
              <a:t>e </a:t>
            </a:r>
            <a:r>
              <a:rPr lang="en-US" sz="2400" dirty="0" err="1">
                <a:solidFill>
                  <a:schemeClr val="accent6">
                    <a:lumMod val="50000"/>
                  </a:schemeClr>
                </a:solidFill>
                <a:latin typeface="Bahnschrift" panose="020B0502040204020203" pitchFamily="34" charset="0"/>
              </a:rPr>
              <a:t>Schwäne</a:t>
            </a:r>
            <a:r>
              <a:rPr lang="en-US" sz="2400" dirty="0">
                <a:solidFill>
                  <a:schemeClr val="accent6">
                    <a:lumMod val="50000"/>
                  </a:schemeClr>
                </a:solidFill>
                <a:latin typeface="Bahnschrift" panose="020B0502040204020203" pitchFamily="34" charset="0"/>
              </a:rPr>
              <a:t>.</a:t>
            </a:r>
            <a:endParaRPr lang="LID4096" sz="2400" dirty="0">
              <a:solidFill>
                <a:schemeClr val="accent6">
                  <a:lumMod val="50000"/>
                </a:schemeClr>
              </a:solidFill>
              <a:latin typeface="Bahnschrift" panose="020B0502040204020203" pitchFamily="34" charset="0"/>
            </a:endParaRPr>
          </a:p>
        </p:txBody>
      </p:sp>
      <p:sp>
        <p:nvSpPr>
          <p:cNvPr id="23" name="TextBox 22">
            <a:extLst>
              <a:ext uri="{FF2B5EF4-FFF2-40B4-BE49-F238E27FC236}">
                <a16:creationId xmlns:a16="http://schemas.microsoft.com/office/drawing/2014/main" id="{5F441C03-478B-49F0-8FCE-9E41C340F3F4}"/>
              </a:ext>
            </a:extLst>
          </p:cNvPr>
          <p:cNvSpPr txBox="1"/>
          <p:nvPr/>
        </p:nvSpPr>
        <p:spPr>
          <a:xfrm>
            <a:off x="5579623" y="5946032"/>
            <a:ext cx="4195379" cy="461665"/>
          </a:xfrm>
          <a:prstGeom prst="rect">
            <a:avLst/>
          </a:prstGeom>
          <a:noFill/>
        </p:spPr>
        <p:txBody>
          <a:bodyPr wrap="none" rtlCol="0">
            <a:spAutoFit/>
          </a:bodyPr>
          <a:lstStyle/>
          <a:p>
            <a:r>
              <a:rPr lang="en-US" sz="2400" dirty="0">
                <a:solidFill>
                  <a:schemeClr val="accent6">
                    <a:lumMod val="50000"/>
                  </a:schemeClr>
                </a:solidFill>
                <a:latin typeface="Bahnschrift" panose="020B0502040204020203" pitchFamily="34" charset="0"/>
              </a:rPr>
              <a:t>Also </a:t>
            </a:r>
            <a:r>
              <a:rPr lang="en-US" sz="2400" dirty="0" err="1">
                <a:solidFill>
                  <a:schemeClr val="accent6">
                    <a:lumMod val="50000"/>
                  </a:schemeClr>
                </a:solidFill>
                <a:latin typeface="Bahnschrift" panose="020B0502040204020203" pitchFamily="34" charset="0"/>
              </a:rPr>
              <a:t>sind</a:t>
            </a:r>
            <a:r>
              <a:rPr lang="en-US" sz="2400" dirty="0">
                <a:solidFill>
                  <a:schemeClr val="accent6">
                    <a:lumMod val="50000"/>
                  </a:schemeClr>
                </a:solidFill>
                <a:latin typeface="Bahnschrift" panose="020B0502040204020203" pitchFamily="34" charset="0"/>
              </a:rPr>
              <a:t> alle </a:t>
            </a:r>
            <a:r>
              <a:rPr lang="en-US" sz="2400" dirty="0" err="1">
                <a:solidFill>
                  <a:schemeClr val="accent6">
                    <a:lumMod val="50000"/>
                  </a:schemeClr>
                </a:solidFill>
                <a:latin typeface="Bahnschrift" panose="020B0502040204020203" pitchFamily="34" charset="0"/>
              </a:rPr>
              <a:t>Schwäne</a:t>
            </a:r>
            <a:r>
              <a:rPr lang="en-US" sz="2400" dirty="0">
                <a:solidFill>
                  <a:schemeClr val="accent6">
                    <a:lumMod val="50000"/>
                  </a:schemeClr>
                </a:solidFill>
                <a:latin typeface="Bahnschrift" panose="020B0502040204020203" pitchFamily="34" charset="0"/>
              </a:rPr>
              <a:t> </a:t>
            </a:r>
            <a:r>
              <a:rPr lang="de-DE" sz="2400" dirty="0">
                <a:solidFill>
                  <a:schemeClr val="accent6">
                    <a:lumMod val="50000"/>
                  </a:schemeClr>
                </a:solidFill>
                <a:latin typeface="Bahnschrift" panose="020B0502040204020203" pitchFamily="34" charset="0"/>
              </a:rPr>
              <a:t>weiß</a:t>
            </a:r>
            <a:r>
              <a:rPr lang="en-US" sz="2400" dirty="0">
                <a:solidFill>
                  <a:schemeClr val="accent6">
                    <a:lumMod val="50000"/>
                  </a:schemeClr>
                </a:solidFill>
                <a:latin typeface="Bahnschrift" panose="020B0502040204020203" pitchFamily="34" charset="0"/>
              </a:rPr>
              <a:t>!</a:t>
            </a:r>
            <a:endParaRPr lang="LID4096" sz="2400"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6464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9" grpId="0"/>
      <p:bldP spid="12" grpId="0"/>
      <p:bldP spid="10" grpId="0"/>
      <p:bldP spid="14" grpId="0"/>
      <p:bldP spid="16"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405099"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Synthetische</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Urteile</a:t>
            </a:r>
            <a:r>
              <a:rPr lang="fr-BE" sz="2000" dirty="0">
                <a:solidFill>
                  <a:schemeClr val="accent6">
                    <a:lumMod val="20000"/>
                    <a:lumOff val="80000"/>
                  </a:schemeClr>
                </a:solidFill>
                <a:latin typeface="Bahnschrift" panose="020B0502040204020203" pitchFamily="34" charset="0"/>
              </a:rPr>
              <a:t> a priori</a:t>
            </a:r>
          </a:p>
        </p:txBody>
      </p:sp>
      <p:sp>
        <p:nvSpPr>
          <p:cNvPr id="7" name="TextBox 6">
            <a:extLst>
              <a:ext uri="{FF2B5EF4-FFF2-40B4-BE49-F238E27FC236}">
                <a16:creationId xmlns:a16="http://schemas.microsoft.com/office/drawing/2014/main" id="{37F85858-6FD4-4C36-84AC-760EB395F1A9}"/>
              </a:ext>
            </a:extLst>
          </p:cNvPr>
          <p:cNvSpPr txBox="1"/>
          <p:nvPr/>
        </p:nvSpPr>
        <p:spPr>
          <a:xfrm>
            <a:off x="260555" y="1686273"/>
            <a:ext cx="11670889" cy="646331"/>
          </a:xfrm>
          <a:prstGeom prst="rect">
            <a:avLst/>
          </a:prstGeom>
          <a:noFill/>
        </p:spPr>
        <p:txBody>
          <a:bodyPr wrap="square">
            <a:spAutoFit/>
          </a:bodyPr>
          <a:lstStyle/>
          <a:p>
            <a:r>
              <a:rPr lang="de-DE" dirty="0">
                <a:solidFill>
                  <a:schemeClr val="accent6">
                    <a:lumMod val="50000"/>
                  </a:schemeClr>
                </a:solidFill>
                <a:latin typeface="Bahnschrift" panose="020B0502040204020203" pitchFamily="34" charset="0"/>
              </a:rPr>
              <a:t>Die Wissenschaften beruhen jedoch auf synthetischen Sätzen a priori, das heißt auf Sätzen, die </a:t>
            </a:r>
            <a:r>
              <a:rPr lang="de-DE" dirty="0">
                <a:solidFill>
                  <a:schemeClr val="accent6"/>
                </a:solidFill>
                <a:effectLst>
                  <a:outerShdw blurRad="38100" dist="38100" dir="2700000" algn="tl">
                    <a:srgbClr val="000000">
                      <a:alpha val="43137"/>
                    </a:srgbClr>
                  </a:outerShdw>
                </a:effectLst>
                <a:latin typeface="Bahnschrift" panose="020B0502040204020203" pitchFamily="34" charset="0"/>
              </a:rPr>
              <a:t>allgemeingültig und notwendig </a:t>
            </a:r>
            <a:r>
              <a:rPr lang="de-DE" dirty="0">
                <a:solidFill>
                  <a:schemeClr val="accent6">
                    <a:lumMod val="50000"/>
                  </a:schemeClr>
                </a:solidFill>
                <a:latin typeface="Bahnschrift" panose="020B0502040204020203" pitchFamily="34" charset="0"/>
              </a:rPr>
              <a:t>sind und die trotzdem eine </a:t>
            </a:r>
            <a:r>
              <a:rPr lang="de-DE" dirty="0">
                <a:solidFill>
                  <a:schemeClr val="accent6"/>
                </a:solidFill>
                <a:effectLst>
                  <a:outerShdw blurRad="38100" dist="38100" dir="2700000" algn="tl">
                    <a:srgbClr val="000000">
                      <a:alpha val="43137"/>
                    </a:srgbClr>
                  </a:outerShdw>
                </a:effectLst>
                <a:latin typeface="Bahnschrift" panose="020B0502040204020203" pitchFamily="34" charset="0"/>
              </a:rPr>
              <a:t>neue Erkenntnis darstellen</a:t>
            </a:r>
            <a:r>
              <a:rPr lang="de-DE" dirty="0">
                <a:solidFill>
                  <a:schemeClr val="accent6">
                    <a:lumMod val="50000"/>
                  </a:schemeClr>
                </a:solidFill>
                <a:latin typeface="Bahnschrift" panose="020B0502040204020203" pitchFamily="34" charset="0"/>
              </a:rPr>
              <a:t>.</a:t>
            </a:r>
            <a:endParaRPr lang="en-US" dirty="0">
              <a:solidFill>
                <a:schemeClr val="accent6">
                  <a:lumMod val="50000"/>
                </a:schemeClr>
              </a:solidFill>
              <a:latin typeface="Bahnschrift" panose="020B0502040204020203" pitchFamily="34" charset="0"/>
            </a:endParaRPr>
          </a:p>
        </p:txBody>
      </p:sp>
      <p:sp>
        <p:nvSpPr>
          <p:cNvPr id="19" name="TextBox 18">
            <a:extLst>
              <a:ext uri="{FF2B5EF4-FFF2-40B4-BE49-F238E27FC236}">
                <a16:creationId xmlns:a16="http://schemas.microsoft.com/office/drawing/2014/main" id="{1ECC0EC8-C7DC-44B5-B99B-84E843ABEE1C}"/>
              </a:ext>
            </a:extLst>
          </p:cNvPr>
          <p:cNvSpPr txBox="1"/>
          <p:nvPr/>
        </p:nvSpPr>
        <p:spPr>
          <a:xfrm>
            <a:off x="3487316" y="2967335"/>
            <a:ext cx="8250593" cy="923330"/>
          </a:xfrm>
          <a:prstGeom prst="rect">
            <a:avLst/>
          </a:prstGeom>
          <a:noFill/>
        </p:spPr>
        <p:txBody>
          <a:bodyPr wrap="square">
            <a:spAutoFit/>
          </a:bodyPr>
          <a:lstStyle/>
          <a:p>
            <a:r>
              <a:rPr lang="LID4096" dirty="0">
                <a:solidFill>
                  <a:schemeClr val="accent6">
                    <a:lumMod val="50000"/>
                  </a:schemeClr>
                </a:solidFill>
                <a:latin typeface="Bahnschrift" panose="020B0502040204020203" pitchFamily="34" charset="0"/>
              </a:rPr>
              <a:t>Naturwissenschaften: </a:t>
            </a:r>
            <a:endParaRPr lang="en-US" dirty="0">
              <a:solidFill>
                <a:schemeClr val="accent6">
                  <a:lumMod val="50000"/>
                </a:schemeClr>
              </a:solidFill>
              <a:latin typeface="Bahnschrift" panose="020B0502040204020203" pitchFamily="34" charset="0"/>
            </a:endParaRPr>
          </a:p>
          <a:p>
            <a:r>
              <a:rPr lang="LID4096" dirty="0">
                <a:solidFill>
                  <a:schemeClr val="accent6">
                    <a:lumMod val="50000"/>
                  </a:schemeClr>
                </a:solidFill>
                <a:latin typeface="Bahnschrift" panose="020B0502040204020203" pitchFamily="34" charset="0"/>
              </a:rPr>
              <a:t>Ein Beispiel liefert der </a:t>
            </a:r>
            <a:r>
              <a:rPr lang="LID4096" dirty="0">
                <a:solidFill>
                  <a:schemeClr val="accent6"/>
                </a:solidFill>
                <a:effectLst>
                  <a:outerShdw blurRad="38100" dist="38100" dir="2700000" algn="tl">
                    <a:srgbClr val="000000">
                      <a:alpha val="43137"/>
                    </a:srgbClr>
                  </a:outerShdw>
                </a:effectLst>
                <a:latin typeface="Bahnschrift" panose="020B0502040204020203" pitchFamily="34" charset="0"/>
              </a:rPr>
              <a:t>Kausalsatz “Alles, was geschieht, hat eine Ursache”. </a:t>
            </a:r>
            <a:r>
              <a:rPr lang="LID4096" dirty="0">
                <a:solidFill>
                  <a:schemeClr val="accent6">
                    <a:lumMod val="50000"/>
                  </a:schemeClr>
                </a:solidFill>
                <a:latin typeface="Bahnschrift" panose="020B0502040204020203" pitchFamily="34" charset="0"/>
              </a:rPr>
              <a:t>Im Begriffe dessen, was geschieht, liegt noch nichts von Ursache</a:t>
            </a:r>
            <a:r>
              <a:rPr lang="en-US" dirty="0">
                <a:solidFill>
                  <a:schemeClr val="accent6">
                    <a:lumMod val="50000"/>
                  </a:schemeClr>
                </a:solidFill>
                <a:latin typeface="Bahnschrift" panose="020B0502040204020203" pitchFamily="34" charset="0"/>
              </a:rPr>
              <a:t>.</a:t>
            </a:r>
            <a:endParaRPr lang="LID4096" dirty="0">
              <a:solidFill>
                <a:schemeClr val="accent6">
                  <a:lumMod val="50000"/>
                </a:schemeClr>
              </a:solidFill>
              <a:latin typeface="Bahnschrift" panose="020B0502040204020203" pitchFamily="34" charset="0"/>
            </a:endParaRPr>
          </a:p>
        </p:txBody>
      </p:sp>
      <p:pic>
        <p:nvPicPr>
          <p:cNvPr id="2050" name="Picture 2" descr="How to create your own online marketplace? - Knowband Blog">
            <a:extLst>
              <a:ext uri="{FF2B5EF4-FFF2-40B4-BE49-F238E27FC236}">
                <a16:creationId xmlns:a16="http://schemas.microsoft.com/office/drawing/2014/main" id="{5857D98D-152A-4E4E-BB9C-2A19426D2CC9}"/>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0555" y="2591785"/>
            <a:ext cx="3037244" cy="188819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F988F46-4CE4-45CA-B74C-14AD0FD24EEE}"/>
              </a:ext>
            </a:extLst>
          </p:cNvPr>
          <p:cNvSpPr txBox="1"/>
          <p:nvPr/>
        </p:nvSpPr>
        <p:spPr>
          <a:xfrm>
            <a:off x="3570243" y="5171727"/>
            <a:ext cx="8167665" cy="923330"/>
          </a:xfrm>
          <a:prstGeom prst="rect">
            <a:avLst/>
          </a:prstGeom>
          <a:noFill/>
        </p:spPr>
        <p:txBody>
          <a:bodyPr wrap="square">
            <a:spAutoFit/>
          </a:bodyPr>
          <a:lstStyle/>
          <a:p>
            <a:r>
              <a:rPr lang="LID4096" dirty="0">
                <a:solidFill>
                  <a:schemeClr val="accent6">
                    <a:lumMod val="50000"/>
                  </a:schemeClr>
                </a:solidFill>
                <a:latin typeface="Bahnschrift" panose="020B0502040204020203" pitchFamily="34" charset="0"/>
              </a:rPr>
              <a:t>Geometrie: </a:t>
            </a:r>
            <a:endParaRPr lang="en-US" dirty="0">
              <a:solidFill>
                <a:schemeClr val="accent6">
                  <a:lumMod val="50000"/>
                </a:schemeClr>
              </a:solidFill>
              <a:latin typeface="Bahnschrift" panose="020B0502040204020203" pitchFamily="34" charset="0"/>
            </a:endParaRPr>
          </a:p>
          <a:p>
            <a:r>
              <a:rPr lang="LID4096" dirty="0">
                <a:solidFill>
                  <a:schemeClr val="accent6">
                    <a:lumMod val="50000"/>
                  </a:schemeClr>
                </a:solidFill>
                <a:latin typeface="Bahnschrift" panose="020B0502040204020203" pitchFamily="34" charset="0"/>
              </a:rPr>
              <a:t>Ebenso ist der Satz </a:t>
            </a:r>
            <a:r>
              <a:rPr lang="LID4096" dirty="0">
                <a:solidFill>
                  <a:schemeClr val="accent6"/>
                </a:solidFill>
                <a:effectLst>
                  <a:outerShdw blurRad="38100" dist="38100" dir="2700000" algn="tl">
                    <a:srgbClr val="000000">
                      <a:alpha val="43137"/>
                    </a:srgbClr>
                  </a:outerShdw>
                </a:effectLst>
                <a:latin typeface="Bahnschrift" panose="020B0502040204020203" pitchFamily="34" charset="0"/>
              </a:rPr>
              <a:t>”Die Gerade ist der kürzeste Weg zwischen zwei Punkten” </a:t>
            </a:r>
            <a:r>
              <a:rPr lang="LID4096" dirty="0">
                <a:solidFill>
                  <a:schemeClr val="accent6">
                    <a:lumMod val="50000"/>
                  </a:schemeClr>
                </a:solidFill>
                <a:latin typeface="Bahnschrift" panose="020B0502040204020203" pitchFamily="34" charset="0"/>
              </a:rPr>
              <a:t>ein synthetischer Satz a priori. Der Begriff Gerade enthält nichts von Größe. </a:t>
            </a:r>
          </a:p>
        </p:txBody>
      </p:sp>
      <p:pic>
        <p:nvPicPr>
          <p:cNvPr id="17" name="Picture 16">
            <a:extLst>
              <a:ext uri="{FF2B5EF4-FFF2-40B4-BE49-F238E27FC236}">
                <a16:creationId xmlns:a16="http://schemas.microsoft.com/office/drawing/2014/main" id="{884CD538-6304-46CA-892D-2731B5ABE13C}"/>
              </a:ext>
            </a:extLst>
          </p:cNvPr>
          <p:cNvPicPr>
            <a:picLocks noChangeAspect="1"/>
          </p:cNvPicPr>
          <p:nvPr/>
        </p:nvPicPr>
        <p:blipFill rotWithShape="1">
          <a:blip r:embed="rId3">
            <a:duotone>
              <a:schemeClr val="accent6">
                <a:shade val="45000"/>
                <a:satMod val="135000"/>
              </a:schemeClr>
              <a:prstClr val="white"/>
            </a:duotone>
          </a:blip>
          <a:srcRect t="5873" b="7389"/>
          <a:stretch/>
        </p:blipFill>
        <p:spPr>
          <a:xfrm>
            <a:off x="260555" y="4599992"/>
            <a:ext cx="3037244" cy="1987420"/>
          </a:xfrm>
          <a:prstGeom prst="rect">
            <a:avLst/>
          </a:prstGeom>
        </p:spPr>
      </p:pic>
    </p:spTree>
    <p:extLst>
      <p:ext uri="{BB962C8B-B14F-4D97-AF65-F5344CB8AC3E}">
        <p14:creationId xmlns:p14="http://schemas.microsoft.com/office/powerpoint/2010/main" val="31990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405099"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Synthetische</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Urteile</a:t>
            </a:r>
            <a:r>
              <a:rPr lang="fr-BE" sz="2000" dirty="0">
                <a:solidFill>
                  <a:schemeClr val="accent6">
                    <a:lumMod val="20000"/>
                    <a:lumOff val="80000"/>
                  </a:schemeClr>
                </a:solidFill>
                <a:latin typeface="Bahnschrift" panose="020B0502040204020203" pitchFamily="34" charset="0"/>
              </a:rPr>
              <a:t> a priori</a:t>
            </a:r>
          </a:p>
        </p:txBody>
      </p:sp>
      <p:sp>
        <p:nvSpPr>
          <p:cNvPr id="12" name="TextBox 4">
            <a:extLst>
              <a:ext uri="{FF2B5EF4-FFF2-40B4-BE49-F238E27FC236}">
                <a16:creationId xmlns:a16="http://schemas.microsoft.com/office/drawing/2014/main" id="{0027AECB-2759-496E-9D71-9D659D223D46}"/>
              </a:ext>
            </a:extLst>
          </p:cNvPr>
          <p:cNvSpPr txBox="1"/>
          <p:nvPr/>
        </p:nvSpPr>
        <p:spPr>
          <a:xfrm>
            <a:off x="1212980" y="2076484"/>
            <a:ext cx="9737227" cy="707886"/>
          </a:xfrm>
          <a:prstGeom prst="rect">
            <a:avLst/>
          </a:prstGeom>
          <a:solidFill>
            <a:schemeClr val="accent6"/>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sz="2000" i="1" dirty="0">
                <a:solidFill>
                  <a:schemeClr val="accent6">
                    <a:lumMod val="20000"/>
                    <a:lumOff val="80000"/>
                  </a:schemeClr>
                </a:solidFill>
                <a:latin typeface="Bahnschrift" panose="020B0502040204020203" pitchFamily="34" charset="0"/>
              </a:rPr>
              <a:t>Frage:</a:t>
            </a:r>
          </a:p>
          <a:p>
            <a:r>
              <a:rPr lang="de-CH" sz="2000" i="1" dirty="0">
                <a:solidFill>
                  <a:schemeClr val="accent6">
                    <a:lumMod val="20000"/>
                    <a:lumOff val="80000"/>
                  </a:schemeClr>
                </a:solidFill>
                <a:latin typeface="Bahnschrift" panose="020B0502040204020203" pitchFamily="34" charset="0"/>
              </a:rPr>
              <a:t>Wie sind synthetische Urteile a priori überhaupt möglich?</a:t>
            </a:r>
            <a:endParaRPr lang="fr-BE" sz="2000" dirty="0">
              <a:solidFill>
                <a:schemeClr val="accent6">
                  <a:lumMod val="20000"/>
                  <a:lumOff val="80000"/>
                </a:schemeClr>
              </a:solidFill>
              <a:latin typeface="Bahnschrift" panose="020B0502040204020203" pitchFamily="34" charset="0"/>
            </a:endParaRPr>
          </a:p>
        </p:txBody>
      </p:sp>
      <p:pic>
        <p:nvPicPr>
          <p:cNvPr id="13" name="Picture 2" descr="A picture containing text, vector graphics&#10;&#10;Description automatically generated">
            <a:extLst>
              <a:ext uri="{FF2B5EF4-FFF2-40B4-BE49-F238E27FC236}">
                <a16:creationId xmlns:a16="http://schemas.microsoft.com/office/drawing/2014/main" id="{92E0C9FF-9764-46A8-9FF8-65CE404947A5}"/>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148" y="3154971"/>
            <a:ext cx="2253092" cy="29033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798A425-0CFC-4103-B27D-D4E9487E17BC}"/>
              </a:ext>
            </a:extLst>
          </p:cNvPr>
          <p:cNvSpPr txBox="1"/>
          <p:nvPr/>
        </p:nvSpPr>
        <p:spPr>
          <a:xfrm>
            <a:off x="2994239" y="3154971"/>
            <a:ext cx="7955967" cy="923330"/>
          </a:xfrm>
          <a:prstGeom prst="rect">
            <a:avLst/>
          </a:prstGeom>
          <a:solidFill>
            <a:schemeClr val="accent6">
              <a:lumMod val="20000"/>
              <a:lumOff val="80000"/>
            </a:schemeClr>
          </a:solidFill>
        </p:spPr>
        <p:txBody>
          <a:bodyPr wrap="square">
            <a:spAutoFit/>
          </a:bodyPr>
          <a:lstStyle/>
          <a:p>
            <a:r>
              <a:rPr lang="de-CH" b="1" dirty="0">
                <a:solidFill>
                  <a:schemeClr val="accent5">
                    <a:lumMod val="60000"/>
                    <a:lumOff val="40000"/>
                  </a:schemeClr>
                </a:solidFill>
                <a:effectLst>
                  <a:outerShdw blurRad="38100" dist="38100" dir="2700000" algn="tl">
                    <a:srgbClr val="000000">
                      <a:alpha val="43137"/>
                    </a:srgbClr>
                  </a:outerShdw>
                </a:effectLst>
                <a:latin typeface="Bahnschrift" panose="020B0502040204020203" pitchFamily="34" charset="0"/>
              </a:rPr>
              <a:t>Antwort: </a:t>
            </a:r>
            <a:r>
              <a:rPr lang="de-CH" dirty="0">
                <a:solidFill>
                  <a:schemeClr val="accent6">
                    <a:lumMod val="50000"/>
                  </a:schemeClr>
                </a:solidFill>
                <a:latin typeface="Bahnschrift" panose="020B0502040204020203" pitchFamily="34" charset="0"/>
              </a:rPr>
              <a:t>Synthetische Urteile a priori sind möglich, insofern sie sich auf die </a:t>
            </a:r>
            <a:r>
              <a:rPr lang="de-CH" dirty="0">
                <a:solidFill>
                  <a:schemeClr val="accent5">
                    <a:lumMod val="60000"/>
                    <a:lumOff val="40000"/>
                  </a:schemeClr>
                </a:solidFill>
                <a:effectLst>
                  <a:outerShdw blurRad="38100" dist="38100" dir="2700000" algn="tl">
                    <a:srgbClr val="000000">
                      <a:alpha val="43137"/>
                    </a:srgbClr>
                  </a:outerShdw>
                </a:effectLst>
                <a:latin typeface="Bahnschrift" panose="020B0502040204020203" pitchFamily="34" charset="0"/>
              </a:rPr>
              <a:t>Bedingungen der Möglichkeit </a:t>
            </a:r>
            <a:r>
              <a:rPr lang="de-CH" dirty="0">
                <a:solidFill>
                  <a:schemeClr val="accent6">
                    <a:lumMod val="50000"/>
                  </a:schemeClr>
                </a:solidFill>
                <a:latin typeface="Bahnschrift" panose="020B0502040204020203" pitchFamily="34" charset="0"/>
              </a:rPr>
              <a:t>der Erkenntnis beziehen (kopernikanische Wende).</a:t>
            </a:r>
            <a:endParaRPr lang="de-LU" sz="1600" dirty="0">
              <a:solidFill>
                <a:schemeClr val="accent6">
                  <a:lumMod val="50000"/>
                </a:schemeClr>
              </a:solidFill>
              <a:latin typeface="Bahnschrift" panose="020B0502040204020203" pitchFamily="34" charset="0"/>
            </a:endParaRPr>
          </a:p>
        </p:txBody>
      </p:sp>
      <p:sp>
        <p:nvSpPr>
          <p:cNvPr id="8" name="Freeform: Shape 7">
            <a:extLst>
              <a:ext uri="{FF2B5EF4-FFF2-40B4-BE49-F238E27FC236}">
                <a16:creationId xmlns:a16="http://schemas.microsoft.com/office/drawing/2014/main" id="{01D49B3D-85FD-4A6B-B3E4-89F895F66AAD}"/>
              </a:ext>
            </a:extLst>
          </p:cNvPr>
          <p:cNvSpPr/>
          <p:nvPr/>
        </p:nvSpPr>
        <p:spPr>
          <a:xfrm>
            <a:off x="2313992" y="3638939"/>
            <a:ext cx="746449" cy="1054359"/>
          </a:xfrm>
          <a:custGeom>
            <a:avLst/>
            <a:gdLst>
              <a:gd name="connsiteX0" fmla="*/ 709126 w 746449"/>
              <a:gd name="connsiteY0" fmla="*/ 0 h 1054359"/>
              <a:gd name="connsiteX1" fmla="*/ 0 w 746449"/>
              <a:gd name="connsiteY1" fmla="*/ 1054359 h 1054359"/>
              <a:gd name="connsiteX2" fmla="*/ 746449 w 746449"/>
              <a:gd name="connsiteY2" fmla="*/ 419877 h 1054359"/>
              <a:gd name="connsiteX3" fmla="*/ 709126 w 746449"/>
              <a:gd name="connsiteY3" fmla="*/ 0 h 1054359"/>
            </a:gdLst>
            <a:ahLst/>
            <a:cxnLst>
              <a:cxn ang="0">
                <a:pos x="connsiteX0" y="connsiteY0"/>
              </a:cxn>
              <a:cxn ang="0">
                <a:pos x="connsiteX1" y="connsiteY1"/>
              </a:cxn>
              <a:cxn ang="0">
                <a:pos x="connsiteX2" y="connsiteY2"/>
              </a:cxn>
              <a:cxn ang="0">
                <a:pos x="connsiteX3" y="connsiteY3"/>
              </a:cxn>
            </a:cxnLst>
            <a:rect l="l" t="t" r="r" b="b"/>
            <a:pathLst>
              <a:path w="746449" h="1054359">
                <a:moveTo>
                  <a:pt x="709126" y="0"/>
                </a:moveTo>
                <a:lnTo>
                  <a:pt x="0" y="1054359"/>
                </a:lnTo>
                <a:lnTo>
                  <a:pt x="746449" y="419877"/>
                </a:lnTo>
                <a:lnTo>
                  <a:pt x="709126" y="0"/>
                </a:lnTo>
                <a:close/>
              </a:path>
            </a:pathLst>
          </a:custGeom>
          <a:solidFill>
            <a:srgbClr val="F7E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TextBox 17">
            <a:extLst>
              <a:ext uri="{FF2B5EF4-FFF2-40B4-BE49-F238E27FC236}">
                <a16:creationId xmlns:a16="http://schemas.microsoft.com/office/drawing/2014/main" id="{D809E850-D5DE-4C44-AADA-C84F41B44339}"/>
              </a:ext>
            </a:extLst>
          </p:cNvPr>
          <p:cNvSpPr txBox="1"/>
          <p:nvPr/>
        </p:nvSpPr>
        <p:spPr>
          <a:xfrm>
            <a:off x="3060440" y="4448902"/>
            <a:ext cx="7889765" cy="923330"/>
          </a:xfrm>
          <a:prstGeom prst="rect">
            <a:avLst/>
          </a:prstGeom>
          <a:noFill/>
        </p:spPr>
        <p:txBody>
          <a:bodyPr wrap="square">
            <a:spAutoFit/>
          </a:bodyPr>
          <a:lstStyle/>
          <a:p>
            <a:r>
              <a:rPr lang="en-GB" dirty="0" err="1">
                <a:solidFill>
                  <a:schemeClr val="accent6">
                    <a:lumMod val="50000"/>
                  </a:schemeClr>
                </a:solidFill>
                <a:latin typeface="Bahnschrift" panose="020B0502040204020203" pitchFamily="34" charset="0"/>
              </a:rPr>
              <a:t>Erfahrungsunabhängige</a:t>
            </a:r>
            <a:r>
              <a:rPr lang="en-GB" dirty="0">
                <a:solidFill>
                  <a:schemeClr val="accent6">
                    <a:lumMod val="50000"/>
                  </a:schemeClr>
                </a:solidFill>
                <a:latin typeface="Bahnschrift" panose="020B0502040204020203" pitchFamily="34" charset="0"/>
              </a:rPr>
              <a:t> und </a:t>
            </a:r>
            <a:r>
              <a:rPr lang="en-GB" dirty="0" err="1">
                <a:solidFill>
                  <a:schemeClr val="accent6">
                    <a:lumMod val="50000"/>
                  </a:schemeClr>
                </a:solidFill>
                <a:latin typeface="Bahnschrift" panose="020B0502040204020203" pitchFamily="34" charset="0"/>
              </a:rPr>
              <a:t>allgemeingültige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Aussagen</a:t>
            </a:r>
            <a:r>
              <a:rPr lang="en-GB" dirty="0">
                <a:solidFill>
                  <a:schemeClr val="accent6">
                    <a:lumMod val="50000"/>
                  </a:schemeClr>
                </a:solidFill>
                <a:latin typeface="Bahnschrift" panose="020B0502040204020203" pitchFamily="34" charset="0"/>
              </a:rPr>
              <a:t>, die </a:t>
            </a:r>
            <a:r>
              <a:rPr lang="en-GB" dirty="0" err="1">
                <a:solidFill>
                  <a:schemeClr val="accent6">
                    <a:lumMod val="50000"/>
                  </a:schemeClr>
                </a:solidFill>
                <a:latin typeface="Bahnschrift" panose="020B0502040204020203" pitchFamily="34" charset="0"/>
              </a:rPr>
              <a:t>unsere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Erkenntnis</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erweitern</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sind</a:t>
            </a:r>
            <a:r>
              <a:rPr lang="en-GB" dirty="0">
                <a:solidFill>
                  <a:schemeClr val="accent6">
                    <a:lumMod val="50000"/>
                  </a:schemeClr>
                </a:solidFill>
                <a:latin typeface="Bahnschrift" panose="020B0502040204020203" pitchFamily="34" charset="0"/>
              </a:rPr>
              <a:t> in </a:t>
            </a:r>
            <a:r>
              <a:rPr lang="en-GB" dirty="0" err="1">
                <a:solidFill>
                  <a:schemeClr val="accent6">
                    <a:lumMod val="50000"/>
                  </a:schemeClr>
                </a:solidFill>
                <a:latin typeface="Bahnschrift" panose="020B0502040204020203" pitchFamily="34" charset="0"/>
              </a:rPr>
              <a:t>Bezug</a:t>
            </a:r>
            <a:r>
              <a:rPr lang="en-GB" dirty="0">
                <a:solidFill>
                  <a:schemeClr val="accent6">
                    <a:lumMod val="50000"/>
                  </a:schemeClr>
                </a:solidFill>
                <a:latin typeface="Bahnschrift" panose="020B0502040204020203" pitchFamily="34" charset="0"/>
              </a:rPr>
              <a:t> auf die </a:t>
            </a:r>
            <a:r>
              <a:rPr lang="en-GB" dirty="0" err="1">
                <a:solidFill>
                  <a:schemeClr val="accent6">
                    <a:lumMod val="50000"/>
                  </a:schemeClr>
                </a:solidFill>
                <a:latin typeface="Bahnschrift" panose="020B0502040204020203" pitchFamily="34" charset="0"/>
              </a:rPr>
              <a:t>Bedingungen</a:t>
            </a:r>
            <a:r>
              <a:rPr lang="en-GB" dirty="0">
                <a:solidFill>
                  <a:schemeClr val="accent6">
                    <a:lumMod val="50000"/>
                  </a:schemeClr>
                </a:solidFill>
                <a:latin typeface="Bahnschrift" panose="020B0502040204020203" pitchFamily="34" charset="0"/>
              </a:rPr>
              <a:t> der </a:t>
            </a:r>
            <a:r>
              <a:rPr lang="en-GB" dirty="0" err="1">
                <a:solidFill>
                  <a:schemeClr val="accent6">
                    <a:lumMod val="50000"/>
                  </a:schemeClr>
                </a:solidFill>
                <a:latin typeface="Bahnschrift" panose="020B0502040204020203" pitchFamily="34" charset="0"/>
              </a:rPr>
              <a:t>Erfahrung</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selbst</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möglich</a:t>
            </a:r>
            <a:r>
              <a:rPr lang="en-GB" dirty="0">
                <a:solidFill>
                  <a:schemeClr val="accent6">
                    <a:lumMod val="50000"/>
                  </a:schemeClr>
                </a:solidFill>
                <a:latin typeface="Bahnschrift" panose="020B0502040204020203" pitchFamily="34" charset="0"/>
              </a:rPr>
              <a:t>.</a:t>
            </a:r>
            <a:endParaRPr lang="fr-BE"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36447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45AE6EA-3A82-490A-9D0F-3ADFC78A4078}"/>
              </a:ext>
            </a:extLst>
          </p:cNvPr>
          <p:cNvSpPr/>
          <p:nvPr/>
        </p:nvSpPr>
        <p:spPr>
          <a:xfrm>
            <a:off x="4907902" y="3647010"/>
            <a:ext cx="6761581" cy="3452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Rectangle 9">
            <a:extLst>
              <a:ext uri="{FF2B5EF4-FFF2-40B4-BE49-F238E27FC236}">
                <a16:creationId xmlns:a16="http://schemas.microsoft.com/office/drawing/2014/main" id="{FB0C9A1E-6705-40CE-AE68-D45980C2016C}"/>
              </a:ext>
            </a:extLst>
          </p:cNvPr>
          <p:cNvSpPr/>
          <p:nvPr/>
        </p:nvSpPr>
        <p:spPr>
          <a:xfrm>
            <a:off x="6204857" y="2369976"/>
            <a:ext cx="4646645" cy="3452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114955"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Sinnlichkeit</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und</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Verstand</a:t>
            </a:r>
            <a:endParaRPr lang="fr-BE" sz="2000" dirty="0">
              <a:solidFill>
                <a:schemeClr val="accent6">
                  <a:lumMod val="20000"/>
                  <a:lumOff val="80000"/>
                </a:schemeClr>
              </a:solidFill>
              <a:latin typeface="Bahnschrift" panose="020B0502040204020203" pitchFamily="34" charset="0"/>
            </a:endParaRPr>
          </a:p>
        </p:txBody>
      </p:sp>
      <p:sp>
        <p:nvSpPr>
          <p:cNvPr id="14" name="TextBox 13">
            <a:extLst>
              <a:ext uri="{FF2B5EF4-FFF2-40B4-BE49-F238E27FC236}">
                <a16:creationId xmlns:a16="http://schemas.microsoft.com/office/drawing/2014/main" id="{C31A2B66-A74D-4EDF-BD63-E44B2BC30987}"/>
              </a:ext>
            </a:extLst>
          </p:cNvPr>
          <p:cNvSpPr txBox="1"/>
          <p:nvPr/>
        </p:nvSpPr>
        <p:spPr>
          <a:xfrm>
            <a:off x="3431333" y="2075386"/>
            <a:ext cx="8325239" cy="923330"/>
          </a:xfrm>
          <a:prstGeom prst="rect">
            <a:avLst/>
          </a:prstGeom>
          <a:noFill/>
        </p:spPr>
        <p:txBody>
          <a:bodyPr wrap="square">
            <a:spAutoFit/>
          </a:bodyPr>
          <a:lstStyle/>
          <a:p>
            <a:r>
              <a:rPr lang="LID4096" dirty="0">
                <a:solidFill>
                  <a:schemeClr val="accent6">
                    <a:lumMod val="50000"/>
                  </a:schemeClr>
                </a:solidFill>
                <a:latin typeface="Bahnschrift" panose="020B0502040204020203" pitchFamily="34" charset="0"/>
              </a:rPr>
              <a:t>Kant behauptet, dass alle Erkenntnis mit der Erfahrung anfängt. Die Erkenntnis beginnt damit, dass unser Sinnesapparat</a:t>
            </a:r>
            <a:r>
              <a:rPr lang="en-US" dirty="0">
                <a:solidFill>
                  <a:schemeClr val="accent6">
                    <a:lumMod val="50000"/>
                  </a:schemeClr>
                </a:solidFill>
                <a:latin typeface="Bahnschrift" panose="020B0502040204020203" pitchFamily="34" charset="0"/>
              </a:rPr>
              <a:t> </a:t>
            </a:r>
            <a:r>
              <a:rPr lang="LID4096" dirty="0">
                <a:solidFill>
                  <a:schemeClr val="accent6">
                    <a:lumMod val="50000"/>
                  </a:schemeClr>
                </a:solidFill>
                <a:latin typeface="Bahnschrift" panose="020B0502040204020203" pitchFamily="34" charset="0"/>
              </a:rPr>
              <a:t>Eindrücke aus der Außenwelt aufnimmt. </a:t>
            </a:r>
          </a:p>
        </p:txBody>
      </p:sp>
      <p:sp>
        <p:nvSpPr>
          <p:cNvPr id="16" name="TextBox 15">
            <a:extLst>
              <a:ext uri="{FF2B5EF4-FFF2-40B4-BE49-F238E27FC236}">
                <a16:creationId xmlns:a16="http://schemas.microsoft.com/office/drawing/2014/main" id="{579980BC-7533-4596-A9AA-6757C0AE159A}"/>
              </a:ext>
            </a:extLst>
          </p:cNvPr>
          <p:cNvSpPr txBox="1"/>
          <p:nvPr/>
        </p:nvSpPr>
        <p:spPr>
          <a:xfrm>
            <a:off x="3431333" y="3647010"/>
            <a:ext cx="8325239" cy="646331"/>
          </a:xfrm>
          <a:prstGeom prst="rect">
            <a:avLst/>
          </a:prstGeom>
          <a:noFill/>
        </p:spPr>
        <p:txBody>
          <a:bodyPr wrap="square">
            <a:spAutoFit/>
          </a:bodyPr>
          <a:lstStyle/>
          <a:p>
            <a:r>
              <a:rPr lang="en-US" dirty="0">
                <a:solidFill>
                  <a:schemeClr val="accent6">
                    <a:lumMod val="50000"/>
                  </a:schemeClr>
                </a:solidFill>
                <a:latin typeface="Bahnschrift" panose="020B0502040204020203" pitchFamily="34" charset="0"/>
              </a:rPr>
              <a:t>A</a:t>
            </a:r>
            <a:r>
              <a:rPr lang="LID4096" dirty="0">
                <a:solidFill>
                  <a:schemeClr val="accent6">
                    <a:lumMod val="50000"/>
                  </a:schemeClr>
                </a:solidFill>
                <a:latin typeface="Bahnschrift" panose="020B0502040204020203" pitchFamily="34" charset="0"/>
              </a:rPr>
              <a:t>ndererseits lehnt Kant die empiristische These ab, dass unser Geist leer sei. Nicht alle Erkenntnis stammt aus der Erfahrung.</a:t>
            </a:r>
          </a:p>
        </p:txBody>
      </p:sp>
      <p:sp>
        <p:nvSpPr>
          <p:cNvPr id="7" name="Left Brace 6">
            <a:extLst>
              <a:ext uri="{FF2B5EF4-FFF2-40B4-BE49-F238E27FC236}">
                <a16:creationId xmlns:a16="http://schemas.microsoft.com/office/drawing/2014/main" id="{479C26E6-1A5F-4725-986C-0C70D715709D}"/>
              </a:ext>
            </a:extLst>
          </p:cNvPr>
          <p:cNvSpPr/>
          <p:nvPr/>
        </p:nvSpPr>
        <p:spPr>
          <a:xfrm>
            <a:off x="2845839" y="1987420"/>
            <a:ext cx="585494" cy="1091682"/>
          </a:xfrm>
          <a:prstGeom prst="leftBrac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7" name="Left Brace 16">
            <a:extLst>
              <a:ext uri="{FF2B5EF4-FFF2-40B4-BE49-F238E27FC236}">
                <a16:creationId xmlns:a16="http://schemas.microsoft.com/office/drawing/2014/main" id="{D3D77A4A-166D-4CB9-A4E2-E1D82458AA5A}"/>
              </a:ext>
            </a:extLst>
          </p:cNvPr>
          <p:cNvSpPr/>
          <p:nvPr/>
        </p:nvSpPr>
        <p:spPr>
          <a:xfrm>
            <a:off x="2845839" y="3429000"/>
            <a:ext cx="585494" cy="1091682"/>
          </a:xfrm>
          <a:prstGeom prst="leftBrac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9" name="TextBox 8">
            <a:extLst>
              <a:ext uri="{FF2B5EF4-FFF2-40B4-BE49-F238E27FC236}">
                <a16:creationId xmlns:a16="http://schemas.microsoft.com/office/drawing/2014/main" id="{4CE874F1-69DA-4B70-A7D9-AF36B9A222B8}"/>
              </a:ext>
            </a:extLst>
          </p:cNvPr>
          <p:cNvSpPr txBox="1"/>
          <p:nvPr/>
        </p:nvSpPr>
        <p:spPr>
          <a:xfrm>
            <a:off x="778324" y="2198112"/>
            <a:ext cx="1781257" cy="646331"/>
          </a:xfrm>
          <a:prstGeom prst="rect">
            <a:avLst/>
          </a:prstGeom>
          <a:noFill/>
        </p:spPr>
        <p:txBody>
          <a:bodyPr wrap="none" rtlCol="0">
            <a:spAutoFit/>
          </a:bodyPr>
          <a:lstStyle/>
          <a:p>
            <a:r>
              <a:rPr lang="en-US" dirty="0" err="1">
                <a:solidFill>
                  <a:schemeClr val="accent6">
                    <a:lumMod val="50000"/>
                  </a:schemeClr>
                </a:solidFill>
                <a:latin typeface="Bahnschrift" panose="020B0502040204020203" pitchFamily="34" charset="0"/>
              </a:rPr>
              <a:t>Empiristisches</a:t>
            </a:r>
            <a:r>
              <a:rPr lang="en-US" dirty="0">
                <a:solidFill>
                  <a:schemeClr val="accent6">
                    <a:lumMod val="50000"/>
                  </a:schemeClr>
                </a:solidFill>
                <a:latin typeface="Bahnschrift" panose="020B0502040204020203" pitchFamily="34" charset="0"/>
              </a:rPr>
              <a:t> </a:t>
            </a:r>
          </a:p>
          <a:p>
            <a:pPr algn="ctr"/>
            <a:r>
              <a:rPr lang="en-US" dirty="0">
                <a:solidFill>
                  <a:schemeClr val="accent6">
                    <a:lumMod val="50000"/>
                  </a:schemeClr>
                </a:solidFill>
                <a:latin typeface="Bahnschrift" panose="020B0502040204020203" pitchFamily="34" charset="0"/>
              </a:rPr>
              <a:t>Element</a:t>
            </a:r>
            <a:endParaRPr lang="LID4096" dirty="0">
              <a:solidFill>
                <a:schemeClr val="accent6">
                  <a:lumMod val="50000"/>
                </a:schemeClr>
              </a:solidFill>
              <a:latin typeface="Bahnschrift" panose="020B0502040204020203" pitchFamily="34" charset="0"/>
            </a:endParaRPr>
          </a:p>
        </p:txBody>
      </p:sp>
      <p:sp>
        <p:nvSpPr>
          <p:cNvPr id="19" name="TextBox 18">
            <a:extLst>
              <a:ext uri="{FF2B5EF4-FFF2-40B4-BE49-F238E27FC236}">
                <a16:creationId xmlns:a16="http://schemas.microsoft.com/office/drawing/2014/main" id="{A976B5A3-FE38-40D1-A2AD-0276B39FD220}"/>
              </a:ext>
            </a:extLst>
          </p:cNvPr>
          <p:cNvSpPr txBox="1"/>
          <p:nvPr/>
        </p:nvSpPr>
        <p:spPr>
          <a:xfrm>
            <a:off x="549428" y="3647010"/>
            <a:ext cx="1954381" cy="646331"/>
          </a:xfrm>
          <a:prstGeom prst="rect">
            <a:avLst/>
          </a:prstGeom>
          <a:noFill/>
        </p:spPr>
        <p:txBody>
          <a:bodyPr wrap="none" rtlCol="0">
            <a:spAutoFit/>
          </a:bodyPr>
          <a:lstStyle/>
          <a:p>
            <a:pPr algn="ctr"/>
            <a:r>
              <a:rPr lang="en-US" dirty="0" err="1">
                <a:solidFill>
                  <a:schemeClr val="accent6">
                    <a:lumMod val="50000"/>
                  </a:schemeClr>
                </a:solidFill>
                <a:latin typeface="Bahnschrift" panose="020B0502040204020203" pitchFamily="34" charset="0"/>
              </a:rPr>
              <a:t>Rationalistisches</a:t>
            </a:r>
            <a:endParaRPr lang="en-US" dirty="0">
              <a:solidFill>
                <a:schemeClr val="accent6">
                  <a:lumMod val="50000"/>
                </a:schemeClr>
              </a:solidFill>
              <a:latin typeface="Bahnschrift" panose="020B0502040204020203" pitchFamily="34" charset="0"/>
            </a:endParaRPr>
          </a:p>
          <a:p>
            <a:pPr algn="ctr"/>
            <a:r>
              <a:rPr lang="en-US" dirty="0">
                <a:solidFill>
                  <a:schemeClr val="accent6">
                    <a:lumMod val="50000"/>
                  </a:schemeClr>
                </a:solidFill>
                <a:latin typeface="Bahnschrift" panose="020B0502040204020203" pitchFamily="34" charset="0"/>
              </a:rPr>
              <a:t> Element</a:t>
            </a:r>
            <a:endParaRPr lang="LID4096" dirty="0">
              <a:solidFill>
                <a:schemeClr val="accent6">
                  <a:lumMod val="50000"/>
                </a:schemeClr>
              </a:solidFill>
              <a:latin typeface="Bahnschrift" panose="020B0502040204020203" pitchFamily="34" charset="0"/>
            </a:endParaRPr>
          </a:p>
        </p:txBody>
      </p:sp>
      <p:sp>
        <p:nvSpPr>
          <p:cNvPr id="22" name="TextBox 21">
            <a:extLst>
              <a:ext uri="{FF2B5EF4-FFF2-40B4-BE49-F238E27FC236}">
                <a16:creationId xmlns:a16="http://schemas.microsoft.com/office/drawing/2014/main" id="{7FCAA03E-6E64-4F04-8F0B-82E87DAD40BB}"/>
              </a:ext>
            </a:extLst>
          </p:cNvPr>
          <p:cNvSpPr txBox="1"/>
          <p:nvPr/>
        </p:nvSpPr>
        <p:spPr>
          <a:xfrm>
            <a:off x="433092" y="4861249"/>
            <a:ext cx="11236391" cy="1754326"/>
          </a:xfrm>
          <a:prstGeom prst="rect">
            <a:avLst/>
          </a:prstGeom>
          <a:noFill/>
        </p:spPr>
        <p:txBody>
          <a:bodyPr wrap="square">
            <a:spAutoFit/>
          </a:bodyPr>
          <a:lstStyle/>
          <a:p>
            <a:r>
              <a:rPr lang="LID4096" dirty="0">
                <a:solidFill>
                  <a:schemeClr val="accent6">
                    <a:lumMod val="50000"/>
                  </a:schemeClr>
                </a:solidFill>
                <a:latin typeface="Bahnschrift" panose="020B0502040204020203" pitchFamily="34" charset="0"/>
              </a:rPr>
              <a:t>Das menschliche Erkenntnisvermögen umfasst, laut Kant, zwei Ebenen: </a:t>
            </a:r>
            <a:endParaRPr lang="en-US" dirty="0">
              <a:solidFill>
                <a:schemeClr val="accent6">
                  <a:lumMod val="50000"/>
                </a:schemeClr>
              </a:solidFill>
              <a:latin typeface="Bahnschrift" panose="020B0502040204020203" pitchFamily="34" charset="0"/>
            </a:endParaRPr>
          </a:p>
          <a:p>
            <a:endParaRPr lang="LID4096" dirty="0">
              <a:solidFill>
                <a:schemeClr val="accent6">
                  <a:lumMod val="50000"/>
                </a:schemeClr>
              </a:solidFill>
              <a:latin typeface="Bahnschrift" panose="020B0502040204020203" pitchFamily="34" charset="0"/>
            </a:endParaRPr>
          </a:p>
          <a:p>
            <a:r>
              <a:rPr lang="LID4096" dirty="0">
                <a:solidFill>
                  <a:schemeClr val="accent6">
                    <a:lumMod val="50000"/>
                  </a:schemeClr>
                </a:solidFill>
                <a:latin typeface="Bahnschrift" panose="020B0502040204020203" pitchFamily="34" charset="0"/>
              </a:rPr>
              <a:t>a) die </a:t>
            </a:r>
            <a:r>
              <a:rPr lang="LID4096" dirty="0">
                <a:solidFill>
                  <a:schemeClr val="accent6"/>
                </a:solidFill>
                <a:effectLst>
                  <a:outerShdw blurRad="38100" dist="38100" dir="2700000" algn="tl">
                    <a:srgbClr val="000000">
                      <a:alpha val="43137"/>
                    </a:srgbClr>
                  </a:outerShdw>
                </a:effectLst>
                <a:latin typeface="Bahnschrift" panose="020B0502040204020203" pitchFamily="34" charset="0"/>
              </a:rPr>
              <a:t>Sinnlichkeit</a:t>
            </a:r>
            <a:r>
              <a:rPr lang="LID4096" dirty="0">
                <a:solidFill>
                  <a:schemeClr val="accent6">
                    <a:lumMod val="50000"/>
                  </a:schemeClr>
                </a:solidFill>
                <a:latin typeface="Bahnschrift" panose="020B0502040204020203" pitchFamily="34" charset="0"/>
              </a:rPr>
              <a:t> ist die Fähigkeit, mit unseren Sinnen Eindrücke oder „Anschauungen“ aufzunehmen. </a:t>
            </a:r>
          </a:p>
          <a:p>
            <a:endParaRPr lang="en-US" dirty="0">
              <a:solidFill>
                <a:schemeClr val="accent6">
                  <a:lumMod val="50000"/>
                </a:schemeClr>
              </a:solidFill>
              <a:latin typeface="Bahnschrift" panose="020B0502040204020203" pitchFamily="34" charset="0"/>
            </a:endParaRPr>
          </a:p>
          <a:p>
            <a:r>
              <a:rPr lang="LID4096" dirty="0">
                <a:solidFill>
                  <a:schemeClr val="accent6">
                    <a:lumMod val="50000"/>
                  </a:schemeClr>
                </a:solidFill>
                <a:latin typeface="Bahnschrift" panose="020B0502040204020203" pitchFamily="34" charset="0"/>
              </a:rPr>
              <a:t>b) der </a:t>
            </a:r>
            <a:r>
              <a:rPr lang="LID4096" dirty="0">
                <a:solidFill>
                  <a:schemeClr val="accent6"/>
                </a:solidFill>
                <a:effectLst>
                  <a:outerShdw blurRad="38100" dist="38100" dir="2700000" algn="tl">
                    <a:srgbClr val="000000">
                      <a:alpha val="43137"/>
                    </a:srgbClr>
                  </a:outerShdw>
                </a:effectLst>
                <a:latin typeface="Bahnschrift" panose="020B0502040204020203" pitchFamily="34" charset="0"/>
              </a:rPr>
              <a:t>Verstand </a:t>
            </a:r>
            <a:r>
              <a:rPr lang="LID4096" dirty="0">
                <a:solidFill>
                  <a:schemeClr val="accent6">
                    <a:lumMod val="50000"/>
                  </a:schemeClr>
                </a:solidFill>
                <a:latin typeface="Bahnschrift" panose="020B0502040204020203" pitchFamily="34" charset="0"/>
              </a:rPr>
              <a:t>ist die Fähigkeit, in Begriffen zu denken, das heißt Gegenstände zu denken (mit denen ich die Anschauungen verbinde) und die Begriffe zu Urteilen zu verbinden.</a:t>
            </a:r>
          </a:p>
        </p:txBody>
      </p:sp>
    </p:spTree>
    <p:extLst>
      <p:ext uri="{BB962C8B-B14F-4D97-AF65-F5344CB8AC3E}">
        <p14:creationId xmlns:p14="http://schemas.microsoft.com/office/powerpoint/2010/main" val="10524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P spid="7" grpId="0" animBg="1"/>
      <p:bldP spid="17" grpId="0" animBg="1"/>
      <p:bldP spid="9" grpId="0"/>
      <p:bldP spid="19"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114955"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Sinnlichkeit</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und</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Verstand</a:t>
            </a:r>
            <a:endParaRPr lang="fr-BE" sz="2000" dirty="0">
              <a:solidFill>
                <a:schemeClr val="accent6">
                  <a:lumMod val="20000"/>
                  <a:lumOff val="80000"/>
                </a:schemeClr>
              </a:solidFill>
              <a:latin typeface="Bahnschrift" panose="020B0502040204020203" pitchFamily="34" charset="0"/>
            </a:endParaRPr>
          </a:p>
        </p:txBody>
      </p:sp>
      <p:pic>
        <p:nvPicPr>
          <p:cNvPr id="15" name="Picture 14">
            <a:extLst>
              <a:ext uri="{FF2B5EF4-FFF2-40B4-BE49-F238E27FC236}">
                <a16:creationId xmlns:a16="http://schemas.microsoft.com/office/drawing/2014/main" id="{F787E302-7182-45EA-89AB-7F76A61B7A25}"/>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889229" y="3409618"/>
            <a:ext cx="2309760" cy="3347077"/>
          </a:xfrm>
          <a:prstGeom prst="rect">
            <a:avLst/>
          </a:prstGeom>
        </p:spPr>
      </p:pic>
      <p:sp>
        <p:nvSpPr>
          <p:cNvPr id="18" name="TextBox 4">
            <a:extLst>
              <a:ext uri="{FF2B5EF4-FFF2-40B4-BE49-F238E27FC236}">
                <a16:creationId xmlns:a16="http://schemas.microsoft.com/office/drawing/2014/main" id="{56F51925-9733-4CF6-9D27-5522C7B2F709}"/>
              </a:ext>
            </a:extLst>
          </p:cNvPr>
          <p:cNvSpPr txBox="1"/>
          <p:nvPr/>
        </p:nvSpPr>
        <p:spPr>
          <a:xfrm>
            <a:off x="165146" y="1513243"/>
            <a:ext cx="11722054" cy="646331"/>
          </a:xfrm>
          <a:prstGeom prst="rect">
            <a:avLst/>
          </a:prstGeom>
          <a:solidFill>
            <a:schemeClr val="accent6"/>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i="1" dirty="0">
                <a:solidFill>
                  <a:schemeClr val="accent6">
                    <a:lumMod val="50000"/>
                  </a:schemeClr>
                </a:solidFill>
                <a:latin typeface="Bahnschrift" panose="020B0502040204020203" pitchFamily="34" charset="0"/>
              </a:rPr>
              <a:t>«Ohne Sinnlichkeit würde uns kein Gegenstand gegeben, und ohne Verstand keiner gedacht werden. </a:t>
            </a:r>
          </a:p>
          <a:p>
            <a:r>
              <a:rPr lang="de-CH" b="1" i="1" u="sng" dirty="0">
                <a:solidFill>
                  <a:schemeClr val="accent6">
                    <a:lumMod val="50000"/>
                  </a:schemeClr>
                </a:solidFill>
                <a:latin typeface="Bahnschrift" panose="020B0502040204020203" pitchFamily="34" charset="0"/>
              </a:rPr>
              <a:t>Gedanken ohne Inhalte sind leer,</a:t>
            </a:r>
            <a:r>
              <a:rPr lang="de-CH" i="1" u="sng" dirty="0">
                <a:solidFill>
                  <a:schemeClr val="accent6">
                    <a:lumMod val="50000"/>
                  </a:schemeClr>
                </a:solidFill>
                <a:latin typeface="Bahnschrift" panose="020B0502040204020203" pitchFamily="34" charset="0"/>
              </a:rPr>
              <a:t> </a:t>
            </a:r>
            <a:r>
              <a:rPr lang="de-CH" b="1" i="1" u="sng" dirty="0">
                <a:solidFill>
                  <a:schemeClr val="accent6">
                    <a:lumMod val="50000"/>
                  </a:schemeClr>
                </a:solidFill>
                <a:latin typeface="Bahnschrift" panose="020B0502040204020203" pitchFamily="34" charset="0"/>
              </a:rPr>
              <a:t>Anschauungen ohne Begriffe sind blind</a:t>
            </a:r>
            <a:r>
              <a:rPr lang="de-CH" b="1" i="1" dirty="0">
                <a:solidFill>
                  <a:schemeClr val="accent6">
                    <a:lumMod val="50000"/>
                  </a:schemeClr>
                </a:solidFill>
                <a:latin typeface="Bahnschrift" panose="020B0502040204020203" pitchFamily="34" charset="0"/>
              </a:rPr>
              <a:t>.»</a:t>
            </a:r>
            <a:endParaRPr lang="fr-BE" b="1" dirty="0">
              <a:solidFill>
                <a:schemeClr val="accent6">
                  <a:lumMod val="50000"/>
                </a:schemeClr>
              </a:solidFill>
              <a:latin typeface="Bahnschrift" panose="020B0502040204020203" pitchFamily="34" charset="0"/>
            </a:endParaRPr>
          </a:p>
        </p:txBody>
      </p:sp>
      <p:sp>
        <p:nvSpPr>
          <p:cNvPr id="21" name="TextBox 9">
            <a:extLst>
              <a:ext uri="{FF2B5EF4-FFF2-40B4-BE49-F238E27FC236}">
                <a16:creationId xmlns:a16="http://schemas.microsoft.com/office/drawing/2014/main" id="{0402477B-F61B-4E70-A4C0-D6629DA20E60}"/>
              </a:ext>
            </a:extLst>
          </p:cNvPr>
          <p:cNvSpPr txBox="1"/>
          <p:nvPr/>
        </p:nvSpPr>
        <p:spPr>
          <a:xfrm>
            <a:off x="2341371" y="4028653"/>
            <a:ext cx="1014150" cy="523220"/>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b="1" dirty="0" err="1">
                <a:solidFill>
                  <a:schemeClr val="accent6">
                    <a:lumMod val="50000"/>
                  </a:schemeClr>
                </a:solidFill>
                <a:latin typeface="Bahnschrift" panose="020B0502040204020203" pitchFamily="34" charset="0"/>
                <a:ea typeface="Adobe Ming Std L" panose="02020300000000000000" pitchFamily="18" charset="-128"/>
              </a:rPr>
              <a:t>pes</a:t>
            </a:r>
            <a:endParaRPr lang="fr-BE" sz="2800" b="1" dirty="0">
              <a:solidFill>
                <a:schemeClr val="accent6">
                  <a:lumMod val="50000"/>
                </a:schemeClr>
              </a:solidFill>
              <a:latin typeface="Bahnschrift" panose="020B0502040204020203" pitchFamily="34" charset="0"/>
              <a:ea typeface="Adobe Ming Std L" panose="02020300000000000000" pitchFamily="18" charset="-128"/>
            </a:endParaRPr>
          </a:p>
        </p:txBody>
      </p:sp>
      <p:cxnSp>
        <p:nvCxnSpPr>
          <p:cNvPr id="24" name="Straight Arrow Connector 23">
            <a:extLst>
              <a:ext uri="{FF2B5EF4-FFF2-40B4-BE49-F238E27FC236}">
                <a16:creationId xmlns:a16="http://schemas.microsoft.com/office/drawing/2014/main" id="{CFC37317-AEA8-4CDE-A074-E8295C11F7AC}"/>
              </a:ext>
            </a:extLst>
          </p:cNvPr>
          <p:cNvCxnSpPr/>
          <p:nvPr/>
        </p:nvCxnSpPr>
        <p:spPr>
          <a:xfrm flipV="1">
            <a:off x="4055141" y="4632271"/>
            <a:ext cx="3258589" cy="24939"/>
          </a:xfrm>
          <a:prstGeom prst="straightConnector1">
            <a:avLst/>
          </a:prstGeom>
          <a:ln w="28575">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9C05071-AE16-47EB-BBFC-9381F60C42F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60372" y="3922147"/>
            <a:ext cx="2653696" cy="2664639"/>
          </a:xfrm>
          <a:prstGeom prst="rect">
            <a:avLst/>
          </a:prstGeom>
        </p:spPr>
      </p:pic>
      <p:pic>
        <p:nvPicPr>
          <p:cNvPr id="26" name="Picture 25">
            <a:extLst>
              <a:ext uri="{FF2B5EF4-FFF2-40B4-BE49-F238E27FC236}">
                <a16:creationId xmlns:a16="http://schemas.microsoft.com/office/drawing/2014/main" id="{38938B40-4941-41C2-B0D9-97430DEABDA2}"/>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897778">
            <a:off x="1889893" y="3005293"/>
            <a:ext cx="607570" cy="1091014"/>
          </a:xfrm>
          <a:prstGeom prst="rect">
            <a:avLst/>
          </a:prstGeom>
        </p:spPr>
      </p:pic>
      <p:sp>
        <p:nvSpPr>
          <p:cNvPr id="2" name="Rectangle 1">
            <a:extLst>
              <a:ext uri="{FF2B5EF4-FFF2-40B4-BE49-F238E27FC236}">
                <a16:creationId xmlns:a16="http://schemas.microsoft.com/office/drawing/2014/main" id="{E0D03C8E-D849-446E-AC07-58A0CD963CF6}"/>
              </a:ext>
            </a:extLst>
          </p:cNvPr>
          <p:cNvSpPr/>
          <p:nvPr/>
        </p:nvSpPr>
        <p:spPr>
          <a:xfrm>
            <a:off x="165145" y="1842620"/>
            <a:ext cx="3464463" cy="9687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TextBox 26">
            <a:extLst>
              <a:ext uri="{FF2B5EF4-FFF2-40B4-BE49-F238E27FC236}">
                <a16:creationId xmlns:a16="http://schemas.microsoft.com/office/drawing/2014/main" id="{A758D297-5512-422D-82C5-1605CD9D1758}"/>
              </a:ext>
            </a:extLst>
          </p:cNvPr>
          <p:cNvSpPr txBox="1"/>
          <p:nvPr/>
        </p:nvSpPr>
        <p:spPr>
          <a:xfrm>
            <a:off x="170122" y="1797255"/>
            <a:ext cx="6209522" cy="369332"/>
          </a:xfrm>
          <a:prstGeom prst="rect">
            <a:avLst/>
          </a:prstGeom>
          <a:noFill/>
        </p:spPr>
        <p:txBody>
          <a:bodyPr wrap="square">
            <a:spAutoFit/>
          </a:bodyPr>
          <a:lstStyle/>
          <a:p>
            <a:r>
              <a:rPr lang="de-CH" b="1" i="1" u="sng" dirty="0">
                <a:solidFill>
                  <a:schemeClr val="accent6">
                    <a:lumMod val="50000"/>
                  </a:schemeClr>
                </a:solidFill>
                <a:latin typeface="Bahnschrift" panose="020B0502040204020203" pitchFamily="34" charset="0"/>
              </a:rPr>
              <a:t>Gedanken ohne Inhalte sind leer</a:t>
            </a:r>
            <a:endParaRPr lang="LID4096" dirty="0"/>
          </a:p>
        </p:txBody>
      </p:sp>
    </p:spTree>
    <p:extLst>
      <p:ext uri="{BB962C8B-B14F-4D97-AF65-F5344CB8AC3E}">
        <p14:creationId xmlns:p14="http://schemas.microsoft.com/office/powerpoint/2010/main" val="10957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1.11111E-6 L 0.00039 0.08657 " pathEditMode="relative" rAng="0" ptsTypes="AA">
                                      <p:cBhvr>
                                        <p:cTn id="6" dur="2000" fill="hold"/>
                                        <p:tgtEl>
                                          <p:spTgt spid="27"/>
                                        </p:tgtEl>
                                        <p:attrNameLst>
                                          <p:attrName>ppt_x</p:attrName>
                                          <p:attrName>ppt_y</p:attrName>
                                        </p:attrNameLst>
                                      </p:cBhvr>
                                      <p:rCtr x="13" y="4329"/>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114955"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Sinnlichkeit</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und</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Verstand</a:t>
            </a:r>
            <a:endParaRPr lang="fr-BE" sz="2000" dirty="0">
              <a:solidFill>
                <a:schemeClr val="accent6">
                  <a:lumMod val="20000"/>
                  <a:lumOff val="80000"/>
                </a:schemeClr>
              </a:solidFill>
              <a:latin typeface="Bahnschrift" panose="020B0502040204020203" pitchFamily="34" charset="0"/>
            </a:endParaRPr>
          </a:p>
        </p:txBody>
      </p:sp>
      <p:sp>
        <p:nvSpPr>
          <p:cNvPr id="18" name="TextBox 4">
            <a:extLst>
              <a:ext uri="{FF2B5EF4-FFF2-40B4-BE49-F238E27FC236}">
                <a16:creationId xmlns:a16="http://schemas.microsoft.com/office/drawing/2014/main" id="{56F51925-9733-4CF6-9D27-5522C7B2F709}"/>
              </a:ext>
            </a:extLst>
          </p:cNvPr>
          <p:cNvSpPr txBox="1"/>
          <p:nvPr/>
        </p:nvSpPr>
        <p:spPr>
          <a:xfrm>
            <a:off x="165146" y="1513243"/>
            <a:ext cx="11722054" cy="646331"/>
          </a:xfrm>
          <a:prstGeom prst="rect">
            <a:avLst/>
          </a:prstGeom>
          <a:solidFill>
            <a:schemeClr val="accent6"/>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i="1" dirty="0">
                <a:solidFill>
                  <a:schemeClr val="accent6">
                    <a:lumMod val="50000"/>
                  </a:schemeClr>
                </a:solidFill>
                <a:latin typeface="Bahnschrift" panose="020B0502040204020203" pitchFamily="34" charset="0"/>
              </a:rPr>
              <a:t>«Ohne Sinnlichkeit würde uns kein Gegenstand gegeben, und ohne Verstand keiner gedacht werden. </a:t>
            </a:r>
          </a:p>
          <a:p>
            <a:r>
              <a:rPr lang="de-CH" b="1" i="1" u="sng" dirty="0">
                <a:solidFill>
                  <a:schemeClr val="accent6">
                    <a:lumMod val="50000"/>
                  </a:schemeClr>
                </a:solidFill>
                <a:latin typeface="Bahnschrift" panose="020B0502040204020203" pitchFamily="34" charset="0"/>
              </a:rPr>
              <a:t>Gedanken ohne Inhalte sind leer,</a:t>
            </a:r>
            <a:r>
              <a:rPr lang="de-CH" i="1" u="sng" dirty="0">
                <a:solidFill>
                  <a:schemeClr val="accent6">
                    <a:lumMod val="50000"/>
                  </a:schemeClr>
                </a:solidFill>
                <a:latin typeface="Bahnschrift" panose="020B0502040204020203" pitchFamily="34" charset="0"/>
              </a:rPr>
              <a:t> </a:t>
            </a:r>
            <a:r>
              <a:rPr lang="de-CH" b="1" i="1" u="sng" dirty="0">
                <a:solidFill>
                  <a:schemeClr val="accent6">
                    <a:lumMod val="50000"/>
                  </a:schemeClr>
                </a:solidFill>
                <a:latin typeface="Bahnschrift" panose="020B0502040204020203" pitchFamily="34" charset="0"/>
              </a:rPr>
              <a:t>Anschauungen ohne Begriffe sind blind</a:t>
            </a:r>
            <a:r>
              <a:rPr lang="de-CH" b="1" i="1" dirty="0">
                <a:solidFill>
                  <a:schemeClr val="accent6">
                    <a:lumMod val="50000"/>
                  </a:schemeClr>
                </a:solidFill>
                <a:latin typeface="Bahnschrift" panose="020B0502040204020203" pitchFamily="34" charset="0"/>
              </a:rPr>
              <a:t>.»</a:t>
            </a:r>
            <a:endParaRPr lang="fr-BE" b="1" dirty="0">
              <a:solidFill>
                <a:schemeClr val="accent6">
                  <a:lumMod val="50000"/>
                </a:schemeClr>
              </a:solidFill>
              <a:latin typeface="Bahnschrift" panose="020B0502040204020203" pitchFamily="34" charset="0"/>
            </a:endParaRPr>
          </a:p>
        </p:txBody>
      </p:sp>
      <p:sp>
        <p:nvSpPr>
          <p:cNvPr id="2" name="Rectangle 1">
            <a:extLst>
              <a:ext uri="{FF2B5EF4-FFF2-40B4-BE49-F238E27FC236}">
                <a16:creationId xmlns:a16="http://schemas.microsoft.com/office/drawing/2014/main" id="{E0D03C8E-D849-446E-AC07-58A0CD963CF6}"/>
              </a:ext>
            </a:extLst>
          </p:cNvPr>
          <p:cNvSpPr/>
          <p:nvPr/>
        </p:nvSpPr>
        <p:spPr>
          <a:xfrm>
            <a:off x="165145" y="1842620"/>
            <a:ext cx="3464463" cy="9687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TextBox 26">
            <a:extLst>
              <a:ext uri="{FF2B5EF4-FFF2-40B4-BE49-F238E27FC236}">
                <a16:creationId xmlns:a16="http://schemas.microsoft.com/office/drawing/2014/main" id="{A758D297-5512-422D-82C5-1605CD9D1758}"/>
              </a:ext>
            </a:extLst>
          </p:cNvPr>
          <p:cNvSpPr txBox="1"/>
          <p:nvPr/>
        </p:nvSpPr>
        <p:spPr>
          <a:xfrm>
            <a:off x="123467" y="2418216"/>
            <a:ext cx="6209522" cy="369332"/>
          </a:xfrm>
          <a:prstGeom prst="rect">
            <a:avLst/>
          </a:prstGeom>
          <a:noFill/>
        </p:spPr>
        <p:txBody>
          <a:bodyPr wrap="square">
            <a:spAutoFit/>
          </a:bodyPr>
          <a:lstStyle/>
          <a:p>
            <a:r>
              <a:rPr lang="de-CH" b="1" i="1" u="sng" dirty="0">
                <a:solidFill>
                  <a:schemeClr val="accent6">
                    <a:lumMod val="50000"/>
                  </a:schemeClr>
                </a:solidFill>
                <a:latin typeface="Bahnschrift" panose="020B0502040204020203" pitchFamily="34" charset="0"/>
              </a:rPr>
              <a:t>Gedanken ohne Inhalte sind leer</a:t>
            </a:r>
            <a:endParaRPr lang="LID4096" dirty="0"/>
          </a:p>
        </p:txBody>
      </p:sp>
      <p:sp>
        <p:nvSpPr>
          <p:cNvPr id="14" name="Rectangle 13">
            <a:extLst>
              <a:ext uri="{FF2B5EF4-FFF2-40B4-BE49-F238E27FC236}">
                <a16:creationId xmlns:a16="http://schemas.microsoft.com/office/drawing/2014/main" id="{E2FCFF0A-6578-4550-AACF-2D1880A623EF}"/>
              </a:ext>
            </a:extLst>
          </p:cNvPr>
          <p:cNvSpPr/>
          <p:nvPr/>
        </p:nvSpPr>
        <p:spPr>
          <a:xfrm>
            <a:off x="3629608" y="1842620"/>
            <a:ext cx="4301412" cy="96871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TextBox 15">
            <a:extLst>
              <a:ext uri="{FF2B5EF4-FFF2-40B4-BE49-F238E27FC236}">
                <a16:creationId xmlns:a16="http://schemas.microsoft.com/office/drawing/2014/main" id="{0BDD9414-D2CA-4769-8F1A-F682BD41B5C7}"/>
              </a:ext>
            </a:extLst>
          </p:cNvPr>
          <p:cNvSpPr txBox="1"/>
          <p:nvPr/>
        </p:nvSpPr>
        <p:spPr>
          <a:xfrm>
            <a:off x="3582953" y="1797267"/>
            <a:ext cx="6209522" cy="369332"/>
          </a:xfrm>
          <a:prstGeom prst="rect">
            <a:avLst/>
          </a:prstGeom>
          <a:noFill/>
        </p:spPr>
        <p:txBody>
          <a:bodyPr wrap="square">
            <a:spAutoFit/>
          </a:bodyPr>
          <a:lstStyle/>
          <a:p>
            <a:r>
              <a:rPr lang="de-CH" b="1" i="1" u="sng" dirty="0">
                <a:solidFill>
                  <a:schemeClr val="accent6">
                    <a:lumMod val="50000"/>
                  </a:schemeClr>
                </a:solidFill>
                <a:latin typeface="Bahnschrift" panose="020B0502040204020203" pitchFamily="34" charset="0"/>
              </a:rPr>
              <a:t>Anschauungen ohne Begriffe sind blind</a:t>
            </a:r>
            <a:endParaRPr lang="LID4096" dirty="0"/>
          </a:p>
        </p:txBody>
      </p:sp>
      <p:sp>
        <p:nvSpPr>
          <p:cNvPr id="17" name="TextBox 16">
            <a:extLst>
              <a:ext uri="{FF2B5EF4-FFF2-40B4-BE49-F238E27FC236}">
                <a16:creationId xmlns:a16="http://schemas.microsoft.com/office/drawing/2014/main" id="{7AB7BAAE-57B6-41CE-9C48-16E73921605E}"/>
              </a:ext>
            </a:extLst>
          </p:cNvPr>
          <p:cNvSpPr txBox="1"/>
          <p:nvPr/>
        </p:nvSpPr>
        <p:spPr>
          <a:xfrm>
            <a:off x="7848774" y="4552380"/>
            <a:ext cx="3282646" cy="646331"/>
          </a:xfrm>
          <a:prstGeom prst="rect">
            <a:avLst/>
          </a:prstGeom>
          <a:noFill/>
        </p:spPr>
        <p:txBody>
          <a:bodyPr wrap="square" rtlCol="0">
            <a:spAutoFit/>
          </a:bodyPr>
          <a:lstStyle/>
          <a:p>
            <a:r>
              <a:rPr lang="de-DE" b="1" dirty="0">
                <a:solidFill>
                  <a:schemeClr val="accent6">
                    <a:lumMod val="50000"/>
                  </a:schemeClr>
                </a:solidFill>
                <a:latin typeface="Bahnschrift" panose="020B0502040204020203" pitchFamily="34" charset="0"/>
              </a:rPr>
              <a:t>Foraminiferen</a:t>
            </a:r>
            <a:r>
              <a:rPr lang="de-DE" dirty="0">
                <a:solidFill>
                  <a:schemeClr val="accent6">
                    <a:lumMod val="50000"/>
                  </a:schemeClr>
                </a:solidFill>
                <a:latin typeface="Bahnschrift" panose="020B0502040204020203" pitchFamily="34" charset="0"/>
              </a:rPr>
              <a:t> (</a:t>
            </a:r>
            <a:r>
              <a:rPr lang="de-DE" dirty="0" err="1">
                <a:solidFill>
                  <a:schemeClr val="accent6">
                    <a:lumMod val="50000"/>
                  </a:schemeClr>
                </a:solidFill>
                <a:latin typeface="Bahnschrift" panose="020B0502040204020203" pitchFamily="34" charset="0"/>
              </a:rPr>
              <a:t>Foraminifera</a:t>
            </a:r>
            <a:r>
              <a:rPr lang="de-DE" dirty="0">
                <a:solidFill>
                  <a:schemeClr val="accent6">
                    <a:lumMod val="50000"/>
                  </a:schemeClr>
                </a:solidFill>
                <a:latin typeface="Bahnschrift" panose="020B0502040204020203" pitchFamily="34" charset="0"/>
              </a:rPr>
              <a:t>), </a:t>
            </a:r>
          </a:p>
          <a:p>
            <a:r>
              <a:rPr lang="de-DE" dirty="0">
                <a:solidFill>
                  <a:schemeClr val="accent6">
                    <a:lumMod val="50000"/>
                  </a:schemeClr>
                </a:solidFill>
                <a:latin typeface="Bahnschrift" panose="020B0502040204020203" pitchFamily="34" charset="0"/>
              </a:rPr>
              <a:t>sind einzellige Seelebewesen.</a:t>
            </a:r>
            <a:endParaRPr lang="fr-BE" dirty="0">
              <a:solidFill>
                <a:schemeClr val="accent6">
                  <a:lumMod val="50000"/>
                </a:schemeClr>
              </a:solidFill>
              <a:latin typeface="Bahnschrift" panose="020B0502040204020203" pitchFamily="34" charset="0"/>
            </a:endParaRPr>
          </a:p>
        </p:txBody>
      </p:sp>
      <p:pic>
        <p:nvPicPr>
          <p:cNvPr id="19" name="Picture 18">
            <a:extLst>
              <a:ext uri="{FF2B5EF4-FFF2-40B4-BE49-F238E27FC236}">
                <a16:creationId xmlns:a16="http://schemas.microsoft.com/office/drawing/2014/main" id="{E9DCE818-9E35-4E06-A083-184C5631A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34" y="2994397"/>
            <a:ext cx="5588657" cy="3762298"/>
          </a:xfrm>
          <a:prstGeom prst="rect">
            <a:avLst/>
          </a:prstGeom>
        </p:spPr>
      </p:pic>
      <p:sp>
        <p:nvSpPr>
          <p:cNvPr id="20" name="Right Arrow 5">
            <a:extLst>
              <a:ext uri="{FF2B5EF4-FFF2-40B4-BE49-F238E27FC236}">
                <a16:creationId xmlns:a16="http://schemas.microsoft.com/office/drawing/2014/main" id="{1E0FA840-8CDE-446B-A2BA-34735D25AD6A}"/>
              </a:ext>
            </a:extLst>
          </p:cNvPr>
          <p:cNvSpPr/>
          <p:nvPr/>
        </p:nvSpPr>
        <p:spPr>
          <a:xfrm>
            <a:off x="6332989" y="4613695"/>
            <a:ext cx="1255222" cy="52370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5825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accel="50000" decel="50000" fill="hold" grpId="0" nodeType="withEffect">
                                  <p:stCondLst>
                                    <p:cond delay="0"/>
                                  </p:stCondLst>
                                  <p:childTnLst>
                                    <p:animMotion origin="layout" path="M 2.5E-6 1.11111E-6 L 0.00026 0.09074 " pathEditMode="relative" rAng="0" ptsTypes="AA">
                                      <p:cBhvr>
                                        <p:cTn id="9" dur="2000" fill="hold"/>
                                        <p:tgtEl>
                                          <p:spTgt spid="16"/>
                                        </p:tgtEl>
                                        <p:attrNameLst>
                                          <p:attrName>ppt_x</p:attrName>
                                          <p:attrName>ppt_y</p:attrName>
                                        </p:attrNameLst>
                                      </p:cBhvr>
                                      <p:rCtr x="13" y="453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114955"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Sinnlichkeit</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und</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Verstand</a:t>
            </a:r>
            <a:endParaRPr lang="fr-BE" sz="2000" dirty="0">
              <a:solidFill>
                <a:schemeClr val="accent6">
                  <a:lumMod val="20000"/>
                  <a:lumOff val="80000"/>
                </a:schemeClr>
              </a:solidFill>
              <a:latin typeface="Bahnschrift" panose="020B0502040204020203" pitchFamily="34" charset="0"/>
            </a:endParaRPr>
          </a:p>
        </p:txBody>
      </p:sp>
      <p:sp>
        <p:nvSpPr>
          <p:cNvPr id="18" name="TextBox 4">
            <a:extLst>
              <a:ext uri="{FF2B5EF4-FFF2-40B4-BE49-F238E27FC236}">
                <a16:creationId xmlns:a16="http://schemas.microsoft.com/office/drawing/2014/main" id="{56F51925-9733-4CF6-9D27-5522C7B2F709}"/>
              </a:ext>
            </a:extLst>
          </p:cNvPr>
          <p:cNvSpPr txBox="1"/>
          <p:nvPr/>
        </p:nvSpPr>
        <p:spPr>
          <a:xfrm>
            <a:off x="165146" y="1513243"/>
            <a:ext cx="11722054" cy="646331"/>
          </a:xfrm>
          <a:prstGeom prst="rect">
            <a:avLst/>
          </a:prstGeom>
          <a:solidFill>
            <a:schemeClr val="accent6"/>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i="1" dirty="0">
                <a:solidFill>
                  <a:schemeClr val="accent6">
                    <a:lumMod val="50000"/>
                  </a:schemeClr>
                </a:solidFill>
                <a:latin typeface="Bahnschrift" panose="020B0502040204020203" pitchFamily="34" charset="0"/>
              </a:rPr>
              <a:t>«Ohne Sinnlichkeit würde uns kein Gegenstand gegeben, und ohne Verstand keiner gedacht werden. </a:t>
            </a:r>
          </a:p>
          <a:p>
            <a:r>
              <a:rPr lang="de-CH" b="1" i="1" u="sng" dirty="0">
                <a:solidFill>
                  <a:schemeClr val="accent6">
                    <a:lumMod val="50000"/>
                  </a:schemeClr>
                </a:solidFill>
                <a:latin typeface="Bahnschrift" panose="020B0502040204020203" pitchFamily="34" charset="0"/>
              </a:rPr>
              <a:t>Gedanken ohne Inhalte sind leer,</a:t>
            </a:r>
            <a:r>
              <a:rPr lang="de-CH" i="1" u="sng" dirty="0">
                <a:solidFill>
                  <a:schemeClr val="accent6">
                    <a:lumMod val="50000"/>
                  </a:schemeClr>
                </a:solidFill>
                <a:latin typeface="Bahnschrift" panose="020B0502040204020203" pitchFamily="34" charset="0"/>
              </a:rPr>
              <a:t> </a:t>
            </a:r>
            <a:r>
              <a:rPr lang="de-CH" b="1" i="1" u="sng" dirty="0">
                <a:solidFill>
                  <a:schemeClr val="accent6">
                    <a:lumMod val="50000"/>
                  </a:schemeClr>
                </a:solidFill>
                <a:latin typeface="Bahnschrift" panose="020B0502040204020203" pitchFamily="34" charset="0"/>
              </a:rPr>
              <a:t>Anschauungen ohne Begriffe sind blind</a:t>
            </a:r>
            <a:r>
              <a:rPr lang="de-CH" b="1" i="1" dirty="0">
                <a:solidFill>
                  <a:schemeClr val="accent6">
                    <a:lumMod val="50000"/>
                  </a:schemeClr>
                </a:solidFill>
                <a:latin typeface="Bahnschrift" panose="020B0502040204020203" pitchFamily="34" charset="0"/>
              </a:rPr>
              <a:t>.»</a:t>
            </a:r>
            <a:endParaRPr lang="fr-BE" b="1" dirty="0">
              <a:solidFill>
                <a:schemeClr val="accent6">
                  <a:lumMod val="50000"/>
                </a:schemeClr>
              </a:solidFill>
              <a:latin typeface="Bahnschrift" panose="020B0502040204020203" pitchFamily="34" charset="0"/>
            </a:endParaRPr>
          </a:p>
        </p:txBody>
      </p:sp>
      <p:sp>
        <p:nvSpPr>
          <p:cNvPr id="2" name="Rectangle 1">
            <a:extLst>
              <a:ext uri="{FF2B5EF4-FFF2-40B4-BE49-F238E27FC236}">
                <a16:creationId xmlns:a16="http://schemas.microsoft.com/office/drawing/2014/main" id="{E0D03C8E-D849-446E-AC07-58A0CD963CF6}"/>
              </a:ext>
            </a:extLst>
          </p:cNvPr>
          <p:cNvSpPr/>
          <p:nvPr/>
        </p:nvSpPr>
        <p:spPr>
          <a:xfrm>
            <a:off x="165145" y="1842620"/>
            <a:ext cx="3464463" cy="9687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TextBox 26">
            <a:extLst>
              <a:ext uri="{FF2B5EF4-FFF2-40B4-BE49-F238E27FC236}">
                <a16:creationId xmlns:a16="http://schemas.microsoft.com/office/drawing/2014/main" id="{A758D297-5512-422D-82C5-1605CD9D1758}"/>
              </a:ext>
            </a:extLst>
          </p:cNvPr>
          <p:cNvSpPr txBox="1"/>
          <p:nvPr/>
        </p:nvSpPr>
        <p:spPr>
          <a:xfrm>
            <a:off x="123467" y="2418216"/>
            <a:ext cx="6209522" cy="369332"/>
          </a:xfrm>
          <a:prstGeom prst="rect">
            <a:avLst/>
          </a:prstGeom>
          <a:noFill/>
        </p:spPr>
        <p:txBody>
          <a:bodyPr wrap="square">
            <a:spAutoFit/>
          </a:bodyPr>
          <a:lstStyle/>
          <a:p>
            <a:r>
              <a:rPr lang="de-CH" b="1" i="1" u="sng" dirty="0">
                <a:solidFill>
                  <a:schemeClr val="accent6">
                    <a:lumMod val="50000"/>
                  </a:schemeClr>
                </a:solidFill>
                <a:latin typeface="Bahnschrift" panose="020B0502040204020203" pitchFamily="34" charset="0"/>
              </a:rPr>
              <a:t>Gedanken ohne Inhalte sind leer</a:t>
            </a:r>
            <a:endParaRPr lang="LID4096" dirty="0"/>
          </a:p>
        </p:txBody>
      </p:sp>
      <p:sp>
        <p:nvSpPr>
          <p:cNvPr id="14" name="Rectangle 13">
            <a:extLst>
              <a:ext uri="{FF2B5EF4-FFF2-40B4-BE49-F238E27FC236}">
                <a16:creationId xmlns:a16="http://schemas.microsoft.com/office/drawing/2014/main" id="{E2FCFF0A-6578-4550-AACF-2D1880A623EF}"/>
              </a:ext>
            </a:extLst>
          </p:cNvPr>
          <p:cNvSpPr/>
          <p:nvPr/>
        </p:nvSpPr>
        <p:spPr>
          <a:xfrm>
            <a:off x="3629608" y="1842620"/>
            <a:ext cx="4301412" cy="96871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TextBox 15">
            <a:extLst>
              <a:ext uri="{FF2B5EF4-FFF2-40B4-BE49-F238E27FC236}">
                <a16:creationId xmlns:a16="http://schemas.microsoft.com/office/drawing/2014/main" id="{0BDD9414-D2CA-4769-8F1A-F682BD41B5C7}"/>
              </a:ext>
            </a:extLst>
          </p:cNvPr>
          <p:cNvSpPr txBox="1"/>
          <p:nvPr/>
        </p:nvSpPr>
        <p:spPr>
          <a:xfrm>
            <a:off x="3600709" y="2408885"/>
            <a:ext cx="6209522" cy="369332"/>
          </a:xfrm>
          <a:prstGeom prst="rect">
            <a:avLst/>
          </a:prstGeom>
          <a:noFill/>
        </p:spPr>
        <p:txBody>
          <a:bodyPr wrap="square">
            <a:spAutoFit/>
          </a:bodyPr>
          <a:lstStyle/>
          <a:p>
            <a:r>
              <a:rPr lang="de-CH" b="1" i="1" u="sng" dirty="0">
                <a:solidFill>
                  <a:schemeClr val="accent6">
                    <a:lumMod val="50000"/>
                  </a:schemeClr>
                </a:solidFill>
                <a:latin typeface="Bahnschrift" panose="020B0502040204020203" pitchFamily="34" charset="0"/>
              </a:rPr>
              <a:t>Anschauungen ohne Begriffe sind blind</a:t>
            </a:r>
            <a:endParaRPr lang="LID4096" dirty="0"/>
          </a:p>
        </p:txBody>
      </p:sp>
      <p:sp>
        <p:nvSpPr>
          <p:cNvPr id="17" name="TextBox 16">
            <a:extLst>
              <a:ext uri="{FF2B5EF4-FFF2-40B4-BE49-F238E27FC236}">
                <a16:creationId xmlns:a16="http://schemas.microsoft.com/office/drawing/2014/main" id="{7AB7BAAE-57B6-41CE-9C48-16E73921605E}"/>
              </a:ext>
            </a:extLst>
          </p:cNvPr>
          <p:cNvSpPr txBox="1"/>
          <p:nvPr/>
        </p:nvSpPr>
        <p:spPr>
          <a:xfrm>
            <a:off x="7830113" y="4675402"/>
            <a:ext cx="3282646" cy="369332"/>
          </a:xfrm>
          <a:prstGeom prst="rect">
            <a:avLst/>
          </a:prstGeom>
          <a:noFill/>
        </p:spPr>
        <p:txBody>
          <a:bodyPr wrap="square" rtlCol="0">
            <a:spAutoFit/>
          </a:bodyPr>
          <a:lstStyle/>
          <a:p>
            <a:r>
              <a:rPr lang="de-DE" b="1" dirty="0">
                <a:solidFill>
                  <a:schemeClr val="accent6">
                    <a:lumMod val="50000"/>
                  </a:schemeClr>
                </a:solidFill>
                <a:latin typeface="Bahnschrift" panose="020B0502040204020203" pitchFamily="34" charset="0"/>
              </a:rPr>
              <a:t>Eine Kopflaus</a:t>
            </a:r>
            <a:endParaRPr lang="fr-BE" dirty="0">
              <a:solidFill>
                <a:schemeClr val="accent6">
                  <a:lumMod val="50000"/>
                </a:schemeClr>
              </a:solidFill>
              <a:latin typeface="Bahnschrift" panose="020B0502040204020203" pitchFamily="34" charset="0"/>
            </a:endParaRPr>
          </a:p>
        </p:txBody>
      </p:sp>
      <p:pic>
        <p:nvPicPr>
          <p:cNvPr id="19" name="Picture 18">
            <a:extLst>
              <a:ext uri="{FF2B5EF4-FFF2-40B4-BE49-F238E27FC236}">
                <a16:creationId xmlns:a16="http://schemas.microsoft.com/office/drawing/2014/main" id="{E9DCE818-9E35-4E06-A083-184C5631A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34" y="2994397"/>
            <a:ext cx="5588657" cy="3762298"/>
          </a:xfrm>
          <a:prstGeom prst="rect">
            <a:avLst/>
          </a:prstGeom>
        </p:spPr>
      </p:pic>
      <p:sp>
        <p:nvSpPr>
          <p:cNvPr id="20" name="Right Arrow 5">
            <a:extLst>
              <a:ext uri="{FF2B5EF4-FFF2-40B4-BE49-F238E27FC236}">
                <a16:creationId xmlns:a16="http://schemas.microsoft.com/office/drawing/2014/main" id="{1E0FA840-8CDE-446B-A2BA-34735D25AD6A}"/>
              </a:ext>
            </a:extLst>
          </p:cNvPr>
          <p:cNvSpPr/>
          <p:nvPr/>
        </p:nvSpPr>
        <p:spPr>
          <a:xfrm>
            <a:off x="6332989" y="4613695"/>
            <a:ext cx="1255222" cy="52370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pic>
        <p:nvPicPr>
          <p:cNvPr id="15" name="Picture 14">
            <a:extLst>
              <a:ext uri="{FF2B5EF4-FFF2-40B4-BE49-F238E27FC236}">
                <a16:creationId xmlns:a16="http://schemas.microsoft.com/office/drawing/2014/main" id="{A4D479A5-8E0A-4B63-AC55-B390BF0AD4E1}"/>
              </a:ext>
            </a:extLst>
          </p:cNvPr>
          <p:cNvPicPr>
            <a:picLocks noChangeAspect="1"/>
          </p:cNvPicPr>
          <p:nvPr/>
        </p:nvPicPr>
        <p:blipFill rotWithShape="1">
          <a:blip r:embed="rId3">
            <a:extLst>
              <a:ext uri="{28A0092B-C50C-407E-A947-70E740481C1C}">
                <a14:useLocalDpi xmlns:a14="http://schemas.microsoft.com/office/drawing/2010/main" val="0"/>
              </a:ext>
            </a:extLst>
          </a:blip>
          <a:srcRect b="9672"/>
          <a:stretch/>
        </p:blipFill>
        <p:spPr>
          <a:xfrm>
            <a:off x="413234" y="2994397"/>
            <a:ext cx="5588656" cy="3786087"/>
          </a:xfrm>
          <a:prstGeom prst="rect">
            <a:avLst/>
          </a:prstGeom>
        </p:spPr>
      </p:pic>
    </p:spTree>
    <p:extLst>
      <p:ext uri="{BB962C8B-B14F-4D97-AF65-F5344CB8AC3E}">
        <p14:creationId xmlns:p14="http://schemas.microsoft.com/office/powerpoint/2010/main" val="373055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114955"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Sinnlichkeit</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und</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Verstand</a:t>
            </a:r>
            <a:endParaRPr lang="fr-BE" sz="2000" dirty="0">
              <a:solidFill>
                <a:schemeClr val="accent6">
                  <a:lumMod val="20000"/>
                  <a:lumOff val="80000"/>
                </a:schemeClr>
              </a:solidFill>
              <a:latin typeface="Bahnschrift" panose="020B0502040204020203" pitchFamily="34" charset="0"/>
            </a:endParaRPr>
          </a:p>
        </p:txBody>
      </p:sp>
      <p:sp>
        <p:nvSpPr>
          <p:cNvPr id="21" name="TextBox 9">
            <a:extLst>
              <a:ext uri="{FF2B5EF4-FFF2-40B4-BE49-F238E27FC236}">
                <a16:creationId xmlns:a16="http://schemas.microsoft.com/office/drawing/2014/main" id="{3837C479-9E9A-4010-8C98-C0A265F2735C}"/>
              </a:ext>
            </a:extLst>
          </p:cNvPr>
          <p:cNvSpPr txBox="1"/>
          <p:nvPr/>
        </p:nvSpPr>
        <p:spPr>
          <a:xfrm>
            <a:off x="2455025" y="1914968"/>
            <a:ext cx="7860261" cy="1200329"/>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AutoNum type="alphaLcPeriod"/>
            </a:pPr>
            <a:r>
              <a:rPr lang="de-CH" b="1" dirty="0">
                <a:solidFill>
                  <a:schemeClr val="accent6">
                    <a:lumMod val="50000"/>
                  </a:schemeClr>
                </a:solidFill>
                <a:latin typeface="Bahnschrift" panose="020B0502040204020203" pitchFamily="34" charset="0"/>
              </a:rPr>
              <a:t>Die</a:t>
            </a:r>
            <a:r>
              <a:rPr lang="de-CH" dirty="0">
                <a:solidFill>
                  <a:schemeClr val="accent6">
                    <a:lumMod val="50000"/>
                  </a:schemeClr>
                </a:solidFill>
                <a:latin typeface="Bahnschrift" panose="020B0502040204020203" pitchFamily="34" charset="0"/>
              </a:rPr>
              <a:t> </a:t>
            </a:r>
            <a:r>
              <a:rPr lang="de-CH" b="1" dirty="0">
                <a:solidFill>
                  <a:schemeClr val="accent6">
                    <a:lumMod val="50000"/>
                  </a:schemeClr>
                </a:solidFill>
                <a:latin typeface="Bahnschrift" panose="020B0502040204020203" pitchFamily="34" charset="0"/>
              </a:rPr>
              <a:t>Sinnlichkeit </a:t>
            </a:r>
          </a:p>
          <a:p>
            <a:pPr algn="just"/>
            <a:endParaRPr lang="de-CH" b="1" dirty="0">
              <a:solidFill>
                <a:schemeClr val="accent6">
                  <a:lumMod val="50000"/>
                </a:schemeClr>
              </a:solidFill>
              <a:latin typeface="Bahnschrift" panose="020B0502040204020203" pitchFamily="34" charset="0"/>
            </a:endParaRPr>
          </a:p>
          <a:p>
            <a:pPr algn="just"/>
            <a:r>
              <a:rPr lang="de-DE" dirty="0">
                <a:solidFill>
                  <a:schemeClr val="accent6">
                    <a:lumMod val="50000"/>
                  </a:schemeClr>
                </a:solidFill>
                <a:latin typeface="Bahnschrift" panose="020B0502040204020203" pitchFamily="34" charset="0"/>
              </a:rPr>
              <a:t>Die Sinnlichkeit führt uns eine Mannigfaltigkeit von </a:t>
            </a:r>
            <a:r>
              <a:rPr lang="de-DE" b="1" u="sng" dirty="0">
                <a:solidFill>
                  <a:schemeClr val="accent6">
                    <a:lumMod val="50000"/>
                  </a:schemeClr>
                </a:solidFill>
                <a:latin typeface="Bahnschrift" panose="020B0502040204020203" pitchFamily="34" charset="0"/>
              </a:rPr>
              <a:t>Eindrücken</a:t>
            </a:r>
            <a:r>
              <a:rPr lang="de-DE" b="1" dirty="0">
                <a:solidFill>
                  <a:schemeClr val="accent6">
                    <a:lumMod val="50000"/>
                  </a:schemeClr>
                </a:solidFill>
                <a:latin typeface="Bahnschrift" panose="020B0502040204020203" pitchFamily="34" charset="0"/>
              </a:rPr>
              <a:t> </a:t>
            </a:r>
            <a:r>
              <a:rPr lang="de-DE" dirty="0">
                <a:solidFill>
                  <a:schemeClr val="accent6">
                    <a:lumMod val="50000"/>
                  </a:schemeClr>
                </a:solidFill>
                <a:latin typeface="Bahnschrift" panose="020B0502040204020203" pitchFamily="34" charset="0"/>
              </a:rPr>
              <a:t>zu, die vorerst </a:t>
            </a:r>
            <a:r>
              <a:rPr lang="de-DE" b="1" dirty="0">
                <a:solidFill>
                  <a:schemeClr val="accent6">
                    <a:lumMod val="50000"/>
                  </a:schemeClr>
                </a:solidFill>
                <a:latin typeface="Bahnschrift" panose="020B0502040204020203" pitchFamily="34" charset="0"/>
              </a:rPr>
              <a:t>ungeordnet und chaotisch </a:t>
            </a:r>
            <a:r>
              <a:rPr lang="de-DE" dirty="0">
                <a:solidFill>
                  <a:schemeClr val="accent6">
                    <a:lumMod val="50000"/>
                  </a:schemeClr>
                </a:solidFill>
                <a:latin typeface="Bahnschrift" panose="020B0502040204020203" pitchFamily="34" charset="0"/>
              </a:rPr>
              <a:t>sind. </a:t>
            </a:r>
          </a:p>
        </p:txBody>
      </p:sp>
      <p:sp>
        <p:nvSpPr>
          <p:cNvPr id="22" name="TextBox 21">
            <a:extLst>
              <a:ext uri="{FF2B5EF4-FFF2-40B4-BE49-F238E27FC236}">
                <a16:creationId xmlns:a16="http://schemas.microsoft.com/office/drawing/2014/main" id="{2418DE85-6E43-4DCC-88B5-CC8F8389CE05}"/>
              </a:ext>
            </a:extLst>
          </p:cNvPr>
          <p:cNvSpPr txBox="1"/>
          <p:nvPr/>
        </p:nvSpPr>
        <p:spPr>
          <a:xfrm>
            <a:off x="2056015" y="5066827"/>
            <a:ext cx="7338869" cy="369332"/>
          </a:xfrm>
          <a:prstGeom prst="rect">
            <a:avLst/>
          </a:prstGeom>
          <a:noFill/>
        </p:spPr>
        <p:txBody>
          <a:bodyPr wrap="none" rtlCol="0">
            <a:spAutoFit/>
          </a:bodyPr>
          <a:lstStyle/>
          <a:p>
            <a:r>
              <a:rPr lang="de-CH" b="1" dirty="0">
                <a:solidFill>
                  <a:schemeClr val="accent6">
                    <a:lumMod val="50000"/>
                  </a:schemeClr>
                </a:solidFill>
                <a:latin typeface="Bahnschrift" panose="020B0502040204020203" pitchFamily="34" charset="0"/>
                <a:sym typeface="Wingdings" panose="05000000000000000000" pitchFamily="2" charset="2"/>
              </a:rPr>
              <a:t> </a:t>
            </a:r>
            <a:r>
              <a:rPr lang="de-CH" b="1" dirty="0">
                <a:solidFill>
                  <a:schemeClr val="accent6">
                    <a:lumMod val="50000"/>
                  </a:schemeClr>
                </a:solidFill>
                <a:latin typeface="Bahnschrift" panose="020B0502040204020203" pitchFamily="34" charset="0"/>
              </a:rPr>
              <a:t>Über Raum und Zeit sind synthetische apriorische Urteile möglich!</a:t>
            </a:r>
            <a:endParaRPr lang="fr-BE" b="1" dirty="0">
              <a:solidFill>
                <a:schemeClr val="accent6">
                  <a:lumMod val="50000"/>
                </a:schemeClr>
              </a:solidFill>
              <a:latin typeface="Bahnschrift" panose="020B0502040204020203" pitchFamily="34" charset="0"/>
            </a:endParaRPr>
          </a:p>
        </p:txBody>
      </p:sp>
      <p:sp>
        <p:nvSpPr>
          <p:cNvPr id="23" name="Curved Right Arrow 10">
            <a:extLst>
              <a:ext uri="{FF2B5EF4-FFF2-40B4-BE49-F238E27FC236}">
                <a16:creationId xmlns:a16="http://schemas.microsoft.com/office/drawing/2014/main" id="{37EDA2A2-E456-471B-BF31-E25BCA4090EA}"/>
              </a:ext>
            </a:extLst>
          </p:cNvPr>
          <p:cNvSpPr/>
          <p:nvPr/>
        </p:nvSpPr>
        <p:spPr>
          <a:xfrm>
            <a:off x="2056016" y="2726576"/>
            <a:ext cx="399009" cy="864523"/>
          </a:xfrm>
          <a:prstGeom prst="curv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accent6">
                  <a:lumMod val="50000"/>
                </a:schemeClr>
              </a:solidFill>
              <a:latin typeface="Bahnschrift" panose="020B0502040204020203" pitchFamily="34" charset="0"/>
            </a:endParaRPr>
          </a:p>
        </p:txBody>
      </p:sp>
      <p:sp>
        <p:nvSpPr>
          <p:cNvPr id="24" name="Curved Right Arrow 11">
            <a:extLst>
              <a:ext uri="{FF2B5EF4-FFF2-40B4-BE49-F238E27FC236}">
                <a16:creationId xmlns:a16="http://schemas.microsoft.com/office/drawing/2014/main" id="{20960830-8A79-44A3-873C-D3D5FA3A9030}"/>
              </a:ext>
            </a:extLst>
          </p:cNvPr>
          <p:cNvSpPr/>
          <p:nvPr/>
        </p:nvSpPr>
        <p:spPr>
          <a:xfrm>
            <a:off x="2056015" y="3729703"/>
            <a:ext cx="399009" cy="864523"/>
          </a:xfrm>
          <a:prstGeom prst="curv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6">
                  <a:lumMod val="50000"/>
                </a:schemeClr>
              </a:solidFill>
              <a:latin typeface="Bahnschrift" panose="020B0502040204020203" pitchFamily="34" charset="0"/>
            </a:endParaRPr>
          </a:p>
        </p:txBody>
      </p:sp>
      <p:sp>
        <p:nvSpPr>
          <p:cNvPr id="25" name="TextBox 24">
            <a:extLst>
              <a:ext uri="{FF2B5EF4-FFF2-40B4-BE49-F238E27FC236}">
                <a16:creationId xmlns:a16="http://schemas.microsoft.com/office/drawing/2014/main" id="{46F45DFC-4BF0-4230-BB2F-FB21FEA76FEB}"/>
              </a:ext>
            </a:extLst>
          </p:cNvPr>
          <p:cNvSpPr txBox="1"/>
          <p:nvPr/>
        </p:nvSpPr>
        <p:spPr>
          <a:xfrm>
            <a:off x="2056014" y="5588897"/>
            <a:ext cx="7141699" cy="369332"/>
          </a:xfrm>
          <a:prstGeom prst="rect">
            <a:avLst/>
          </a:prstGeom>
          <a:noFill/>
        </p:spPr>
        <p:txBody>
          <a:bodyPr wrap="none" rtlCol="0">
            <a:spAutoFit/>
          </a:bodyPr>
          <a:lstStyle/>
          <a:p>
            <a:r>
              <a:rPr lang="en-GB" dirty="0" err="1">
                <a:solidFill>
                  <a:schemeClr val="accent6">
                    <a:lumMod val="50000"/>
                  </a:schemeClr>
                </a:solidFill>
                <a:latin typeface="Bahnschrift" panose="020B0502040204020203" pitchFamily="34" charset="0"/>
              </a:rPr>
              <a:t>z.B</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Raum</a:t>
            </a:r>
            <a:r>
              <a:rPr lang="en-GB" dirty="0">
                <a:solidFill>
                  <a:schemeClr val="accent6">
                    <a:lumMod val="50000"/>
                  </a:schemeClr>
                </a:solidFill>
                <a:latin typeface="Bahnschrift" panose="020B0502040204020203" pitchFamily="34" charset="0"/>
              </a:rPr>
              <a:t>: </a:t>
            </a:r>
            <a:r>
              <a:rPr lang="de-CH" dirty="0">
                <a:solidFill>
                  <a:schemeClr val="accent6">
                    <a:lumMod val="50000"/>
                  </a:schemeClr>
                </a:solidFill>
                <a:latin typeface="Bahnschrift" panose="020B0502040204020203" pitchFamily="34" charset="0"/>
              </a:rPr>
              <a:t>Die Gerade ist der </a:t>
            </a:r>
            <a:r>
              <a:rPr lang="de-CH" b="1" u="sng" dirty="0">
                <a:solidFill>
                  <a:schemeClr val="accent6">
                    <a:lumMod val="50000"/>
                  </a:schemeClr>
                </a:solidFill>
                <a:latin typeface="Bahnschrift" panose="020B0502040204020203" pitchFamily="34" charset="0"/>
              </a:rPr>
              <a:t>kürzeste Weg </a:t>
            </a:r>
            <a:r>
              <a:rPr lang="de-CH" dirty="0">
                <a:solidFill>
                  <a:schemeClr val="accent6">
                    <a:lumMod val="50000"/>
                  </a:schemeClr>
                </a:solidFill>
                <a:latin typeface="Bahnschrift" panose="020B0502040204020203" pitchFamily="34" charset="0"/>
              </a:rPr>
              <a:t>zwischen zwei Punkten</a:t>
            </a:r>
            <a:endParaRPr lang="fr-BE" dirty="0">
              <a:solidFill>
                <a:schemeClr val="accent6">
                  <a:lumMod val="50000"/>
                </a:schemeClr>
              </a:solidFill>
              <a:latin typeface="Bahnschrift" panose="020B0502040204020203" pitchFamily="34" charset="0"/>
            </a:endParaRPr>
          </a:p>
        </p:txBody>
      </p:sp>
      <p:sp>
        <p:nvSpPr>
          <p:cNvPr id="26" name="TextBox 25">
            <a:extLst>
              <a:ext uri="{FF2B5EF4-FFF2-40B4-BE49-F238E27FC236}">
                <a16:creationId xmlns:a16="http://schemas.microsoft.com/office/drawing/2014/main" id="{8CC9C55B-833B-4DCA-B756-92E6FCAD81D9}"/>
              </a:ext>
            </a:extLst>
          </p:cNvPr>
          <p:cNvSpPr txBox="1"/>
          <p:nvPr/>
        </p:nvSpPr>
        <p:spPr>
          <a:xfrm>
            <a:off x="2056014" y="6037816"/>
            <a:ext cx="6218369" cy="369332"/>
          </a:xfrm>
          <a:prstGeom prst="rect">
            <a:avLst/>
          </a:prstGeom>
          <a:noFill/>
        </p:spPr>
        <p:txBody>
          <a:bodyPr wrap="none" rtlCol="0">
            <a:spAutoFit/>
          </a:bodyPr>
          <a:lstStyle/>
          <a:p>
            <a:r>
              <a:rPr lang="en-GB" dirty="0" err="1">
                <a:solidFill>
                  <a:schemeClr val="accent6">
                    <a:lumMod val="50000"/>
                  </a:schemeClr>
                </a:solidFill>
                <a:latin typeface="Bahnschrift" panose="020B0502040204020203" pitchFamily="34" charset="0"/>
              </a:rPr>
              <a:t>z.B</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Zeit</a:t>
            </a:r>
            <a:r>
              <a:rPr lang="en-GB" dirty="0">
                <a:solidFill>
                  <a:schemeClr val="accent6">
                    <a:lumMod val="50000"/>
                  </a:schemeClr>
                </a:solidFill>
                <a:latin typeface="Bahnschrift" panose="020B0502040204020203" pitchFamily="34" charset="0"/>
              </a:rPr>
              <a:t>: </a:t>
            </a:r>
            <a:r>
              <a:rPr lang="de-CH" dirty="0">
                <a:solidFill>
                  <a:schemeClr val="accent6">
                    <a:lumMod val="50000"/>
                  </a:schemeClr>
                </a:solidFill>
                <a:latin typeface="Bahnschrift" panose="020B0502040204020203" pitchFamily="34" charset="0"/>
              </a:rPr>
              <a:t>Das Wasser kocht erst </a:t>
            </a:r>
            <a:r>
              <a:rPr lang="de-CH" b="1" u="sng" dirty="0">
                <a:solidFill>
                  <a:schemeClr val="accent6">
                    <a:lumMod val="50000"/>
                  </a:schemeClr>
                </a:solidFill>
                <a:latin typeface="Bahnschrift" panose="020B0502040204020203" pitchFamily="34" charset="0"/>
              </a:rPr>
              <a:t>nachdem</a:t>
            </a:r>
            <a:r>
              <a:rPr lang="de-CH" dirty="0">
                <a:solidFill>
                  <a:schemeClr val="accent6">
                    <a:lumMod val="50000"/>
                  </a:schemeClr>
                </a:solidFill>
                <a:latin typeface="Bahnschrift" panose="020B0502040204020203" pitchFamily="34" charset="0"/>
              </a:rPr>
              <a:t> es erhitzt wurde</a:t>
            </a:r>
            <a:endParaRPr lang="fr-BE" dirty="0">
              <a:solidFill>
                <a:schemeClr val="accent6">
                  <a:lumMod val="50000"/>
                </a:schemeClr>
              </a:solidFill>
              <a:latin typeface="Bahnschrift" panose="020B0502040204020203" pitchFamily="34" charset="0"/>
            </a:endParaRPr>
          </a:p>
        </p:txBody>
      </p:sp>
      <p:sp>
        <p:nvSpPr>
          <p:cNvPr id="28" name="TextBox 27">
            <a:extLst>
              <a:ext uri="{FF2B5EF4-FFF2-40B4-BE49-F238E27FC236}">
                <a16:creationId xmlns:a16="http://schemas.microsoft.com/office/drawing/2014/main" id="{321593A6-74F4-4D72-9E26-CDEF212719A5}"/>
              </a:ext>
            </a:extLst>
          </p:cNvPr>
          <p:cNvSpPr txBox="1"/>
          <p:nvPr/>
        </p:nvSpPr>
        <p:spPr>
          <a:xfrm>
            <a:off x="2455023" y="3253795"/>
            <a:ext cx="7860262" cy="646331"/>
          </a:xfrm>
          <a:prstGeom prst="rect">
            <a:avLst/>
          </a:prstGeom>
          <a:noFill/>
        </p:spPr>
        <p:txBody>
          <a:bodyPr wrap="square" rtlCol="0">
            <a:spAutoFit/>
          </a:bodyPr>
          <a:lstStyle/>
          <a:p>
            <a:pPr algn="just"/>
            <a:r>
              <a:rPr lang="de-DE" dirty="0">
                <a:solidFill>
                  <a:schemeClr val="accent6">
                    <a:lumMod val="50000"/>
                  </a:schemeClr>
                </a:solidFill>
                <a:latin typeface="Bahnschrift" panose="020B0502040204020203" pitchFamily="34" charset="0"/>
              </a:rPr>
              <a:t>Daneben besitzen wir </a:t>
            </a:r>
            <a:r>
              <a:rPr lang="de-DE" b="1" dirty="0">
                <a:solidFill>
                  <a:schemeClr val="accent6">
                    <a:lumMod val="50000"/>
                  </a:schemeClr>
                </a:solidFill>
                <a:latin typeface="Bahnschrift" panose="020B0502040204020203" pitchFamily="34" charset="0"/>
              </a:rPr>
              <a:t>zwei apriorische Formen der Sinnlichkeit</a:t>
            </a:r>
            <a:r>
              <a:rPr lang="de-DE" dirty="0">
                <a:solidFill>
                  <a:schemeClr val="accent6">
                    <a:lumMod val="50000"/>
                  </a:schemeClr>
                </a:solidFill>
                <a:latin typeface="Bahnschrift" panose="020B0502040204020203" pitchFamily="34" charset="0"/>
              </a:rPr>
              <a:t>, die wir dem Rohstoff der Sinnlichkeit einprägen. </a:t>
            </a:r>
            <a:r>
              <a:rPr lang="de-DE" u="sng" dirty="0">
                <a:solidFill>
                  <a:schemeClr val="accent6">
                    <a:lumMod val="50000"/>
                  </a:schemeClr>
                </a:solidFill>
                <a:latin typeface="Bahnschrift" panose="020B0502040204020203" pitchFamily="34" charset="0"/>
              </a:rPr>
              <a:t>Es sind: </a:t>
            </a:r>
            <a:r>
              <a:rPr lang="de-DE" b="1" u="sng" dirty="0">
                <a:solidFill>
                  <a:schemeClr val="accent6">
                    <a:lumMod val="50000"/>
                  </a:schemeClr>
                </a:solidFill>
                <a:latin typeface="Bahnschrift" panose="020B0502040204020203" pitchFamily="34" charset="0"/>
              </a:rPr>
              <a:t>Raum und Zeit</a:t>
            </a:r>
            <a:r>
              <a:rPr lang="de-DE" u="sng" dirty="0">
                <a:solidFill>
                  <a:schemeClr val="accent6">
                    <a:lumMod val="50000"/>
                  </a:schemeClr>
                </a:solidFill>
                <a:latin typeface="Bahnschrift" panose="020B0502040204020203" pitchFamily="34" charset="0"/>
              </a:rPr>
              <a:t>.</a:t>
            </a:r>
            <a:r>
              <a:rPr lang="de-DE" dirty="0">
                <a:solidFill>
                  <a:schemeClr val="accent6">
                    <a:lumMod val="50000"/>
                  </a:schemeClr>
                </a:solidFill>
                <a:latin typeface="Bahnschrift" panose="020B0502040204020203" pitchFamily="34" charset="0"/>
              </a:rPr>
              <a:t> </a:t>
            </a:r>
            <a:endParaRPr lang="fr-BE" dirty="0">
              <a:solidFill>
                <a:schemeClr val="accent6">
                  <a:lumMod val="5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E921740B-E131-41F8-87F0-700158F9B100}"/>
              </a:ext>
            </a:extLst>
          </p:cNvPr>
          <p:cNvSpPr txBox="1"/>
          <p:nvPr/>
        </p:nvSpPr>
        <p:spPr>
          <a:xfrm>
            <a:off x="2455023" y="4160311"/>
            <a:ext cx="7860262" cy="646331"/>
          </a:xfrm>
          <a:prstGeom prst="rect">
            <a:avLst/>
          </a:prstGeom>
          <a:noFill/>
        </p:spPr>
        <p:txBody>
          <a:bodyPr wrap="square" rtlCol="0">
            <a:spAutoFit/>
          </a:bodyPr>
          <a:lstStyle/>
          <a:p>
            <a:pPr algn="just"/>
            <a:r>
              <a:rPr lang="de-DE" dirty="0">
                <a:solidFill>
                  <a:schemeClr val="accent6">
                    <a:lumMod val="50000"/>
                  </a:schemeClr>
                </a:solidFill>
                <a:latin typeface="Bahnschrift" panose="020B0502040204020203" pitchFamily="34" charset="0"/>
              </a:rPr>
              <a:t>Die Funktion dieser Formen besteht darin, die Empfindungen </a:t>
            </a:r>
            <a:r>
              <a:rPr lang="de-DE" b="1" dirty="0">
                <a:solidFill>
                  <a:schemeClr val="accent6">
                    <a:lumMod val="50000"/>
                  </a:schemeClr>
                </a:solidFill>
                <a:latin typeface="Bahnschrift" panose="020B0502040204020203" pitchFamily="34" charset="0"/>
              </a:rPr>
              <a:t>miteinander zu verbinden</a:t>
            </a:r>
            <a:r>
              <a:rPr lang="de-DE" dirty="0">
                <a:solidFill>
                  <a:schemeClr val="accent6">
                    <a:lumMod val="50000"/>
                  </a:schemeClr>
                </a:solidFill>
                <a:latin typeface="Bahnschrift" panose="020B0502040204020203" pitchFamily="34" charset="0"/>
              </a:rPr>
              <a:t>. Auf diesem Wege entstehen </a:t>
            </a:r>
            <a:r>
              <a:rPr lang="de-DE" b="1" u="sng" dirty="0">
                <a:solidFill>
                  <a:schemeClr val="accent6">
                    <a:lumMod val="50000"/>
                  </a:schemeClr>
                </a:solidFill>
                <a:latin typeface="Bahnschrift" panose="020B0502040204020203" pitchFamily="34" charset="0"/>
              </a:rPr>
              <a:t>Anschauungen.</a:t>
            </a:r>
            <a:r>
              <a:rPr lang="de-DE" b="1" dirty="0">
                <a:solidFill>
                  <a:schemeClr val="accent6">
                    <a:lumMod val="50000"/>
                  </a:schemeClr>
                </a:solidFill>
                <a:latin typeface="Bahnschrift" panose="020B0502040204020203" pitchFamily="34" charset="0"/>
              </a:rPr>
              <a:t> </a:t>
            </a:r>
            <a:endParaRPr lang="fr-BE"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129792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P spid="25" grpId="0"/>
      <p:bldP spid="26"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cxnSp>
        <p:nvCxnSpPr>
          <p:cNvPr id="9" name="Straight Connector 8">
            <a:extLst>
              <a:ext uri="{FF2B5EF4-FFF2-40B4-BE49-F238E27FC236}">
                <a16:creationId xmlns:a16="http://schemas.microsoft.com/office/drawing/2014/main" id="{35738FE9-F1F2-4588-8080-6CFDA5937B9F}"/>
              </a:ext>
            </a:extLst>
          </p:cNvPr>
          <p:cNvCxnSpPr/>
          <p:nvPr/>
        </p:nvCxnSpPr>
        <p:spPr>
          <a:xfrm>
            <a:off x="4308763" y="1097281"/>
            <a:ext cx="16627" cy="5569527"/>
          </a:xfrm>
          <a:prstGeom prst="line">
            <a:avLst/>
          </a:prstGeom>
          <a:ln w="38100">
            <a:solidFill>
              <a:schemeClr val="accent6">
                <a:lumMod val="75000"/>
              </a:schemeClr>
            </a:solidFill>
          </a:ln>
        </p:spPr>
        <p:style>
          <a:lnRef idx="1">
            <a:schemeClr val="accent3"/>
          </a:lnRef>
          <a:fillRef idx="0">
            <a:schemeClr val="accent3"/>
          </a:fillRef>
          <a:effectRef idx="0">
            <a:schemeClr val="accent3"/>
          </a:effectRef>
          <a:fontRef idx="minor">
            <a:schemeClr val="tx1"/>
          </a:fontRef>
        </p:style>
      </p:cxnSp>
      <p:sp>
        <p:nvSpPr>
          <p:cNvPr id="10" name="TextBox 9">
            <a:extLst>
              <a:ext uri="{FF2B5EF4-FFF2-40B4-BE49-F238E27FC236}">
                <a16:creationId xmlns:a16="http://schemas.microsoft.com/office/drawing/2014/main" id="{C9E0922D-321F-466C-B7CE-50AC219D58AC}"/>
              </a:ext>
            </a:extLst>
          </p:cNvPr>
          <p:cNvSpPr txBox="1"/>
          <p:nvPr/>
        </p:nvSpPr>
        <p:spPr>
          <a:xfrm>
            <a:off x="4591392" y="1097280"/>
            <a:ext cx="7417106" cy="5262979"/>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accent6">
                    <a:lumMod val="50000"/>
                  </a:schemeClr>
                </a:solidFill>
                <a:latin typeface="Bahnschrift" panose="020B0502040204020203" pitchFamily="34" charset="0"/>
              </a:rPr>
              <a:t>Deutscher Philosoph der Aufklärung</a:t>
            </a:r>
          </a:p>
          <a:p>
            <a:pPr marL="285750" indent="-285750">
              <a:buFont typeface="Arial" panose="020B0604020202020204" pitchFamily="34" charset="0"/>
              <a:buChar char="•"/>
            </a:pPr>
            <a:endParaRPr lang="fr-BE" sz="16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de-DE" sz="1600" dirty="0">
                <a:solidFill>
                  <a:schemeClr val="accent6">
                    <a:lumMod val="50000"/>
                  </a:schemeClr>
                </a:solidFill>
                <a:latin typeface="Bahnschrift" panose="020B0502040204020203" pitchFamily="34" charset="0"/>
              </a:rPr>
              <a:t>Studierte Philosophie, Naturphilosophie und Mathematik an der Albertus-Universität Königsberg</a:t>
            </a:r>
          </a:p>
          <a:p>
            <a:pPr marL="285750" indent="-285750">
              <a:buFont typeface="Arial" panose="020B0604020202020204" pitchFamily="34" charset="0"/>
              <a:buChar char="•"/>
            </a:pPr>
            <a:endParaRPr lang="fr-BE" sz="16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de-DE" sz="1600" dirty="0">
                <a:solidFill>
                  <a:schemeClr val="accent6">
                    <a:lumMod val="50000"/>
                  </a:schemeClr>
                </a:solidFill>
                <a:latin typeface="Bahnschrift" panose="020B0502040204020203" pitchFamily="34" charset="0"/>
              </a:rPr>
              <a:t>Arbeitete bis 1750 als Hauslehrer, bis er 1754 sein Studium wiederaufnahm und 1770 die Stelle eines Professors für Logik und Metaphysik in Königsberg erlangte</a:t>
            </a:r>
          </a:p>
          <a:p>
            <a:pPr marL="285750" indent="-285750">
              <a:buFont typeface="Arial" panose="020B0604020202020204" pitchFamily="34" charset="0"/>
              <a:buChar char="•"/>
            </a:pPr>
            <a:endParaRPr lang="fr-BE" sz="16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de-DE" sz="1600" dirty="0">
                <a:solidFill>
                  <a:schemeClr val="accent6">
                    <a:lumMod val="50000"/>
                  </a:schemeClr>
                </a:solidFill>
                <a:latin typeface="Bahnschrift" panose="020B0502040204020203" pitchFamily="34" charset="0"/>
              </a:rPr>
              <a:t>Die letzten Jahre seines Lebens waren geprägt durch den Konflikt mit der Zensurbehörde, da ihm die „Herabwürdigung mancher Haupt- und Grundlehren der heiligen Schrift und des Christentums“ zur Last gelegt wurde</a:t>
            </a:r>
          </a:p>
          <a:p>
            <a:pPr marL="285750" indent="-285750">
              <a:buFont typeface="Arial" panose="020B0604020202020204" pitchFamily="34" charset="0"/>
              <a:buChar char="•"/>
            </a:pPr>
            <a:endParaRPr lang="fr-BE" sz="16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de-DE" sz="1600" dirty="0">
                <a:solidFill>
                  <a:schemeClr val="accent6">
                    <a:lumMod val="50000"/>
                  </a:schemeClr>
                </a:solidFill>
                <a:latin typeface="Bahnschrift" panose="020B0502040204020203" pitchFamily="34" charset="0"/>
              </a:rPr>
              <a:t>Sein wichtigstes Werk ist die Kritik der reinen Vernunft, das er „innerhalb etwa 4 bis 5 Monaten, gleichsam im Fluge“ schrieb</a:t>
            </a:r>
          </a:p>
          <a:p>
            <a:pPr marL="285750" indent="-285750">
              <a:buFont typeface="Arial" panose="020B0604020202020204" pitchFamily="34" charset="0"/>
              <a:buChar char="•"/>
            </a:pPr>
            <a:endParaRPr lang="de-DE" sz="16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de-DE" sz="1600" dirty="0">
                <a:solidFill>
                  <a:schemeClr val="accent6">
                    <a:lumMod val="50000"/>
                  </a:schemeClr>
                </a:solidFill>
                <a:latin typeface="Bahnschrift" panose="020B0502040204020203" pitchFamily="34" charset="0"/>
              </a:rPr>
              <a:t>Die </a:t>
            </a:r>
            <a:r>
              <a:rPr lang="de-DE" sz="1600" dirty="0" err="1">
                <a:solidFill>
                  <a:schemeClr val="accent6">
                    <a:lumMod val="50000"/>
                  </a:schemeClr>
                </a:solidFill>
                <a:latin typeface="Bahnschrift" panose="020B0502040204020203" pitchFamily="34" charset="0"/>
              </a:rPr>
              <a:t>KrV</a:t>
            </a:r>
            <a:r>
              <a:rPr lang="de-DE" sz="1600" dirty="0">
                <a:solidFill>
                  <a:schemeClr val="accent6">
                    <a:lumMod val="50000"/>
                  </a:schemeClr>
                </a:solidFill>
                <a:latin typeface="Bahnschrift" panose="020B0502040204020203" pitchFamily="34" charset="0"/>
              </a:rPr>
              <a:t> wurde als „Nervensaft verzehrendes Werk“ bezeichnet, weshalb er 1783 die </a:t>
            </a:r>
            <a:r>
              <a:rPr lang="de-DE" sz="1600" i="1" dirty="0">
                <a:solidFill>
                  <a:schemeClr val="accent6">
                    <a:lumMod val="50000"/>
                  </a:schemeClr>
                </a:solidFill>
                <a:latin typeface="Bahnschrift" panose="020B0502040204020203" pitchFamily="34" charset="0"/>
              </a:rPr>
              <a:t>Prolegomena</a:t>
            </a:r>
            <a:r>
              <a:rPr lang="de-DE" sz="1600" dirty="0">
                <a:solidFill>
                  <a:schemeClr val="accent6">
                    <a:lumMod val="50000"/>
                  </a:schemeClr>
                </a:solidFill>
                <a:latin typeface="Bahnschrift" panose="020B0502040204020203" pitchFamily="34" charset="0"/>
              </a:rPr>
              <a:t> als erklärendes Beiwerk veröffentlichte</a:t>
            </a:r>
          </a:p>
          <a:p>
            <a:pPr lvl="0"/>
            <a:endParaRPr lang="fr-BE" sz="16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de-DE" sz="1600" dirty="0">
                <a:solidFill>
                  <a:schemeClr val="accent6">
                    <a:lumMod val="50000"/>
                  </a:schemeClr>
                </a:solidFill>
                <a:latin typeface="Bahnschrift" panose="020B0502040204020203" pitchFamily="34" charset="0"/>
              </a:rPr>
              <a:t>Seine letzten Worte waren angeblich: „Es ist gut.“</a:t>
            </a:r>
            <a:endParaRPr lang="fr-BE" sz="1600" dirty="0">
              <a:solidFill>
                <a:schemeClr val="accent6">
                  <a:lumMod val="50000"/>
                </a:schemeClr>
              </a:solidFill>
              <a:latin typeface="Bahnschrift" panose="020B0502040204020203" pitchFamily="34" charset="0"/>
            </a:endParaRPr>
          </a:p>
        </p:txBody>
      </p:sp>
      <p:pic>
        <p:nvPicPr>
          <p:cNvPr id="12" name="Picture 11">
            <a:extLst>
              <a:ext uri="{FF2B5EF4-FFF2-40B4-BE49-F238E27FC236}">
                <a16:creationId xmlns:a16="http://schemas.microsoft.com/office/drawing/2014/main" id="{4878F9C5-2EF8-4285-B1A2-9F37FA61BE82}"/>
              </a:ext>
            </a:extLst>
          </p:cNvPr>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554639" y="1097280"/>
            <a:ext cx="2488122" cy="3149277"/>
          </a:xfrm>
          <a:prstGeom prst="rect">
            <a:avLst/>
          </a:prstGeom>
        </p:spPr>
      </p:pic>
    </p:spTree>
    <p:extLst>
      <p:ext uri="{BB962C8B-B14F-4D97-AF65-F5344CB8AC3E}">
        <p14:creationId xmlns:p14="http://schemas.microsoft.com/office/powerpoint/2010/main" val="819474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114955"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Sinnlichkeit</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und</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Verstand</a:t>
            </a:r>
            <a:endParaRPr lang="fr-BE" sz="2000" dirty="0">
              <a:solidFill>
                <a:schemeClr val="accent6">
                  <a:lumMod val="20000"/>
                  <a:lumOff val="80000"/>
                </a:schemeClr>
              </a:solidFill>
              <a:latin typeface="Bahnschrift" panose="020B0502040204020203" pitchFamily="34" charset="0"/>
            </a:endParaRPr>
          </a:p>
        </p:txBody>
      </p:sp>
      <p:sp>
        <p:nvSpPr>
          <p:cNvPr id="14" name="TextBox 9">
            <a:extLst>
              <a:ext uri="{FF2B5EF4-FFF2-40B4-BE49-F238E27FC236}">
                <a16:creationId xmlns:a16="http://schemas.microsoft.com/office/drawing/2014/main" id="{79978C92-5D80-4610-94FA-5E95F97CC28D}"/>
              </a:ext>
            </a:extLst>
          </p:cNvPr>
          <p:cNvSpPr txBox="1"/>
          <p:nvPr/>
        </p:nvSpPr>
        <p:spPr>
          <a:xfrm>
            <a:off x="2455025" y="1914968"/>
            <a:ext cx="7860261" cy="1200329"/>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b="1" dirty="0">
                <a:solidFill>
                  <a:schemeClr val="accent6">
                    <a:lumMod val="50000"/>
                  </a:schemeClr>
                </a:solidFill>
                <a:latin typeface="Bahnschrift" panose="020B0502040204020203" pitchFamily="34" charset="0"/>
              </a:rPr>
              <a:t>b.    Der Verstand</a:t>
            </a:r>
          </a:p>
          <a:p>
            <a:pPr algn="just"/>
            <a:endParaRPr lang="de-CH" b="1" dirty="0">
              <a:solidFill>
                <a:schemeClr val="accent6">
                  <a:lumMod val="50000"/>
                </a:schemeClr>
              </a:solidFill>
              <a:latin typeface="Bahnschrift" panose="020B0502040204020203" pitchFamily="34" charset="0"/>
            </a:endParaRPr>
          </a:p>
          <a:p>
            <a:pPr algn="just"/>
            <a:r>
              <a:rPr lang="de-DE" dirty="0">
                <a:solidFill>
                  <a:schemeClr val="accent6">
                    <a:lumMod val="50000"/>
                  </a:schemeClr>
                </a:solidFill>
                <a:latin typeface="Bahnschrift" panose="020B0502040204020203" pitchFamily="34" charset="0"/>
              </a:rPr>
              <a:t>„Anschauungen ohne Begriffe sind blind. </a:t>
            </a:r>
            <a:r>
              <a:rPr lang="de-CH" dirty="0">
                <a:solidFill>
                  <a:schemeClr val="accent6">
                    <a:lumMod val="50000"/>
                  </a:schemeClr>
                </a:solidFill>
                <a:latin typeface="Bahnschrift" panose="020B0502040204020203" pitchFamily="34" charset="0"/>
              </a:rPr>
              <a:t>Es fehlen noch die Verstandesbegriffe, die die Anschauungen verständlich machen</a:t>
            </a:r>
            <a:endParaRPr lang="de-DE" dirty="0">
              <a:solidFill>
                <a:schemeClr val="accent6">
                  <a:lumMod val="50000"/>
                </a:schemeClr>
              </a:solidFill>
              <a:latin typeface="Bahnschrift" panose="020B0502040204020203" pitchFamily="34" charset="0"/>
            </a:endParaRPr>
          </a:p>
        </p:txBody>
      </p:sp>
      <p:sp>
        <p:nvSpPr>
          <p:cNvPr id="15" name="TextBox 14">
            <a:extLst>
              <a:ext uri="{FF2B5EF4-FFF2-40B4-BE49-F238E27FC236}">
                <a16:creationId xmlns:a16="http://schemas.microsoft.com/office/drawing/2014/main" id="{8F37FBF4-9693-48DA-88C2-3B4B17B94C28}"/>
              </a:ext>
            </a:extLst>
          </p:cNvPr>
          <p:cNvSpPr txBox="1"/>
          <p:nvPr/>
        </p:nvSpPr>
        <p:spPr>
          <a:xfrm>
            <a:off x="2056014" y="5066827"/>
            <a:ext cx="9014006" cy="369332"/>
          </a:xfrm>
          <a:prstGeom prst="rect">
            <a:avLst/>
          </a:prstGeom>
          <a:noFill/>
        </p:spPr>
        <p:txBody>
          <a:bodyPr wrap="none" rtlCol="0">
            <a:spAutoFit/>
          </a:bodyPr>
          <a:lstStyle/>
          <a:p>
            <a:r>
              <a:rPr lang="de-CH" b="1" dirty="0">
                <a:solidFill>
                  <a:schemeClr val="accent6">
                    <a:lumMod val="50000"/>
                  </a:schemeClr>
                </a:solidFill>
                <a:latin typeface="Bahnschrift" panose="020B0502040204020203" pitchFamily="34" charset="0"/>
                <a:sym typeface="Wingdings" panose="05000000000000000000" pitchFamily="2" charset="2"/>
              </a:rPr>
              <a:t> </a:t>
            </a:r>
            <a:r>
              <a:rPr lang="de-CH" b="1" dirty="0">
                <a:solidFill>
                  <a:schemeClr val="accent6">
                    <a:lumMod val="50000"/>
                  </a:schemeClr>
                </a:solidFill>
                <a:latin typeface="Bahnschrift" panose="020B0502040204020203" pitchFamily="34" charset="0"/>
              </a:rPr>
              <a:t>Über die Kategorien des Verstandes sind synthetische apriorische Urteile möglich!</a:t>
            </a:r>
            <a:endParaRPr lang="fr-BE" b="1" dirty="0">
              <a:solidFill>
                <a:schemeClr val="accent6">
                  <a:lumMod val="50000"/>
                </a:schemeClr>
              </a:solidFill>
              <a:latin typeface="Bahnschrift" panose="020B0502040204020203" pitchFamily="34" charset="0"/>
            </a:endParaRPr>
          </a:p>
        </p:txBody>
      </p:sp>
      <p:sp>
        <p:nvSpPr>
          <p:cNvPr id="16" name="Curved Right Arrow 10">
            <a:extLst>
              <a:ext uri="{FF2B5EF4-FFF2-40B4-BE49-F238E27FC236}">
                <a16:creationId xmlns:a16="http://schemas.microsoft.com/office/drawing/2014/main" id="{BDBB5299-6B4D-49ED-9FFF-7EAF1D6190C5}"/>
              </a:ext>
            </a:extLst>
          </p:cNvPr>
          <p:cNvSpPr/>
          <p:nvPr/>
        </p:nvSpPr>
        <p:spPr>
          <a:xfrm>
            <a:off x="2056016" y="2726576"/>
            <a:ext cx="399009" cy="864523"/>
          </a:xfrm>
          <a:prstGeom prst="curv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6">
                  <a:lumMod val="50000"/>
                </a:schemeClr>
              </a:solidFill>
              <a:latin typeface="Bahnschrift" panose="020B0502040204020203" pitchFamily="34" charset="0"/>
            </a:endParaRPr>
          </a:p>
        </p:txBody>
      </p:sp>
      <p:sp>
        <p:nvSpPr>
          <p:cNvPr id="17" name="Curved Right Arrow 11">
            <a:extLst>
              <a:ext uri="{FF2B5EF4-FFF2-40B4-BE49-F238E27FC236}">
                <a16:creationId xmlns:a16="http://schemas.microsoft.com/office/drawing/2014/main" id="{30E7167F-3CA3-43A1-A891-295E96F91C05}"/>
              </a:ext>
            </a:extLst>
          </p:cNvPr>
          <p:cNvSpPr/>
          <p:nvPr/>
        </p:nvSpPr>
        <p:spPr>
          <a:xfrm>
            <a:off x="2056015" y="3729703"/>
            <a:ext cx="399009" cy="864523"/>
          </a:xfrm>
          <a:prstGeom prst="curv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6">
                  <a:lumMod val="50000"/>
                </a:schemeClr>
              </a:solidFill>
              <a:latin typeface="Bahnschrift" panose="020B0502040204020203" pitchFamily="34" charset="0"/>
            </a:endParaRPr>
          </a:p>
        </p:txBody>
      </p:sp>
      <p:sp>
        <p:nvSpPr>
          <p:cNvPr id="18" name="TextBox 17">
            <a:extLst>
              <a:ext uri="{FF2B5EF4-FFF2-40B4-BE49-F238E27FC236}">
                <a16:creationId xmlns:a16="http://schemas.microsoft.com/office/drawing/2014/main" id="{DB32164A-E172-450F-9C23-67F16B7A03C0}"/>
              </a:ext>
            </a:extLst>
          </p:cNvPr>
          <p:cNvSpPr txBox="1"/>
          <p:nvPr/>
        </p:nvSpPr>
        <p:spPr>
          <a:xfrm>
            <a:off x="2056014" y="5588897"/>
            <a:ext cx="4759636" cy="369332"/>
          </a:xfrm>
          <a:prstGeom prst="rect">
            <a:avLst/>
          </a:prstGeom>
          <a:noFill/>
        </p:spPr>
        <p:txBody>
          <a:bodyPr wrap="none" rtlCol="0">
            <a:spAutoFit/>
          </a:bodyPr>
          <a:lstStyle/>
          <a:p>
            <a:r>
              <a:rPr lang="en-GB" dirty="0" err="1">
                <a:solidFill>
                  <a:schemeClr val="accent6">
                    <a:lumMod val="50000"/>
                  </a:schemeClr>
                </a:solidFill>
                <a:latin typeface="Bahnschrift" panose="020B0502040204020203" pitchFamily="34" charset="0"/>
              </a:rPr>
              <a:t>z.B</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Kausalität</a:t>
            </a:r>
            <a:r>
              <a:rPr lang="en-GB" dirty="0">
                <a:solidFill>
                  <a:schemeClr val="accent6">
                    <a:lumMod val="50000"/>
                  </a:schemeClr>
                </a:solidFill>
                <a:latin typeface="Bahnschrift" panose="020B0502040204020203" pitchFamily="34" charset="0"/>
              </a:rPr>
              <a:t>: </a:t>
            </a:r>
            <a:r>
              <a:rPr lang="de-CH" dirty="0">
                <a:solidFill>
                  <a:schemeClr val="accent6">
                    <a:lumMod val="50000"/>
                  </a:schemeClr>
                </a:solidFill>
                <a:latin typeface="Bahnschrift" panose="020B0502040204020203" pitchFamily="34" charset="0"/>
              </a:rPr>
              <a:t>Keine Ursache ohne Wirkung</a:t>
            </a:r>
            <a:endParaRPr lang="fr-BE" dirty="0">
              <a:solidFill>
                <a:schemeClr val="accent6">
                  <a:lumMod val="50000"/>
                </a:schemeClr>
              </a:solidFill>
              <a:latin typeface="Bahnschrift" panose="020B0502040204020203" pitchFamily="34" charset="0"/>
            </a:endParaRPr>
          </a:p>
        </p:txBody>
      </p:sp>
      <p:sp>
        <p:nvSpPr>
          <p:cNvPr id="19" name="TextBox 18">
            <a:extLst>
              <a:ext uri="{FF2B5EF4-FFF2-40B4-BE49-F238E27FC236}">
                <a16:creationId xmlns:a16="http://schemas.microsoft.com/office/drawing/2014/main" id="{2E08A1A5-F0F4-4088-B347-2D6E73F4AE78}"/>
              </a:ext>
            </a:extLst>
          </p:cNvPr>
          <p:cNvSpPr txBox="1"/>
          <p:nvPr/>
        </p:nvSpPr>
        <p:spPr>
          <a:xfrm>
            <a:off x="2056014" y="6037816"/>
            <a:ext cx="6689652" cy="369332"/>
          </a:xfrm>
          <a:prstGeom prst="rect">
            <a:avLst/>
          </a:prstGeom>
          <a:noFill/>
        </p:spPr>
        <p:txBody>
          <a:bodyPr wrap="none" rtlCol="0">
            <a:spAutoFit/>
          </a:bodyPr>
          <a:lstStyle/>
          <a:p>
            <a:r>
              <a:rPr lang="en-GB" dirty="0" err="1">
                <a:solidFill>
                  <a:schemeClr val="accent6">
                    <a:lumMod val="50000"/>
                  </a:schemeClr>
                </a:solidFill>
                <a:latin typeface="Bahnschrift" panose="020B0502040204020203" pitchFamily="34" charset="0"/>
              </a:rPr>
              <a:t>z.B</a:t>
            </a:r>
            <a:r>
              <a:rPr lang="en-GB" dirty="0">
                <a:solidFill>
                  <a:schemeClr val="accent6">
                    <a:lumMod val="50000"/>
                  </a:schemeClr>
                </a:solidFill>
                <a:latin typeface="Bahnschrift" panose="020B0502040204020203" pitchFamily="34" charset="0"/>
              </a:rPr>
              <a:t>. Einheit: </a:t>
            </a:r>
            <a:r>
              <a:rPr lang="de-CH" dirty="0">
                <a:solidFill>
                  <a:schemeClr val="accent6">
                    <a:lumMod val="50000"/>
                  </a:schemeClr>
                </a:solidFill>
                <a:latin typeface="Bahnschrift" panose="020B0502040204020203" pitchFamily="34" charset="0"/>
              </a:rPr>
              <a:t>Dies ist </a:t>
            </a:r>
            <a:r>
              <a:rPr lang="de-CH" b="1" u="sng" dirty="0">
                <a:solidFill>
                  <a:schemeClr val="accent6">
                    <a:lumMod val="50000"/>
                  </a:schemeClr>
                </a:solidFill>
                <a:latin typeface="Bahnschrift" panose="020B0502040204020203" pitchFamily="34" charset="0"/>
              </a:rPr>
              <a:t>ein</a:t>
            </a:r>
            <a:r>
              <a:rPr lang="de-CH" dirty="0">
                <a:solidFill>
                  <a:schemeClr val="accent6">
                    <a:lumMod val="50000"/>
                  </a:schemeClr>
                </a:solidFill>
                <a:latin typeface="Bahnschrift" panose="020B0502040204020203" pitchFamily="34" charset="0"/>
              </a:rPr>
              <a:t> Schreibstift (im Gegensatz zur Vielheit)</a:t>
            </a:r>
            <a:endParaRPr lang="fr-BE" dirty="0">
              <a:solidFill>
                <a:schemeClr val="accent6">
                  <a:lumMod val="50000"/>
                </a:schemeClr>
              </a:solidFill>
              <a:latin typeface="Bahnschrift" panose="020B0502040204020203" pitchFamily="34" charset="0"/>
            </a:endParaRPr>
          </a:p>
        </p:txBody>
      </p:sp>
      <p:sp>
        <p:nvSpPr>
          <p:cNvPr id="20" name="TextBox 19">
            <a:extLst>
              <a:ext uri="{FF2B5EF4-FFF2-40B4-BE49-F238E27FC236}">
                <a16:creationId xmlns:a16="http://schemas.microsoft.com/office/drawing/2014/main" id="{CB537F4E-5A19-48B0-83EC-24C3B3A7145E}"/>
              </a:ext>
            </a:extLst>
          </p:cNvPr>
          <p:cNvSpPr txBox="1"/>
          <p:nvPr/>
        </p:nvSpPr>
        <p:spPr>
          <a:xfrm>
            <a:off x="2460825" y="3280574"/>
            <a:ext cx="7813894" cy="923330"/>
          </a:xfrm>
          <a:prstGeom prst="rect">
            <a:avLst/>
          </a:prstGeom>
          <a:noFill/>
        </p:spPr>
        <p:txBody>
          <a:bodyPr wrap="square" rtlCol="0">
            <a:spAutoFit/>
          </a:bodyPr>
          <a:lstStyle/>
          <a:p>
            <a:pPr algn="just"/>
            <a:r>
              <a:rPr lang="de-CH" dirty="0">
                <a:solidFill>
                  <a:schemeClr val="accent6">
                    <a:lumMod val="50000"/>
                  </a:schemeClr>
                </a:solidFill>
                <a:latin typeface="Bahnschrift" panose="020B0502040204020203" pitchFamily="34" charset="0"/>
              </a:rPr>
              <a:t>Begriffe haben eine doppelte Funktion: Sie leisten </a:t>
            </a:r>
            <a:r>
              <a:rPr lang="de-CH" b="1" dirty="0">
                <a:solidFill>
                  <a:schemeClr val="accent6">
                    <a:lumMod val="50000"/>
                  </a:schemeClr>
                </a:solidFill>
                <a:latin typeface="Bahnschrift" panose="020B0502040204020203" pitchFamily="34" charset="0"/>
              </a:rPr>
              <a:t>Synthesis </a:t>
            </a:r>
            <a:r>
              <a:rPr lang="de-CH" dirty="0">
                <a:solidFill>
                  <a:schemeClr val="accent6">
                    <a:lumMod val="50000"/>
                  </a:schemeClr>
                </a:solidFill>
                <a:latin typeface="Bahnschrift" panose="020B0502040204020203" pitchFamily="34" charset="0"/>
              </a:rPr>
              <a:t>(Verknüpfung) und </a:t>
            </a:r>
            <a:r>
              <a:rPr lang="de-CH" b="1" dirty="0">
                <a:solidFill>
                  <a:schemeClr val="accent6">
                    <a:lumMod val="50000"/>
                  </a:schemeClr>
                </a:solidFill>
                <a:latin typeface="Bahnschrift" panose="020B0502040204020203" pitchFamily="34" charset="0"/>
              </a:rPr>
              <a:t>Bestimmung </a:t>
            </a:r>
            <a:r>
              <a:rPr lang="de-CH" dirty="0">
                <a:solidFill>
                  <a:schemeClr val="accent6">
                    <a:lumMod val="50000"/>
                  </a:schemeClr>
                </a:solidFill>
                <a:latin typeface="Bahnschrift" panose="020B0502040204020203" pitchFamily="34" charset="0"/>
              </a:rPr>
              <a:t>zugleich. Die Anschauungen werden durch die </a:t>
            </a:r>
            <a:r>
              <a:rPr lang="de-CH" b="1" u="sng" dirty="0">
                <a:solidFill>
                  <a:schemeClr val="accent6">
                    <a:lumMod val="50000"/>
                  </a:schemeClr>
                </a:solidFill>
                <a:latin typeface="Bahnschrift" panose="020B0502040204020203" pitchFamily="34" charset="0"/>
              </a:rPr>
              <a:t>Begriffe</a:t>
            </a:r>
            <a:r>
              <a:rPr lang="de-CH" dirty="0">
                <a:solidFill>
                  <a:schemeClr val="accent6">
                    <a:lumMod val="50000"/>
                  </a:schemeClr>
                </a:solidFill>
                <a:latin typeface="Bahnschrift" panose="020B0502040204020203" pitchFamily="34" charset="0"/>
              </a:rPr>
              <a:t> bestimmt.</a:t>
            </a:r>
          </a:p>
        </p:txBody>
      </p:sp>
      <p:sp>
        <p:nvSpPr>
          <p:cNvPr id="27" name="TextBox 26">
            <a:extLst>
              <a:ext uri="{FF2B5EF4-FFF2-40B4-BE49-F238E27FC236}">
                <a16:creationId xmlns:a16="http://schemas.microsoft.com/office/drawing/2014/main" id="{6A953198-2A8F-4E2B-8035-23A32C2C72B9}"/>
              </a:ext>
            </a:extLst>
          </p:cNvPr>
          <p:cNvSpPr txBox="1"/>
          <p:nvPr/>
        </p:nvSpPr>
        <p:spPr>
          <a:xfrm>
            <a:off x="2455023" y="4119668"/>
            <a:ext cx="7819696" cy="646331"/>
          </a:xfrm>
          <a:prstGeom prst="rect">
            <a:avLst/>
          </a:prstGeom>
          <a:noFill/>
        </p:spPr>
        <p:txBody>
          <a:bodyPr wrap="square" rtlCol="0">
            <a:spAutoFit/>
          </a:bodyPr>
          <a:lstStyle/>
          <a:p>
            <a:pPr algn="just"/>
            <a:r>
              <a:rPr lang="de-CH" dirty="0">
                <a:solidFill>
                  <a:schemeClr val="accent6">
                    <a:lumMod val="50000"/>
                  </a:schemeClr>
                </a:solidFill>
                <a:latin typeface="Bahnschrift" panose="020B0502040204020203" pitchFamily="34" charset="0"/>
              </a:rPr>
              <a:t>Auch der Verstand besitzt eine Reihe von </a:t>
            </a:r>
            <a:r>
              <a:rPr lang="de-CH" b="1" dirty="0">
                <a:solidFill>
                  <a:schemeClr val="accent6">
                    <a:lumMod val="50000"/>
                  </a:schemeClr>
                </a:solidFill>
                <a:latin typeface="Bahnschrift" panose="020B0502040204020203" pitchFamily="34" charset="0"/>
              </a:rPr>
              <a:t>apriorischen Formen</a:t>
            </a:r>
            <a:r>
              <a:rPr lang="de-CH" dirty="0">
                <a:solidFill>
                  <a:schemeClr val="accent6">
                    <a:lumMod val="50000"/>
                  </a:schemeClr>
                </a:solidFill>
                <a:latin typeface="Bahnschrift" panose="020B0502040204020203" pitchFamily="34" charset="0"/>
              </a:rPr>
              <a:t>. Kant nennt diese Formen </a:t>
            </a:r>
            <a:r>
              <a:rPr lang="de-CH" b="1" u="sng" dirty="0">
                <a:solidFill>
                  <a:schemeClr val="accent6">
                    <a:lumMod val="50000"/>
                  </a:schemeClr>
                </a:solidFill>
                <a:latin typeface="Bahnschrift" panose="020B0502040204020203" pitchFamily="34" charset="0"/>
              </a:rPr>
              <a:t>Kategorien</a:t>
            </a:r>
            <a:r>
              <a:rPr lang="de-CH" b="1" dirty="0">
                <a:solidFill>
                  <a:schemeClr val="accent6">
                    <a:lumMod val="50000"/>
                  </a:schemeClr>
                </a:solidFill>
                <a:latin typeface="Bahnschrift" panose="020B0502040204020203" pitchFamily="34" charset="0"/>
              </a:rPr>
              <a:t>. </a:t>
            </a:r>
            <a:r>
              <a:rPr lang="de-CH" dirty="0">
                <a:solidFill>
                  <a:schemeClr val="accent6">
                    <a:lumMod val="50000"/>
                  </a:schemeClr>
                </a:solidFill>
                <a:latin typeface="Bahnschrift" panose="020B0502040204020203" pitchFamily="34" charset="0"/>
              </a:rPr>
              <a:t>Die Kategorien sind apriorische </a:t>
            </a:r>
            <a:r>
              <a:rPr lang="de-CH" b="1" dirty="0">
                <a:solidFill>
                  <a:schemeClr val="accent6">
                    <a:lumMod val="50000"/>
                  </a:schemeClr>
                </a:solidFill>
                <a:latin typeface="Bahnschrift" panose="020B0502040204020203" pitchFamily="34" charset="0"/>
              </a:rPr>
              <a:t>Denkschemata</a:t>
            </a:r>
            <a:r>
              <a:rPr lang="de-CH" dirty="0">
                <a:solidFill>
                  <a:schemeClr val="accent6">
                    <a:lumMod val="50000"/>
                  </a:schemeClr>
                </a:solidFill>
                <a:latin typeface="Bahnschrift" panose="020B0502040204020203" pitchFamily="34" charset="0"/>
              </a:rPr>
              <a:t>. </a:t>
            </a:r>
            <a:endParaRPr lang="fr-BE"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246394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p:bldP spid="19" grpId="0"/>
      <p:bldP spid="20"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114955"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Sinnlichkeit</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und</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Verstand</a:t>
            </a:r>
            <a:endParaRPr lang="fr-BE" sz="2000" dirty="0">
              <a:solidFill>
                <a:schemeClr val="accent6">
                  <a:lumMod val="20000"/>
                  <a:lumOff val="80000"/>
                </a:schemeClr>
              </a:solidFill>
              <a:latin typeface="Bahnschrift" panose="020B0502040204020203" pitchFamily="34" charset="0"/>
            </a:endParaRPr>
          </a:p>
        </p:txBody>
      </p:sp>
      <p:pic>
        <p:nvPicPr>
          <p:cNvPr id="21" name="Picture 20">
            <a:extLst>
              <a:ext uri="{FF2B5EF4-FFF2-40B4-BE49-F238E27FC236}">
                <a16:creationId xmlns:a16="http://schemas.microsoft.com/office/drawing/2014/main" id="{98D91DEE-647C-4D01-9AFC-7B867213D02E}"/>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8462" y="1729545"/>
            <a:ext cx="5078781" cy="4820974"/>
          </a:xfrm>
          <a:prstGeom prst="rect">
            <a:avLst/>
          </a:prstGeom>
        </p:spPr>
      </p:pic>
      <p:sp>
        <p:nvSpPr>
          <p:cNvPr id="22" name="TextBox 21">
            <a:extLst>
              <a:ext uri="{FF2B5EF4-FFF2-40B4-BE49-F238E27FC236}">
                <a16:creationId xmlns:a16="http://schemas.microsoft.com/office/drawing/2014/main" id="{25078624-8122-4445-A1CB-8AEB24D9AD39}"/>
              </a:ext>
            </a:extLst>
          </p:cNvPr>
          <p:cNvSpPr txBox="1"/>
          <p:nvPr/>
        </p:nvSpPr>
        <p:spPr>
          <a:xfrm>
            <a:off x="5801309" y="1830461"/>
            <a:ext cx="5526054" cy="2944524"/>
          </a:xfrm>
          <a:prstGeom prst="rect">
            <a:avLst/>
          </a:prstGeom>
          <a:noFill/>
        </p:spPr>
        <p:txBody>
          <a:bodyPr wrap="square">
            <a:spAutoFit/>
          </a:bodyPr>
          <a:lstStyle/>
          <a:p>
            <a:pPr algn="just">
              <a:lnSpc>
                <a:spcPct val="150000"/>
              </a:lnSpc>
            </a:pPr>
            <a:r>
              <a:rPr lang="de-CH" dirty="0">
                <a:solidFill>
                  <a:schemeClr val="accent6">
                    <a:lumMod val="50000"/>
                  </a:schemeClr>
                </a:solidFill>
                <a:latin typeface="Bahnschrift" panose="020B0502040204020203" pitchFamily="34" charset="0"/>
              </a:rPr>
              <a:t>Kant gibt Hume Recht, wenn dieser sagt: </a:t>
            </a:r>
            <a:r>
              <a:rPr lang="de-CH" b="1" u="sng" dirty="0">
                <a:solidFill>
                  <a:schemeClr val="accent6">
                    <a:lumMod val="50000"/>
                  </a:schemeClr>
                </a:solidFill>
                <a:latin typeface="Bahnschrift" panose="020B0502040204020203" pitchFamily="34" charset="0"/>
              </a:rPr>
              <a:t>ich kann keine sinnliche Empfindung der « Kausalität »</a:t>
            </a:r>
            <a:r>
              <a:rPr lang="de-CH" dirty="0">
                <a:solidFill>
                  <a:schemeClr val="accent6">
                    <a:lumMod val="50000"/>
                  </a:schemeClr>
                </a:solidFill>
                <a:latin typeface="Bahnschrift" panose="020B0502040204020203" pitchFamily="34" charset="0"/>
              </a:rPr>
              <a:t> an sich haben. </a:t>
            </a:r>
          </a:p>
          <a:p>
            <a:pPr algn="just">
              <a:lnSpc>
                <a:spcPct val="150000"/>
              </a:lnSpc>
            </a:pPr>
            <a:endParaRPr lang="de-CH" b="1" dirty="0">
              <a:solidFill>
                <a:schemeClr val="accent6">
                  <a:lumMod val="50000"/>
                </a:schemeClr>
              </a:solidFill>
              <a:latin typeface="Bahnschrift" panose="020B0502040204020203" pitchFamily="34" charset="0"/>
            </a:endParaRPr>
          </a:p>
          <a:p>
            <a:pPr algn="just">
              <a:lnSpc>
                <a:spcPct val="150000"/>
              </a:lnSpc>
            </a:pPr>
            <a:r>
              <a:rPr lang="de-CH" b="1" dirty="0">
                <a:solidFill>
                  <a:schemeClr val="accent6">
                    <a:lumMod val="50000"/>
                  </a:schemeClr>
                </a:solidFill>
                <a:latin typeface="Bahnschrift" panose="020B0502040204020203" pitchFamily="34" charset="0"/>
              </a:rPr>
              <a:t>Aber</a:t>
            </a:r>
            <a:r>
              <a:rPr lang="de-CH" dirty="0">
                <a:solidFill>
                  <a:schemeClr val="accent6">
                    <a:lumMod val="50000"/>
                  </a:schemeClr>
                </a:solidFill>
                <a:latin typeface="Bahnschrift" panose="020B0502040204020203" pitchFamily="34" charset="0"/>
              </a:rPr>
              <a:t> er fügt hinzu: </a:t>
            </a:r>
            <a:r>
              <a:rPr lang="de-CH" b="1" u="sng" dirty="0">
                <a:solidFill>
                  <a:schemeClr val="accent6">
                    <a:lumMod val="50000"/>
                  </a:schemeClr>
                </a:solidFill>
                <a:latin typeface="Bahnschrift" panose="020B0502040204020203" pitchFamily="34" charset="0"/>
              </a:rPr>
              <a:t>Die « Kausalität » ist Teil</a:t>
            </a:r>
            <a:r>
              <a:rPr lang="de-CH" b="1" i="1" u="sng" dirty="0">
                <a:solidFill>
                  <a:schemeClr val="accent6">
                    <a:lumMod val="50000"/>
                  </a:schemeClr>
                </a:solidFill>
                <a:latin typeface="Bahnschrift" panose="020B0502040204020203" pitchFamily="34" charset="0"/>
              </a:rPr>
              <a:t> </a:t>
            </a:r>
            <a:r>
              <a:rPr lang="de-CH" b="1" u="sng" dirty="0">
                <a:solidFill>
                  <a:schemeClr val="accent6">
                    <a:lumMod val="50000"/>
                  </a:schemeClr>
                </a:solidFill>
                <a:latin typeface="Bahnschrift" panose="020B0502040204020203" pitchFamily="34" charset="0"/>
              </a:rPr>
              <a:t>unseres Verstandes und lässt uns die Welt so verstehen</a:t>
            </a:r>
            <a:r>
              <a:rPr lang="de-CH" dirty="0">
                <a:solidFill>
                  <a:schemeClr val="accent6">
                    <a:lumMod val="50000"/>
                  </a:schemeClr>
                </a:solidFill>
                <a:latin typeface="Bahnschrift" panose="020B0502040204020203" pitchFamily="34" charset="0"/>
              </a:rPr>
              <a:t>.</a:t>
            </a:r>
            <a:endParaRPr lang="fr-BE" b="1"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2428964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86070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603872"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Erscheinung</a:t>
            </a:r>
            <a:r>
              <a:rPr lang="fr-BE" sz="2000" dirty="0">
                <a:solidFill>
                  <a:schemeClr val="accent6">
                    <a:lumMod val="20000"/>
                    <a:lumOff val="80000"/>
                  </a:schemeClr>
                </a:solidFill>
                <a:latin typeface="Bahnschrift" panose="020B0502040204020203" pitchFamily="34" charset="0"/>
              </a:rPr>
              <a:t> </a:t>
            </a:r>
            <a:r>
              <a:rPr lang="fr-BE" sz="2000" dirty="0" err="1">
                <a:solidFill>
                  <a:schemeClr val="accent6">
                    <a:lumMod val="20000"/>
                    <a:lumOff val="80000"/>
                  </a:schemeClr>
                </a:solidFill>
                <a:latin typeface="Bahnschrift" panose="020B0502040204020203" pitchFamily="34" charset="0"/>
              </a:rPr>
              <a:t>und</a:t>
            </a:r>
            <a:r>
              <a:rPr lang="fr-BE" sz="2000" dirty="0">
                <a:solidFill>
                  <a:schemeClr val="accent6">
                    <a:lumMod val="20000"/>
                    <a:lumOff val="80000"/>
                  </a:schemeClr>
                </a:solidFill>
                <a:latin typeface="Bahnschrift" panose="020B0502040204020203" pitchFamily="34" charset="0"/>
              </a:rPr>
              <a:t> Ding an </a:t>
            </a:r>
            <a:r>
              <a:rPr lang="fr-BE" sz="2000" dirty="0" err="1">
                <a:solidFill>
                  <a:schemeClr val="accent6">
                    <a:lumMod val="20000"/>
                    <a:lumOff val="80000"/>
                  </a:schemeClr>
                </a:solidFill>
                <a:latin typeface="Bahnschrift" panose="020B0502040204020203" pitchFamily="34" charset="0"/>
              </a:rPr>
              <a:t>Sich</a:t>
            </a:r>
            <a:endParaRPr lang="fr-BE" sz="2000" dirty="0">
              <a:solidFill>
                <a:schemeClr val="accent6">
                  <a:lumMod val="20000"/>
                  <a:lumOff val="80000"/>
                </a:schemeClr>
              </a:solidFill>
              <a:latin typeface="Bahnschrift" panose="020B0502040204020203" pitchFamily="34" charset="0"/>
            </a:endParaRPr>
          </a:p>
        </p:txBody>
      </p:sp>
      <p:sp>
        <p:nvSpPr>
          <p:cNvPr id="8" name="TextBox 4">
            <a:extLst>
              <a:ext uri="{FF2B5EF4-FFF2-40B4-BE49-F238E27FC236}">
                <a16:creationId xmlns:a16="http://schemas.microsoft.com/office/drawing/2014/main" id="{15EB1C5F-B1EC-44FD-9650-1B3B47ECD208}"/>
              </a:ext>
            </a:extLst>
          </p:cNvPr>
          <p:cNvSpPr txBox="1"/>
          <p:nvPr/>
        </p:nvSpPr>
        <p:spPr>
          <a:xfrm>
            <a:off x="252305" y="1607168"/>
            <a:ext cx="11616233" cy="646331"/>
          </a:xfrm>
          <a:prstGeom prst="rect">
            <a:avLst/>
          </a:prstGeom>
          <a:solidFill>
            <a:schemeClr val="accent6"/>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LU" i="1" dirty="0">
                <a:latin typeface="Bahnschrift" panose="020B0502040204020203" pitchFamily="34" charset="0"/>
              </a:rPr>
              <a:t>„ […] folglich wir von keinem Gegenstand als </a:t>
            </a:r>
            <a:r>
              <a:rPr lang="de-LU" b="1" i="1" dirty="0">
                <a:latin typeface="Bahnschrift" panose="020B0502040204020203" pitchFamily="34" charset="0"/>
              </a:rPr>
              <a:t>Dinge an sich selbst</a:t>
            </a:r>
            <a:r>
              <a:rPr lang="de-LU" i="1" dirty="0">
                <a:latin typeface="Bahnschrift" panose="020B0502040204020203" pitchFamily="34" charset="0"/>
              </a:rPr>
              <a:t>, sondern nur so fern es </a:t>
            </a:r>
            <a:r>
              <a:rPr lang="de-LU" b="1" i="1" u="sng" dirty="0">
                <a:latin typeface="Bahnschrift" panose="020B0502040204020203" pitchFamily="34" charset="0"/>
              </a:rPr>
              <a:t>Objekt der sinnlichen Anschauung ist, d. i. als Erscheinung</a:t>
            </a:r>
            <a:r>
              <a:rPr lang="de-LU" i="1" dirty="0">
                <a:latin typeface="Bahnschrift" panose="020B0502040204020203" pitchFamily="34" charset="0"/>
              </a:rPr>
              <a:t>, </a:t>
            </a:r>
            <a:r>
              <a:rPr lang="de-CH" i="1" dirty="0">
                <a:latin typeface="Bahnschrift" panose="020B0502040204020203" pitchFamily="34" charset="0"/>
              </a:rPr>
              <a:t>Erkenntnis haben können […]</a:t>
            </a:r>
            <a:r>
              <a:rPr lang="de-LU" i="1" dirty="0">
                <a:latin typeface="Bahnschrift" panose="020B0502040204020203" pitchFamily="34" charset="0"/>
              </a:rPr>
              <a:t>“</a:t>
            </a:r>
            <a:endParaRPr lang="de-LU" b="1" i="1" dirty="0">
              <a:latin typeface="Bahnschrift" panose="020B0502040204020203" pitchFamily="34" charset="0"/>
            </a:endParaRPr>
          </a:p>
        </p:txBody>
      </p:sp>
      <p:sp>
        <p:nvSpPr>
          <p:cNvPr id="9" name="TextBox 8">
            <a:extLst>
              <a:ext uri="{FF2B5EF4-FFF2-40B4-BE49-F238E27FC236}">
                <a16:creationId xmlns:a16="http://schemas.microsoft.com/office/drawing/2014/main" id="{FCB4124B-828F-470A-AFCD-836CB8318F86}"/>
              </a:ext>
            </a:extLst>
          </p:cNvPr>
          <p:cNvSpPr txBox="1"/>
          <p:nvPr/>
        </p:nvSpPr>
        <p:spPr>
          <a:xfrm>
            <a:off x="252304" y="2498436"/>
            <a:ext cx="11616233" cy="1477328"/>
          </a:xfrm>
          <a:prstGeom prst="rect">
            <a:avLst/>
          </a:prstGeom>
          <a:noFill/>
        </p:spPr>
        <p:txBody>
          <a:bodyPr wrap="square" rtlCol="0">
            <a:spAutoFit/>
          </a:bodyPr>
          <a:lstStyle/>
          <a:p>
            <a:r>
              <a:rPr lang="de-LU" b="1" dirty="0">
                <a:solidFill>
                  <a:schemeClr val="accent6">
                    <a:lumMod val="50000"/>
                  </a:schemeClr>
                </a:solidFill>
                <a:latin typeface="Bahnschrift" panose="020B0502040204020203" pitchFamily="34" charset="0"/>
              </a:rPr>
              <a:t>Definition:</a:t>
            </a:r>
          </a:p>
          <a:p>
            <a:pPr marL="285750" indent="-285750">
              <a:buFont typeface="Arial" panose="020B0604020202020204" pitchFamily="34" charset="0"/>
              <a:buChar char="•"/>
            </a:pPr>
            <a:r>
              <a:rPr lang="de-LU" b="1" dirty="0">
                <a:solidFill>
                  <a:schemeClr val="accent6">
                    <a:lumMod val="50000"/>
                  </a:schemeClr>
                </a:solidFill>
                <a:latin typeface="Bahnschrift" panose="020B0502040204020203" pitchFamily="34" charset="0"/>
              </a:rPr>
              <a:t>Ding an sich: </a:t>
            </a:r>
            <a:r>
              <a:rPr lang="de-LU" dirty="0">
                <a:solidFill>
                  <a:schemeClr val="accent6">
                    <a:lumMod val="50000"/>
                  </a:schemeClr>
                </a:solidFill>
                <a:latin typeface="Bahnschrift" panose="020B0502040204020203" pitchFamily="34" charset="0"/>
              </a:rPr>
              <a:t>Der Gegenstand, wie er ohne die apriorischen Formen von Sinnlichkeit und Verstand ist.</a:t>
            </a:r>
          </a:p>
          <a:p>
            <a:pPr marL="285750" indent="-285750">
              <a:buFont typeface="Arial" panose="020B0604020202020204" pitchFamily="34" charset="0"/>
              <a:buChar char="•"/>
            </a:pPr>
            <a:endParaRPr lang="de-LU"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de-LU" b="1" dirty="0">
                <a:solidFill>
                  <a:schemeClr val="accent6">
                    <a:lumMod val="50000"/>
                  </a:schemeClr>
                </a:solidFill>
                <a:latin typeface="Bahnschrift" panose="020B0502040204020203" pitchFamily="34" charset="0"/>
              </a:rPr>
              <a:t>Erscheinung:</a:t>
            </a:r>
            <a:r>
              <a:rPr lang="de-LU" dirty="0">
                <a:solidFill>
                  <a:schemeClr val="accent6">
                    <a:lumMod val="50000"/>
                  </a:schemeClr>
                </a:solidFill>
                <a:latin typeface="Bahnschrift" panose="020B0502040204020203" pitchFamily="34" charset="0"/>
              </a:rPr>
              <a:t> Der Gegenstand, wie er uns, geprägt von den apriorischen Formen von Sinnlichkeit und Verstand, erscheint.</a:t>
            </a:r>
          </a:p>
        </p:txBody>
      </p:sp>
      <p:sp>
        <p:nvSpPr>
          <p:cNvPr id="10" name="TextBox 9">
            <a:extLst>
              <a:ext uri="{FF2B5EF4-FFF2-40B4-BE49-F238E27FC236}">
                <a16:creationId xmlns:a16="http://schemas.microsoft.com/office/drawing/2014/main" id="{71FF87BE-F33C-47C5-9751-D6EC8D69618C}"/>
              </a:ext>
            </a:extLst>
          </p:cNvPr>
          <p:cNvSpPr txBox="1"/>
          <p:nvPr/>
        </p:nvSpPr>
        <p:spPr>
          <a:xfrm>
            <a:off x="252304" y="4320417"/>
            <a:ext cx="8406801" cy="2031325"/>
          </a:xfrm>
          <a:prstGeom prst="rect">
            <a:avLst/>
          </a:prstGeom>
          <a:noFill/>
        </p:spPr>
        <p:txBody>
          <a:bodyPr wrap="square" rtlCol="0">
            <a:spAutoFit/>
          </a:bodyPr>
          <a:lstStyle/>
          <a:p>
            <a:r>
              <a:rPr lang="en-GB" b="1" dirty="0" err="1">
                <a:solidFill>
                  <a:schemeClr val="accent6">
                    <a:lumMod val="50000"/>
                  </a:schemeClr>
                </a:solidFill>
                <a:latin typeface="Bahnschrift" panose="020B0502040204020203" pitchFamily="34" charset="0"/>
              </a:rPr>
              <a:t>Konsequenz</a:t>
            </a:r>
            <a:r>
              <a:rPr lang="en-GB" b="1" dirty="0">
                <a:solidFill>
                  <a:schemeClr val="accent6">
                    <a:lumMod val="50000"/>
                  </a:schemeClr>
                </a:solidFill>
                <a:latin typeface="Bahnschrift" panose="020B0502040204020203" pitchFamily="34" charset="0"/>
              </a:rPr>
              <a:t>:</a:t>
            </a:r>
          </a:p>
          <a:p>
            <a:pPr marL="285750" indent="-285750" algn="just">
              <a:buFont typeface="Arial" panose="020B0604020202020204" pitchFamily="34" charset="0"/>
              <a:buChar char="•"/>
            </a:pPr>
            <a:r>
              <a:rPr lang="en-GB" dirty="0" err="1">
                <a:solidFill>
                  <a:schemeClr val="accent6">
                    <a:lumMod val="50000"/>
                  </a:schemeClr>
                </a:solidFill>
                <a:latin typeface="Bahnschrift" panose="020B0502040204020203" pitchFamily="34" charset="0"/>
              </a:rPr>
              <a:t>Ohne</a:t>
            </a:r>
            <a:r>
              <a:rPr lang="en-GB" dirty="0">
                <a:solidFill>
                  <a:schemeClr val="accent6">
                    <a:lumMod val="50000"/>
                  </a:schemeClr>
                </a:solidFill>
                <a:latin typeface="Bahnschrift" panose="020B0502040204020203" pitchFamily="34" charset="0"/>
              </a:rPr>
              <a:t> die </a:t>
            </a:r>
            <a:r>
              <a:rPr lang="en-GB" dirty="0" err="1">
                <a:solidFill>
                  <a:schemeClr val="accent6">
                    <a:lumMod val="50000"/>
                  </a:schemeClr>
                </a:solidFill>
                <a:latin typeface="Bahnschrift" panose="020B0502040204020203" pitchFamily="34" charset="0"/>
              </a:rPr>
              <a:t>apriorischen</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Formen</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unseres</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Erkenntnisvermögens</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können</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wir</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keine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Gegenstände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wahrnehmen</a:t>
            </a:r>
            <a:r>
              <a:rPr lang="en-GB" dirty="0">
                <a:solidFill>
                  <a:schemeClr val="accent6">
                    <a:lumMod val="50000"/>
                  </a:schemeClr>
                </a:solidFill>
                <a:latin typeface="Bahnschrift" panose="020B0502040204020203" pitchFamily="34" charset="0"/>
              </a:rPr>
              <a:t>. </a:t>
            </a:r>
          </a:p>
          <a:p>
            <a:pPr marL="285750" indent="-285750" algn="just">
              <a:buFont typeface="Arial" panose="020B0604020202020204" pitchFamily="34" charset="0"/>
              <a:buChar char="•"/>
            </a:pPr>
            <a:endParaRPr lang="en-GB" dirty="0">
              <a:solidFill>
                <a:schemeClr val="accent6">
                  <a:lumMod val="50000"/>
                </a:schemeClr>
              </a:solidFill>
              <a:latin typeface="Bahnschrift" panose="020B0502040204020203" pitchFamily="34" charset="0"/>
            </a:endParaRPr>
          </a:p>
          <a:p>
            <a:pPr marL="285750" indent="-285750" algn="just">
              <a:buFont typeface="Arial" panose="020B0604020202020204" pitchFamily="34" charset="0"/>
              <a:buChar char="•"/>
            </a:pPr>
            <a:r>
              <a:rPr lang="en-GB" dirty="0">
                <a:solidFill>
                  <a:schemeClr val="accent6">
                    <a:lumMod val="50000"/>
                  </a:schemeClr>
                </a:solidFill>
                <a:latin typeface="Bahnschrift" panose="020B0502040204020203" pitchFamily="34" charset="0"/>
              </a:rPr>
              <a:t>Die Dinge an </a:t>
            </a:r>
            <a:r>
              <a:rPr lang="en-GB" dirty="0" err="1">
                <a:solidFill>
                  <a:schemeClr val="accent6">
                    <a:lumMod val="50000"/>
                  </a:schemeClr>
                </a:solidFill>
                <a:latin typeface="Bahnschrift" panose="020B0502040204020203" pitchFamily="34" charset="0"/>
              </a:rPr>
              <a:t>sich</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bleiben</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uns</a:t>
            </a:r>
            <a:r>
              <a:rPr lang="en-GB" dirty="0">
                <a:solidFill>
                  <a:schemeClr val="accent6">
                    <a:lumMod val="50000"/>
                  </a:schemeClr>
                </a:solidFill>
                <a:latin typeface="Bahnschrift" panose="020B0502040204020203" pitchFamily="34" charset="0"/>
              </a:rPr>
              <a:t> also </a:t>
            </a:r>
            <a:r>
              <a:rPr lang="en-GB" dirty="0" err="1">
                <a:solidFill>
                  <a:schemeClr val="accent6">
                    <a:lumMod val="50000"/>
                  </a:schemeClr>
                </a:solidFill>
                <a:latin typeface="Bahnschrift" panose="020B0502040204020203" pitchFamily="34" charset="0"/>
              </a:rPr>
              <a:t>verborgen</a:t>
            </a:r>
            <a:r>
              <a:rPr lang="en-GB" dirty="0">
                <a:solidFill>
                  <a:schemeClr val="accent6">
                    <a:lumMod val="50000"/>
                  </a:schemeClr>
                </a:solidFill>
                <a:latin typeface="Bahnschrift" panose="020B0502040204020203" pitchFamily="34" charset="0"/>
              </a:rPr>
              <a:t>. </a:t>
            </a:r>
          </a:p>
          <a:p>
            <a:pPr marL="285750" indent="-285750" algn="just">
              <a:buFont typeface="Arial" panose="020B0604020202020204" pitchFamily="34" charset="0"/>
              <a:buChar char="•"/>
            </a:pPr>
            <a:endParaRPr lang="en-GB" dirty="0">
              <a:solidFill>
                <a:schemeClr val="accent6">
                  <a:lumMod val="50000"/>
                </a:schemeClr>
              </a:solidFill>
              <a:latin typeface="Bahnschrift" panose="020B0502040204020203" pitchFamily="34" charset="0"/>
            </a:endParaRPr>
          </a:p>
          <a:p>
            <a:pPr marL="285750" indent="-285750" algn="just">
              <a:buFont typeface="Arial" panose="020B0604020202020204" pitchFamily="34" charset="0"/>
              <a:buChar char="•"/>
            </a:pPr>
            <a:r>
              <a:rPr lang="en-GB" dirty="0" err="1">
                <a:solidFill>
                  <a:schemeClr val="accent6">
                    <a:lumMod val="50000"/>
                  </a:schemeClr>
                </a:solidFill>
                <a:latin typeface="Bahnschrift" panose="020B0502040204020203" pitchFamily="34" charset="0"/>
              </a:rPr>
              <a:t>Wir</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erkennen</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nur</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ihre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Erscheinungen</a:t>
            </a:r>
            <a:r>
              <a:rPr lang="en-GB" dirty="0">
                <a:solidFill>
                  <a:schemeClr val="accent6">
                    <a:lumMod val="50000"/>
                  </a:schemeClr>
                </a:solidFill>
                <a:latin typeface="Bahnschrift" panose="020B0502040204020203" pitchFamily="34" charset="0"/>
              </a:rPr>
              <a:t>.</a:t>
            </a:r>
          </a:p>
        </p:txBody>
      </p:sp>
      <p:pic>
        <p:nvPicPr>
          <p:cNvPr id="12" name="Picture 11">
            <a:extLst>
              <a:ext uri="{FF2B5EF4-FFF2-40B4-BE49-F238E27FC236}">
                <a16:creationId xmlns:a16="http://schemas.microsoft.com/office/drawing/2014/main" id="{35A77E05-97A5-4D3A-97F9-5C4499E9C46F}"/>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143260" y="4547487"/>
            <a:ext cx="2898188" cy="2135507"/>
          </a:xfrm>
          <a:prstGeom prst="rect">
            <a:avLst/>
          </a:prstGeom>
        </p:spPr>
      </p:pic>
    </p:spTree>
    <p:extLst>
      <p:ext uri="{BB962C8B-B14F-4D97-AF65-F5344CB8AC3E}">
        <p14:creationId xmlns:p14="http://schemas.microsoft.com/office/powerpoint/2010/main" val="249796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21689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2945037"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Kopernikanische</a:t>
            </a:r>
            <a:r>
              <a:rPr lang="fr-BE" sz="2000" dirty="0">
                <a:solidFill>
                  <a:schemeClr val="accent6">
                    <a:lumMod val="20000"/>
                    <a:lumOff val="80000"/>
                  </a:schemeClr>
                </a:solidFill>
                <a:latin typeface="Bahnschrift" panose="020B0502040204020203" pitchFamily="34" charset="0"/>
              </a:rPr>
              <a:t> Wende</a:t>
            </a:r>
          </a:p>
        </p:txBody>
      </p:sp>
      <p:sp>
        <p:nvSpPr>
          <p:cNvPr id="23" name="TextBox 22">
            <a:extLst>
              <a:ext uri="{FF2B5EF4-FFF2-40B4-BE49-F238E27FC236}">
                <a16:creationId xmlns:a16="http://schemas.microsoft.com/office/drawing/2014/main" id="{54B95152-B4CE-49F9-BF7A-3F5F0EF48727}"/>
              </a:ext>
            </a:extLst>
          </p:cNvPr>
          <p:cNvSpPr txBox="1"/>
          <p:nvPr/>
        </p:nvSpPr>
        <p:spPr>
          <a:xfrm>
            <a:off x="1601655" y="1688740"/>
            <a:ext cx="1063112" cy="369332"/>
          </a:xfrm>
          <a:prstGeom prst="rect">
            <a:avLst/>
          </a:prstGeom>
          <a:noFill/>
        </p:spPr>
        <p:txBody>
          <a:bodyPr wrap="none" rtlCol="0">
            <a:spAutoFit/>
          </a:bodyPr>
          <a:lstStyle/>
          <a:p>
            <a:r>
              <a:rPr lang="en-GB" b="1" dirty="0" err="1">
                <a:solidFill>
                  <a:schemeClr val="accent6">
                    <a:lumMod val="50000"/>
                  </a:schemeClr>
                </a:solidFill>
                <a:latin typeface="Bahnschrift" panose="020B0502040204020203" pitchFamily="34" charset="0"/>
              </a:rPr>
              <a:t>Nachher</a:t>
            </a:r>
            <a:endParaRPr lang="fr-BE" b="1" dirty="0">
              <a:solidFill>
                <a:schemeClr val="accent6">
                  <a:lumMod val="50000"/>
                </a:schemeClr>
              </a:solidFill>
              <a:latin typeface="Bahnschrift" panose="020B0502040204020203" pitchFamily="34" charset="0"/>
            </a:endParaRPr>
          </a:p>
        </p:txBody>
      </p:sp>
      <p:pic>
        <p:nvPicPr>
          <p:cNvPr id="24" name="Picture 23">
            <a:extLst>
              <a:ext uri="{FF2B5EF4-FFF2-40B4-BE49-F238E27FC236}">
                <a16:creationId xmlns:a16="http://schemas.microsoft.com/office/drawing/2014/main" id="{53409B80-21C9-462C-BA94-60C428355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7325" y="2945194"/>
            <a:ext cx="924043" cy="662231"/>
          </a:xfrm>
          <a:prstGeom prst="rect">
            <a:avLst/>
          </a:prstGeom>
        </p:spPr>
      </p:pic>
      <p:pic>
        <p:nvPicPr>
          <p:cNvPr id="25" name="Picture 24">
            <a:extLst>
              <a:ext uri="{FF2B5EF4-FFF2-40B4-BE49-F238E27FC236}">
                <a16:creationId xmlns:a16="http://schemas.microsoft.com/office/drawing/2014/main" id="{E03BCE27-2E3D-4236-84BF-1E1C1FF87B7F}"/>
              </a:ext>
            </a:extLst>
          </p:cNvPr>
          <p:cNvPicPr>
            <a:picLocks noChangeAspect="1"/>
          </p:cNvPicPr>
          <p:nvPr/>
        </p:nvPicPr>
        <p:blipFill>
          <a:blip r:embed="rId3"/>
          <a:stretch>
            <a:fillRect/>
          </a:stretch>
        </p:blipFill>
        <p:spPr>
          <a:xfrm>
            <a:off x="1894495" y="3116504"/>
            <a:ext cx="3650457" cy="2726576"/>
          </a:xfrm>
          <a:prstGeom prst="rect">
            <a:avLst/>
          </a:prstGeom>
        </p:spPr>
      </p:pic>
      <p:pic>
        <p:nvPicPr>
          <p:cNvPr id="26" name="Picture 25">
            <a:extLst>
              <a:ext uri="{FF2B5EF4-FFF2-40B4-BE49-F238E27FC236}">
                <a16:creationId xmlns:a16="http://schemas.microsoft.com/office/drawing/2014/main" id="{0A862570-2777-4B0A-986F-5FC6A36B806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385368" y="2141736"/>
            <a:ext cx="1862561" cy="1391172"/>
          </a:xfrm>
          <a:prstGeom prst="rect">
            <a:avLst/>
          </a:prstGeom>
        </p:spPr>
      </p:pic>
      <p:cxnSp>
        <p:nvCxnSpPr>
          <p:cNvPr id="27" name="Straight Arrow Connector 26">
            <a:extLst>
              <a:ext uri="{FF2B5EF4-FFF2-40B4-BE49-F238E27FC236}">
                <a16:creationId xmlns:a16="http://schemas.microsoft.com/office/drawing/2014/main" id="{9AFCDAD9-ADF3-4C19-8E38-3201847292F3}"/>
              </a:ext>
            </a:extLst>
          </p:cNvPr>
          <p:cNvCxnSpPr>
            <a:stCxn id="24" idx="3"/>
            <a:endCxn id="26" idx="1"/>
          </p:cNvCxnSpPr>
          <p:nvPr/>
        </p:nvCxnSpPr>
        <p:spPr>
          <a:xfrm flipV="1">
            <a:off x="7211368" y="2837322"/>
            <a:ext cx="1174000" cy="438988"/>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28" name="TextBox 27">
            <a:extLst>
              <a:ext uri="{FF2B5EF4-FFF2-40B4-BE49-F238E27FC236}">
                <a16:creationId xmlns:a16="http://schemas.microsoft.com/office/drawing/2014/main" id="{9A9D210D-5DAC-4A38-8582-2995A893CE74}"/>
              </a:ext>
            </a:extLst>
          </p:cNvPr>
          <p:cNvSpPr txBox="1"/>
          <p:nvPr/>
        </p:nvSpPr>
        <p:spPr>
          <a:xfrm>
            <a:off x="5291283" y="2169120"/>
            <a:ext cx="2989921" cy="553998"/>
          </a:xfrm>
          <a:prstGeom prst="rect">
            <a:avLst/>
          </a:prstGeom>
          <a:noFill/>
        </p:spPr>
        <p:txBody>
          <a:bodyPr wrap="none" rtlCol="0">
            <a:spAutoFit/>
          </a:bodyPr>
          <a:lstStyle/>
          <a:p>
            <a:pPr algn="ctr"/>
            <a:r>
              <a:rPr lang="en-GB" dirty="0">
                <a:solidFill>
                  <a:schemeClr val="accent6">
                    <a:lumMod val="50000"/>
                  </a:schemeClr>
                </a:solidFill>
                <a:latin typeface="Bahnschrift" panose="020B0502040204020203" pitchFamily="34" charset="0"/>
              </a:rPr>
              <a:t>Filter</a:t>
            </a:r>
          </a:p>
          <a:p>
            <a:pPr algn="ctr"/>
            <a:r>
              <a:rPr lang="en-GB" sz="1200" dirty="0">
                <a:solidFill>
                  <a:schemeClr val="accent6">
                    <a:lumMod val="50000"/>
                  </a:schemeClr>
                </a:solidFill>
                <a:latin typeface="Bahnschrift" panose="020B0502040204020203" pitchFamily="34" charset="0"/>
              </a:rPr>
              <a:t>(</a:t>
            </a:r>
            <a:r>
              <a:rPr lang="en-GB" sz="1200" dirty="0" err="1">
                <a:solidFill>
                  <a:schemeClr val="accent6">
                    <a:lumMod val="50000"/>
                  </a:schemeClr>
                </a:solidFill>
                <a:latin typeface="Bahnschrift" panose="020B0502040204020203" pitchFamily="34" charset="0"/>
              </a:rPr>
              <a:t>Strukturen</a:t>
            </a:r>
            <a:r>
              <a:rPr lang="en-GB" sz="1200" dirty="0">
                <a:solidFill>
                  <a:schemeClr val="accent6">
                    <a:lumMod val="50000"/>
                  </a:schemeClr>
                </a:solidFill>
                <a:latin typeface="Bahnschrift" panose="020B0502040204020203" pitchFamily="34" charset="0"/>
              </a:rPr>
              <a:t> des </a:t>
            </a:r>
            <a:r>
              <a:rPr lang="en-GB" sz="1200" dirty="0" err="1">
                <a:solidFill>
                  <a:schemeClr val="accent6">
                    <a:lumMod val="50000"/>
                  </a:schemeClr>
                </a:solidFill>
                <a:latin typeface="Bahnschrift" panose="020B0502040204020203" pitchFamily="34" charset="0"/>
              </a:rPr>
              <a:t>erkennenden</a:t>
            </a:r>
            <a:r>
              <a:rPr lang="en-GB" sz="1200" dirty="0">
                <a:solidFill>
                  <a:schemeClr val="accent6">
                    <a:lumMod val="50000"/>
                  </a:schemeClr>
                </a:solidFill>
                <a:latin typeface="Bahnschrift" panose="020B0502040204020203" pitchFamily="34" charset="0"/>
              </a:rPr>
              <a:t> </a:t>
            </a:r>
            <a:r>
              <a:rPr lang="en-GB" sz="1200" dirty="0" err="1">
                <a:solidFill>
                  <a:schemeClr val="accent6">
                    <a:lumMod val="50000"/>
                  </a:schemeClr>
                </a:solidFill>
                <a:latin typeface="Bahnschrift" panose="020B0502040204020203" pitchFamily="34" charset="0"/>
              </a:rPr>
              <a:t>Subjektes</a:t>
            </a:r>
            <a:r>
              <a:rPr lang="en-GB" sz="1200" dirty="0">
                <a:solidFill>
                  <a:schemeClr val="accent6">
                    <a:lumMod val="50000"/>
                  </a:schemeClr>
                </a:solidFill>
                <a:latin typeface="Bahnschrift" panose="020B0502040204020203" pitchFamily="34" charset="0"/>
              </a:rPr>
              <a:t>)</a:t>
            </a:r>
            <a:endParaRPr lang="fr-BE" sz="1200" dirty="0">
              <a:solidFill>
                <a:schemeClr val="accent6">
                  <a:lumMod val="50000"/>
                </a:schemeClr>
              </a:solidFill>
              <a:latin typeface="Bahnschrift" panose="020B0502040204020203" pitchFamily="34" charset="0"/>
            </a:endParaRPr>
          </a:p>
        </p:txBody>
      </p:sp>
      <p:pic>
        <p:nvPicPr>
          <p:cNvPr id="29" name="Picture 28">
            <a:extLst>
              <a:ext uri="{FF2B5EF4-FFF2-40B4-BE49-F238E27FC236}">
                <a16:creationId xmlns:a16="http://schemas.microsoft.com/office/drawing/2014/main" id="{F5102097-4A90-4F9C-A5A6-FD6698B73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5528" y="4005835"/>
            <a:ext cx="867635" cy="867635"/>
          </a:xfrm>
          <a:prstGeom prst="rect">
            <a:avLst/>
          </a:prstGeom>
        </p:spPr>
      </p:pic>
      <p:pic>
        <p:nvPicPr>
          <p:cNvPr id="30" name="Picture 29">
            <a:extLst>
              <a:ext uri="{FF2B5EF4-FFF2-40B4-BE49-F238E27FC236}">
                <a16:creationId xmlns:a16="http://schemas.microsoft.com/office/drawing/2014/main" id="{32FAABF2-2EDC-4FEA-962E-BFB4EC734FBF}"/>
              </a:ext>
            </a:extLst>
          </p:cNvPr>
          <p:cNvPicPr>
            <a:picLocks noChangeAspect="1"/>
          </p:cNvPicPr>
          <p:nvPr/>
        </p:nvPicPr>
        <p:blipFill>
          <a:blip r:embed="rId7">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8385367" y="3726174"/>
            <a:ext cx="1862136" cy="1390855"/>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828897AD-2261-43DE-87C4-985486C34C96}"/>
              </a:ext>
            </a:extLst>
          </p:cNvPr>
          <p:cNvPicPr>
            <a:picLocks noChangeAspect="1"/>
          </p:cNvPicPr>
          <p:nvPr/>
        </p:nvPicPr>
        <p:blipFill>
          <a:blip r:embed="rId8">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tretch>
            <a:fillRect/>
          </a:stretch>
        </p:blipFill>
        <p:spPr>
          <a:xfrm>
            <a:off x="8385367" y="5310294"/>
            <a:ext cx="1862136" cy="1390855"/>
          </a:xfrm>
          <a:prstGeom prst="rect">
            <a:avLst/>
          </a:prstGeom>
        </p:spPr>
      </p:pic>
      <p:cxnSp>
        <p:nvCxnSpPr>
          <p:cNvPr id="32" name="Straight Arrow Connector 31">
            <a:extLst>
              <a:ext uri="{FF2B5EF4-FFF2-40B4-BE49-F238E27FC236}">
                <a16:creationId xmlns:a16="http://schemas.microsoft.com/office/drawing/2014/main" id="{15FE1E07-41A4-44B4-9FF6-6A3D34C06E68}"/>
              </a:ext>
            </a:extLst>
          </p:cNvPr>
          <p:cNvCxnSpPr>
            <a:stCxn id="29" idx="3"/>
            <a:endCxn id="30" idx="1"/>
          </p:cNvCxnSpPr>
          <p:nvPr/>
        </p:nvCxnSpPr>
        <p:spPr>
          <a:xfrm flipV="1">
            <a:off x="7183163" y="4421602"/>
            <a:ext cx="1202204" cy="18051"/>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3" name="Straight Arrow Connector 32">
            <a:extLst>
              <a:ext uri="{FF2B5EF4-FFF2-40B4-BE49-F238E27FC236}">
                <a16:creationId xmlns:a16="http://schemas.microsoft.com/office/drawing/2014/main" id="{25B67CEA-9B0E-4A37-A796-263DD7DB14BD}"/>
              </a:ext>
            </a:extLst>
          </p:cNvPr>
          <p:cNvCxnSpPr>
            <a:stCxn id="36" idx="3"/>
            <a:endCxn id="31" idx="1"/>
          </p:cNvCxnSpPr>
          <p:nvPr/>
        </p:nvCxnSpPr>
        <p:spPr>
          <a:xfrm>
            <a:off x="7110153" y="5762163"/>
            <a:ext cx="1275214" cy="243559"/>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34" name="TextBox 33">
            <a:extLst>
              <a:ext uri="{FF2B5EF4-FFF2-40B4-BE49-F238E27FC236}">
                <a16:creationId xmlns:a16="http://schemas.microsoft.com/office/drawing/2014/main" id="{3EB547C2-7D39-4CAC-B928-070C714FE18C}"/>
              </a:ext>
            </a:extLst>
          </p:cNvPr>
          <p:cNvSpPr txBox="1"/>
          <p:nvPr/>
        </p:nvSpPr>
        <p:spPr>
          <a:xfrm>
            <a:off x="2592632" y="2287375"/>
            <a:ext cx="2465740" cy="769441"/>
          </a:xfrm>
          <a:prstGeom prst="rect">
            <a:avLst/>
          </a:prstGeom>
          <a:noFill/>
        </p:spPr>
        <p:txBody>
          <a:bodyPr wrap="none" rtlCol="0">
            <a:spAutoFit/>
          </a:bodyPr>
          <a:lstStyle/>
          <a:p>
            <a:r>
              <a:rPr lang="en-GB" sz="3200" dirty="0">
                <a:solidFill>
                  <a:schemeClr val="accent6">
                    <a:lumMod val="50000"/>
                  </a:schemeClr>
                </a:solidFill>
                <a:latin typeface="Bahnschrift" panose="020B0502040204020203" pitchFamily="34" charset="0"/>
              </a:rPr>
              <a:t>Ding an </a:t>
            </a:r>
            <a:r>
              <a:rPr lang="en-GB" sz="3200" dirty="0" err="1">
                <a:solidFill>
                  <a:schemeClr val="accent6">
                    <a:lumMod val="50000"/>
                  </a:schemeClr>
                </a:solidFill>
                <a:latin typeface="Bahnschrift" panose="020B0502040204020203" pitchFamily="34" charset="0"/>
              </a:rPr>
              <a:t>Sich</a:t>
            </a:r>
            <a:endParaRPr lang="en-GB" sz="3200" dirty="0">
              <a:solidFill>
                <a:schemeClr val="accent6">
                  <a:lumMod val="50000"/>
                </a:schemeClr>
              </a:solidFill>
              <a:latin typeface="Bahnschrift" panose="020B0502040204020203" pitchFamily="34" charset="0"/>
            </a:endParaRPr>
          </a:p>
          <a:p>
            <a:pPr algn="ctr"/>
            <a:r>
              <a:rPr lang="en-GB" sz="1200" dirty="0">
                <a:solidFill>
                  <a:schemeClr val="accent6">
                    <a:lumMod val="50000"/>
                  </a:schemeClr>
                </a:solidFill>
                <a:latin typeface="Bahnschrift" panose="020B0502040204020203" pitchFamily="34" charset="0"/>
              </a:rPr>
              <a:t>(</a:t>
            </a:r>
            <a:r>
              <a:rPr lang="en-GB" sz="1200" dirty="0" err="1">
                <a:solidFill>
                  <a:schemeClr val="accent6">
                    <a:lumMod val="50000"/>
                  </a:schemeClr>
                </a:solidFill>
                <a:latin typeface="Bahnschrift" panose="020B0502040204020203" pitchFamily="34" charset="0"/>
              </a:rPr>
              <a:t>Bleibt</a:t>
            </a:r>
            <a:r>
              <a:rPr lang="en-GB" sz="1200" dirty="0">
                <a:solidFill>
                  <a:schemeClr val="accent6">
                    <a:lumMod val="50000"/>
                  </a:schemeClr>
                </a:solidFill>
                <a:latin typeface="Bahnschrift" panose="020B0502040204020203" pitchFamily="34" charset="0"/>
              </a:rPr>
              <a:t> </a:t>
            </a:r>
            <a:r>
              <a:rPr lang="en-GB" sz="1200" dirty="0" err="1">
                <a:solidFill>
                  <a:schemeClr val="accent6">
                    <a:lumMod val="50000"/>
                  </a:schemeClr>
                </a:solidFill>
                <a:latin typeface="Bahnschrift" panose="020B0502040204020203" pitchFamily="34" charset="0"/>
              </a:rPr>
              <a:t>uns</a:t>
            </a:r>
            <a:r>
              <a:rPr lang="en-GB" sz="1200" dirty="0">
                <a:solidFill>
                  <a:schemeClr val="accent6">
                    <a:lumMod val="50000"/>
                  </a:schemeClr>
                </a:solidFill>
                <a:latin typeface="Bahnschrift" panose="020B0502040204020203" pitchFamily="34" charset="0"/>
              </a:rPr>
              <a:t> </a:t>
            </a:r>
            <a:r>
              <a:rPr lang="en-GB" sz="1200" dirty="0" err="1">
                <a:solidFill>
                  <a:schemeClr val="accent6">
                    <a:lumMod val="50000"/>
                  </a:schemeClr>
                </a:solidFill>
                <a:latin typeface="Bahnschrift" panose="020B0502040204020203" pitchFamily="34" charset="0"/>
              </a:rPr>
              <a:t>unbekannt</a:t>
            </a:r>
            <a:r>
              <a:rPr lang="en-GB" sz="1200" dirty="0">
                <a:solidFill>
                  <a:schemeClr val="accent6">
                    <a:lumMod val="50000"/>
                  </a:schemeClr>
                </a:solidFill>
                <a:latin typeface="Bahnschrift" panose="020B0502040204020203" pitchFamily="34" charset="0"/>
              </a:rPr>
              <a:t>)</a:t>
            </a:r>
            <a:endParaRPr lang="fr-BE" sz="1200" dirty="0">
              <a:solidFill>
                <a:schemeClr val="accent6">
                  <a:lumMod val="50000"/>
                </a:schemeClr>
              </a:solidFill>
              <a:latin typeface="Bahnschrift" panose="020B0502040204020203" pitchFamily="34" charset="0"/>
            </a:endParaRPr>
          </a:p>
        </p:txBody>
      </p:sp>
      <p:sp>
        <p:nvSpPr>
          <p:cNvPr id="35" name="TextBox 34">
            <a:extLst>
              <a:ext uri="{FF2B5EF4-FFF2-40B4-BE49-F238E27FC236}">
                <a16:creationId xmlns:a16="http://schemas.microsoft.com/office/drawing/2014/main" id="{BEB546E8-AAF9-432C-B34E-F360EC221845}"/>
              </a:ext>
            </a:extLst>
          </p:cNvPr>
          <p:cNvSpPr txBox="1"/>
          <p:nvPr/>
        </p:nvSpPr>
        <p:spPr>
          <a:xfrm>
            <a:off x="7600805" y="1569456"/>
            <a:ext cx="2927404" cy="553998"/>
          </a:xfrm>
          <a:prstGeom prst="rect">
            <a:avLst/>
          </a:prstGeom>
          <a:noFill/>
        </p:spPr>
        <p:txBody>
          <a:bodyPr wrap="none" rtlCol="0">
            <a:spAutoFit/>
          </a:bodyPr>
          <a:lstStyle/>
          <a:p>
            <a:pPr algn="ctr"/>
            <a:r>
              <a:rPr lang="en-GB" dirty="0" err="1">
                <a:solidFill>
                  <a:schemeClr val="accent6">
                    <a:lumMod val="50000"/>
                  </a:schemeClr>
                </a:solidFill>
                <a:latin typeface="Bahnschrift" panose="020B0502040204020203" pitchFamily="34" charset="0"/>
              </a:rPr>
              <a:t>Erscheinung</a:t>
            </a:r>
            <a:endParaRPr lang="en-GB" dirty="0">
              <a:solidFill>
                <a:schemeClr val="accent6">
                  <a:lumMod val="50000"/>
                </a:schemeClr>
              </a:solidFill>
              <a:latin typeface="Bahnschrift" panose="020B0502040204020203" pitchFamily="34" charset="0"/>
            </a:endParaRPr>
          </a:p>
          <a:p>
            <a:r>
              <a:rPr lang="en-GB" sz="1200" dirty="0">
                <a:solidFill>
                  <a:schemeClr val="accent6">
                    <a:lumMod val="50000"/>
                  </a:schemeClr>
                </a:solidFill>
                <a:latin typeface="Bahnschrift" panose="020B0502040204020203" pitchFamily="34" charset="0"/>
              </a:rPr>
              <a:t>(</a:t>
            </a:r>
            <a:r>
              <a:rPr lang="en-GB" sz="1200" dirty="0" err="1">
                <a:solidFill>
                  <a:schemeClr val="accent6">
                    <a:lumMod val="50000"/>
                  </a:schemeClr>
                </a:solidFill>
                <a:latin typeface="Bahnschrift" panose="020B0502040204020203" pitchFamily="34" charset="0"/>
              </a:rPr>
              <a:t>Geprägt</a:t>
            </a:r>
            <a:r>
              <a:rPr lang="en-GB" sz="1200" dirty="0">
                <a:solidFill>
                  <a:schemeClr val="accent6">
                    <a:lumMod val="50000"/>
                  </a:schemeClr>
                </a:solidFill>
                <a:latin typeface="Bahnschrift" panose="020B0502040204020203" pitchFamily="34" charset="0"/>
              </a:rPr>
              <a:t> von </a:t>
            </a:r>
            <a:r>
              <a:rPr lang="en-GB" sz="1200" dirty="0" err="1">
                <a:solidFill>
                  <a:schemeClr val="accent6">
                    <a:lumMod val="50000"/>
                  </a:schemeClr>
                </a:solidFill>
                <a:latin typeface="Bahnschrift" panose="020B0502040204020203" pitchFamily="34" charset="0"/>
              </a:rPr>
              <a:t>Sinnlichkeit</a:t>
            </a:r>
            <a:r>
              <a:rPr lang="en-GB" sz="1200" dirty="0">
                <a:solidFill>
                  <a:schemeClr val="accent6">
                    <a:lumMod val="50000"/>
                  </a:schemeClr>
                </a:solidFill>
                <a:latin typeface="Bahnschrift" panose="020B0502040204020203" pitchFamily="34" charset="0"/>
              </a:rPr>
              <a:t> und </a:t>
            </a:r>
            <a:r>
              <a:rPr lang="en-GB" sz="1200" dirty="0" err="1">
                <a:solidFill>
                  <a:schemeClr val="accent6">
                    <a:lumMod val="50000"/>
                  </a:schemeClr>
                </a:solidFill>
                <a:latin typeface="Bahnschrift" panose="020B0502040204020203" pitchFamily="34" charset="0"/>
              </a:rPr>
              <a:t>Verstand</a:t>
            </a:r>
            <a:r>
              <a:rPr lang="en-GB" sz="1200" dirty="0">
                <a:solidFill>
                  <a:schemeClr val="accent6">
                    <a:lumMod val="50000"/>
                  </a:schemeClr>
                </a:solidFill>
                <a:latin typeface="Bahnschrift" panose="020B0502040204020203" pitchFamily="34" charset="0"/>
              </a:rPr>
              <a:t>)</a:t>
            </a:r>
            <a:endParaRPr lang="fr-BE" sz="1200" dirty="0">
              <a:solidFill>
                <a:schemeClr val="accent6">
                  <a:lumMod val="50000"/>
                </a:schemeClr>
              </a:solidFill>
              <a:latin typeface="Bahnschrift" panose="020B0502040204020203" pitchFamily="34" charset="0"/>
            </a:endParaRPr>
          </a:p>
        </p:txBody>
      </p:sp>
      <p:pic>
        <p:nvPicPr>
          <p:cNvPr id="36" name="Picture 35">
            <a:extLst>
              <a:ext uri="{FF2B5EF4-FFF2-40B4-BE49-F238E27FC236}">
                <a16:creationId xmlns:a16="http://schemas.microsoft.com/office/drawing/2014/main" id="{367C3107-2FA7-4DA6-B47B-4CA68DF5F220}"/>
              </a:ext>
            </a:extLst>
          </p:cNvPr>
          <p:cNvPicPr>
            <a:picLocks noChangeAspect="1"/>
          </p:cNvPicPr>
          <p:nvPr/>
        </p:nvPicPr>
        <p:blipFill rotWithShape="1">
          <a:blip r:embed="rId9">
            <a:extLst>
              <a:ext uri="{28A0092B-C50C-407E-A947-70E740481C1C}">
                <a14:useLocalDpi xmlns:a14="http://schemas.microsoft.com/office/drawing/2010/main" val="0"/>
              </a:ext>
            </a:extLst>
          </a:blip>
          <a:srcRect l="20725" r="19452"/>
          <a:stretch/>
        </p:blipFill>
        <p:spPr>
          <a:xfrm>
            <a:off x="6403571" y="5171601"/>
            <a:ext cx="706582" cy="1181123"/>
          </a:xfrm>
          <a:prstGeom prst="rect">
            <a:avLst/>
          </a:prstGeom>
        </p:spPr>
      </p:pic>
      <p:cxnSp>
        <p:nvCxnSpPr>
          <p:cNvPr id="37" name="Straight Arrow Connector 36">
            <a:extLst>
              <a:ext uri="{FF2B5EF4-FFF2-40B4-BE49-F238E27FC236}">
                <a16:creationId xmlns:a16="http://schemas.microsoft.com/office/drawing/2014/main" id="{5B538D1A-0A6E-45B0-B69F-05E8CF8A11DB}"/>
              </a:ext>
            </a:extLst>
          </p:cNvPr>
          <p:cNvCxnSpPr>
            <a:cxnSpLocks/>
          </p:cNvCxnSpPr>
          <p:nvPr/>
        </p:nvCxnSpPr>
        <p:spPr>
          <a:xfrm flipV="1">
            <a:off x="5605549" y="3429000"/>
            <a:ext cx="589413" cy="1010652"/>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8" name="Straight Arrow Connector 37">
            <a:extLst>
              <a:ext uri="{FF2B5EF4-FFF2-40B4-BE49-F238E27FC236}">
                <a16:creationId xmlns:a16="http://schemas.microsoft.com/office/drawing/2014/main" id="{FCA725A8-0C68-45DF-BF19-D00C77D90DB3}"/>
              </a:ext>
            </a:extLst>
          </p:cNvPr>
          <p:cNvCxnSpPr>
            <a:cxnSpLocks/>
            <a:endCxn id="29" idx="1"/>
          </p:cNvCxnSpPr>
          <p:nvPr/>
        </p:nvCxnSpPr>
        <p:spPr>
          <a:xfrm>
            <a:off x="5619272" y="4439653"/>
            <a:ext cx="696256" cy="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9" name="Straight Arrow Connector 38">
            <a:extLst>
              <a:ext uri="{FF2B5EF4-FFF2-40B4-BE49-F238E27FC236}">
                <a16:creationId xmlns:a16="http://schemas.microsoft.com/office/drawing/2014/main" id="{060504AE-F6E1-47B1-887E-380C59BB2C22}"/>
              </a:ext>
            </a:extLst>
          </p:cNvPr>
          <p:cNvCxnSpPr>
            <a:cxnSpLocks/>
            <a:endCxn id="36" idx="1"/>
          </p:cNvCxnSpPr>
          <p:nvPr/>
        </p:nvCxnSpPr>
        <p:spPr>
          <a:xfrm>
            <a:off x="5605550" y="4430626"/>
            <a:ext cx="798021" cy="133153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40" name="TextBox 39">
            <a:extLst>
              <a:ext uri="{FF2B5EF4-FFF2-40B4-BE49-F238E27FC236}">
                <a16:creationId xmlns:a16="http://schemas.microsoft.com/office/drawing/2014/main" id="{ECB5EFAE-B237-479B-8A5C-1967B6B76DD3}"/>
              </a:ext>
            </a:extLst>
          </p:cNvPr>
          <p:cNvSpPr txBox="1"/>
          <p:nvPr/>
        </p:nvSpPr>
        <p:spPr>
          <a:xfrm>
            <a:off x="5588914" y="991741"/>
            <a:ext cx="2335896" cy="646331"/>
          </a:xfrm>
          <a:prstGeom prst="rect">
            <a:avLst/>
          </a:prstGeom>
          <a:noFill/>
        </p:spPr>
        <p:txBody>
          <a:bodyPr wrap="none" rtlCol="0">
            <a:spAutoFit/>
          </a:bodyPr>
          <a:lstStyle/>
          <a:p>
            <a:pPr algn="ctr"/>
            <a:r>
              <a:rPr lang="en-GB" dirty="0" err="1">
                <a:solidFill>
                  <a:schemeClr val="accent6">
                    <a:lumMod val="50000"/>
                  </a:schemeClr>
                </a:solidFill>
                <a:latin typeface="Bahnschrift" panose="020B0502040204020203" pitchFamily="34" charset="0"/>
              </a:rPr>
              <a:t>Synthetische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Urteile</a:t>
            </a:r>
            <a:r>
              <a:rPr lang="en-GB" dirty="0">
                <a:solidFill>
                  <a:schemeClr val="accent6">
                    <a:lumMod val="50000"/>
                  </a:schemeClr>
                </a:solidFill>
                <a:latin typeface="Bahnschrift" panose="020B0502040204020203" pitchFamily="34" charset="0"/>
              </a:rPr>
              <a:t> </a:t>
            </a:r>
          </a:p>
          <a:p>
            <a:pPr algn="ctr"/>
            <a:r>
              <a:rPr lang="en-GB" dirty="0">
                <a:solidFill>
                  <a:schemeClr val="accent6">
                    <a:lumMod val="50000"/>
                  </a:schemeClr>
                </a:solidFill>
                <a:latin typeface="Bahnschrift" panose="020B0502040204020203" pitchFamily="34" charset="0"/>
              </a:rPr>
              <a:t>a priori </a:t>
            </a:r>
            <a:r>
              <a:rPr lang="en-GB" dirty="0" err="1">
                <a:solidFill>
                  <a:schemeClr val="accent6">
                    <a:lumMod val="50000"/>
                  </a:schemeClr>
                </a:solidFill>
                <a:latin typeface="Bahnschrift" panose="020B0502040204020203" pitchFamily="34" charset="0"/>
              </a:rPr>
              <a:t>möglich</a:t>
            </a:r>
            <a:endParaRPr lang="fr-BE" dirty="0">
              <a:solidFill>
                <a:schemeClr val="accent6">
                  <a:lumMod val="50000"/>
                </a:schemeClr>
              </a:solidFill>
              <a:latin typeface="Bahnschrift" panose="020B0502040204020203" pitchFamily="34" charset="0"/>
            </a:endParaRPr>
          </a:p>
        </p:txBody>
      </p:sp>
      <p:sp>
        <p:nvSpPr>
          <p:cNvPr id="41" name="Down Arrow 35">
            <a:extLst>
              <a:ext uri="{FF2B5EF4-FFF2-40B4-BE49-F238E27FC236}">
                <a16:creationId xmlns:a16="http://schemas.microsoft.com/office/drawing/2014/main" id="{1137216D-FC6B-49C8-971E-B2DD5B85EDDD}"/>
              </a:ext>
            </a:extLst>
          </p:cNvPr>
          <p:cNvSpPr/>
          <p:nvPr/>
        </p:nvSpPr>
        <p:spPr>
          <a:xfrm>
            <a:off x="6659871" y="1671363"/>
            <a:ext cx="252743" cy="477280"/>
          </a:xfrm>
          <a:prstGeom prst="downArrow">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sp>
        <p:nvSpPr>
          <p:cNvPr id="42" name="TextBox 4">
            <a:extLst>
              <a:ext uri="{FF2B5EF4-FFF2-40B4-BE49-F238E27FC236}">
                <a16:creationId xmlns:a16="http://schemas.microsoft.com/office/drawing/2014/main" id="{28E077E9-59C1-4178-BAB3-483C6FE4C82E}"/>
              </a:ext>
            </a:extLst>
          </p:cNvPr>
          <p:cNvSpPr txBox="1"/>
          <p:nvPr/>
        </p:nvSpPr>
        <p:spPr>
          <a:xfrm>
            <a:off x="1371600" y="3090285"/>
            <a:ext cx="4215933" cy="3416320"/>
          </a:xfrm>
          <a:prstGeom prst="rect">
            <a:avLst/>
          </a:prstGeom>
          <a:solidFill>
            <a:schemeClr val="accent6"/>
          </a:solidFill>
        </p:spPr>
        <p:txBody>
          <a:bodyPr wrap="square" rtlCol="0" anchor="ctr">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LU" dirty="0">
              <a:solidFill>
                <a:schemeClr val="accent6">
                  <a:lumMod val="50000"/>
                </a:schemeClr>
              </a:solidFill>
              <a:latin typeface="Bahnschrift" panose="020B0502040204020203" pitchFamily="34" charset="0"/>
            </a:endParaRPr>
          </a:p>
          <a:p>
            <a:pPr algn="ctr"/>
            <a:endParaRPr lang="de-LU" dirty="0">
              <a:solidFill>
                <a:schemeClr val="accent6">
                  <a:lumMod val="50000"/>
                </a:schemeClr>
              </a:solidFill>
              <a:latin typeface="Bahnschrift" panose="020B0502040204020203" pitchFamily="34" charset="0"/>
            </a:endParaRPr>
          </a:p>
          <a:p>
            <a:pPr algn="ctr"/>
            <a:endParaRPr lang="de-LU" dirty="0">
              <a:solidFill>
                <a:schemeClr val="accent6">
                  <a:lumMod val="50000"/>
                </a:schemeClr>
              </a:solidFill>
              <a:latin typeface="Bahnschrift" panose="020B0502040204020203" pitchFamily="34" charset="0"/>
            </a:endParaRPr>
          </a:p>
          <a:p>
            <a:pPr algn="ctr"/>
            <a:r>
              <a:rPr lang="de-LU" dirty="0">
                <a:solidFill>
                  <a:schemeClr val="accent6">
                    <a:lumMod val="50000"/>
                  </a:schemeClr>
                </a:solidFill>
                <a:latin typeface="Bahnschrift" panose="020B0502040204020203" pitchFamily="34" charset="0"/>
              </a:rPr>
              <a:t>„ […] folglich wir von keinem Gegenstand als </a:t>
            </a:r>
            <a:r>
              <a:rPr lang="de-LU" b="1" i="1" dirty="0">
                <a:solidFill>
                  <a:schemeClr val="accent6">
                    <a:lumMod val="50000"/>
                  </a:schemeClr>
                </a:solidFill>
                <a:latin typeface="Bahnschrift" panose="020B0502040204020203" pitchFamily="34" charset="0"/>
              </a:rPr>
              <a:t>Dinge an sich</a:t>
            </a:r>
            <a:r>
              <a:rPr lang="de-LU" b="1" dirty="0">
                <a:solidFill>
                  <a:schemeClr val="accent6">
                    <a:lumMod val="50000"/>
                  </a:schemeClr>
                </a:solidFill>
                <a:latin typeface="Bahnschrift" panose="020B0502040204020203" pitchFamily="34" charset="0"/>
              </a:rPr>
              <a:t> </a:t>
            </a:r>
            <a:r>
              <a:rPr lang="de-LU" b="1" i="1" dirty="0">
                <a:solidFill>
                  <a:schemeClr val="accent6">
                    <a:lumMod val="50000"/>
                  </a:schemeClr>
                </a:solidFill>
                <a:latin typeface="Bahnschrift" panose="020B0502040204020203" pitchFamily="34" charset="0"/>
              </a:rPr>
              <a:t>selbst</a:t>
            </a:r>
            <a:r>
              <a:rPr lang="de-LU" dirty="0">
                <a:solidFill>
                  <a:schemeClr val="accent6">
                    <a:lumMod val="50000"/>
                  </a:schemeClr>
                </a:solidFill>
                <a:latin typeface="Bahnschrift" panose="020B0502040204020203" pitchFamily="34" charset="0"/>
              </a:rPr>
              <a:t>, sondern nur so fern es </a:t>
            </a:r>
            <a:r>
              <a:rPr lang="de-LU" b="1" u="sng" dirty="0">
                <a:solidFill>
                  <a:schemeClr val="accent6">
                    <a:lumMod val="50000"/>
                  </a:schemeClr>
                </a:solidFill>
                <a:latin typeface="Bahnschrift" panose="020B0502040204020203" pitchFamily="34" charset="0"/>
              </a:rPr>
              <a:t>Objekt der sinnlichen Anschauung ist, d. i. als </a:t>
            </a:r>
            <a:r>
              <a:rPr lang="de-LU" b="1" i="1" u="sng" dirty="0">
                <a:solidFill>
                  <a:schemeClr val="accent6">
                    <a:lumMod val="50000"/>
                  </a:schemeClr>
                </a:solidFill>
                <a:latin typeface="Bahnschrift" panose="020B0502040204020203" pitchFamily="34" charset="0"/>
              </a:rPr>
              <a:t>Erscheinung</a:t>
            </a:r>
            <a:r>
              <a:rPr lang="de-LU" i="1" dirty="0">
                <a:solidFill>
                  <a:schemeClr val="accent6">
                    <a:lumMod val="50000"/>
                  </a:schemeClr>
                </a:solidFill>
                <a:latin typeface="Bahnschrift" panose="020B0502040204020203" pitchFamily="34" charset="0"/>
              </a:rPr>
              <a:t>, </a:t>
            </a:r>
            <a:r>
              <a:rPr lang="de-CH" dirty="0">
                <a:solidFill>
                  <a:schemeClr val="accent6">
                    <a:lumMod val="50000"/>
                  </a:schemeClr>
                </a:solidFill>
                <a:latin typeface="Bahnschrift" panose="020B0502040204020203" pitchFamily="34" charset="0"/>
              </a:rPr>
              <a:t>Erkenntnis haben können […]</a:t>
            </a:r>
            <a:r>
              <a:rPr lang="de-LU" dirty="0">
                <a:solidFill>
                  <a:schemeClr val="accent6">
                    <a:lumMod val="50000"/>
                  </a:schemeClr>
                </a:solidFill>
                <a:latin typeface="Bahnschrift" panose="020B0502040204020203" pitchFamily="34" charset="0"/>
              </a:rPr>
              <a:t>“</a:t>
            </a:r>
          </a:p>
          <a:p>
            <a:pPr algn="ctr"/>
            <a:endParaRPr lang="de-LU" dirty="0">
              <a:solidFill>
                <a:schemeClr val="accent6">
                  <a:lumMod val="50000"/>
                </a:schemeClr>
              </a:solidFill>
              <a:latin typeface="Bahnschrift" panose="020B0502040204020203" pitchFamily="34" charset="0"/>
            </a:endParaRPr>
          </a:p>
          <a:p>
            <a:pPr algn="ctr"/>
            <a:endParaRPr lang="de-LU" dirty="0">
              <a:solidFill>
                <a:schemeClr val="accent6">
                  <a:lumMod val="50000"/>
                </a:schemeClr>
              </a:solidFill>
              <a:latin typeface="Bahnschrift" panose="020B0502040204020203" pitchFamily="34" charset="0"/>
            </a:endParaRPr>
          </a:p>
          <a:p>
            <a:pPr algn="ctr"/>
            <a:endParaRPr lang="de-LU"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136644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p:bldP spid="40" grpId="0"/>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cxnSp>
        <p:nvCxnSpPr>
          <p:cNvPr id="43" name="Straight Arrow Connector 42">
            <a:extLst>
              <a:ext uri="{FF2B5EF4-FFF2-40B4-BE49-F238E27FC236}">
                <a16:creationId xmlns:a16="http://schemas.microsoft.com/office/drawing/2014/main" id="{B7DD2D0B-7FE9-47E3-81DB-492B2DCC8201}"/>
              </a:ext>
            </a:extLst>
          </p:cNvPr>
          <p:cNvCxnSpPr>
            <a:cxnSpLocks/>
          </p:cNvCxnSpPr>
          <p:nvPr/>
        </p:nvCxnSpPr>
        <p:spPr>
          <a:xfrm>
            <a:off x="2155971" y="3412305"/>
            <a:ext cx="7063530" cy="1669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4" name="Rectangle 43">
            <a:extLst>
              <a:ext uri="{FF2B5EF4-FFF2-40B4-BE49-F238E27FC236}">
                <a16:creationId xmlns:a16="http://schemas.microsoft.com/office/drawing/2014/main" id="{FAE05723-0EA3-4382-8875-ED752AB6D1B4}"/>
              </a:ext>
            </a:extLst>
          </p:cNvPr>
          <p:cNvSpPr/>
          <p:nvPr/>
        </p:nvSpPr>
        <p:spPr>
          <a:xfrm>
            <a:off x="2843868" y="2451885"/>
            <a:ext cx="3347993" cy="23279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45" name="Rectangle 44">
            <a:extLst>
              <a:ext uri="{FF2B5EF4-FFF2-40B4-BE49-F238E27FC236}">
                <a16:creationId xmlns:a16="http://schemas.microsoft.com/office/drawing/2014/main" id="{92E4EB01-881B-44BB-866B-CE4BA62DAAFA}"/>
              </a:ext>
            </a:extLst>
          </p:cNvPr>
          <p:cNvSpPr/>
          <p:nvPr/>
        </p:nvSpPr>
        <p:spPr>
          <a:xfrm>
            <a:off x="6178847" y="2449963"/>
            <a:ext cx="2533619" cy="2327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46" name="Multiply 9">
            <a:extLst>
              <a:ext uri="{FF2B5EF4-FFF2-40B4-BE49-F238E27FC236}">
                <a16:creationId xmlns:a16="http://schemas.microsoft.com/office/drawing/2014/main" id="{C76DDE22-F50C-40F5-A888-FE5228E3A262}"/>
              </a:ext>
            </a:extLst>
          </p:cNvPr>
          <p:cNvSpPr/>
          <p:nvPr/>
        </p:nvSpPr>
        <p:spPr>
          <a:xfrm>
            <a:off x="1508878" y="3008245"/>
            <a:ext cx="805101" cy="84151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dirty="0">
              <a:solidFill>
                <a:schemeClr val="accent6">
                  <a:lumMod val="50000"/>
                </a:schemeClr>
              </a:solidFill>
              <a:latin typeface="Bahnschrift" panose="020B0502040204020203" pitchFamily="34" charset="0"/>
            </a:endParaRPr>
          </a:p>
        </p:txBody>
      </p:sp>
      <p:sp>
        <p:nvSpPr>
          <p:cNvPr id="47" name="Oval 46">
            <a:extLst>
              <a:ext uri="{FF2B5EF4-FFF2-40B4-BE49-F238E27FC236}">
                <a16:creationId xmlns:a16="http://schemas.microsoft.com/office/drawing/2014/main" id="{2E7066AB-A6D2-4D11-8051-55F4E2C8A600}"/>
              </a:ext>
            </a:extLst>
          </p:cNvPr>
          <p:cNvSpPr/>
          <p:nvPr/>
        </p:nvSpPr>
        <p:spPr>
          <a:xfrm>
            <a:off x="6130034" y="3355747"/>
            <a:ext cx="110336" cy="1131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48" name="Oval 47">
            <a:extLst>
              <a:ext uri="{FF2B5EF4-FFF2-40B4-BE49-F238E27FC236}">
                <a16:creationId xmlns:a16="http://schemas.microsoft.com/office/drawing/2014/main" id="{D9A790DA-5479-4304-AB31-4A953C7914D7}"/>
              </a:ext>
            </a:extLst>
          </p:cNvPr>
          <p:cNvSpPr/>
          <p:nvPr/>
        </p:nvSpPr>
        <p:spPr>
          <a:xfrm>
            <a:off x="2777185" y="3355747"/>
            <a:ext cx="110336" cy="1131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49" name="Right Brace 48">
            <a:extLst>
              <a:ext uri="{FF2B5EF4-FFF2-40B4-BE49-F238E27FC236}">
                <a16:creationId xmlns:a16="http://schemas.microsoft.com/office/drawing/2014/main" id="{66482E59-08C4-48EA-B723-2DCCBA89798D}"/>
              </a:ext>
            </a:extLst>
          </p:cNvPr>
          <p:cNvSpPr/>
          <p:nvPr/>
        </p:nvSpPr>
        <p:spPr>
          <a:xfrm rot="16200000">
            <a:off x="4414230" y="548547"/>
            <a:ext cx="224658" cy="3278075"/>
          </a:xfrm>
          <a:prstGeom prst="rightBrace">
            <a:avLst>
              <a:gd name="adj1" fmla="val 160879"/>
              <a:gd name="adj2" fmla="val 51383"/>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50" name="Right Brace 49">
            <a:extLst>
              <a:ext uri="{FF2B5EF4-FFF2-40B4-BE49-F238E27FC236}">
                <a16:creationId xmlns:a16="http://schemas.microsoft.com/office/drawing/2014/main" id="{A2C72B04-2473-4248-AB63-AE581FF3E80F}"/>
              </a:ext>
            </a:extLst>
          </p:cNvPr>
          <p:cNvSpPr/>
          <p:nvPr/>
        </p:nvSpPr>
        <p:spPr>
          <a:xfrm rot="16200000">
            <a:off x="7372650" y="945602"/>
            <a:ext cx="185495" cy="2494136"/>
          </a:xfrm>
          <a:prstGeom prst="rightBrace">
            <a:avLst>
              <a:gd name="adj1" fmla="val 160879"/>
              <a:gd name="adj2" fmla="val 49014"/>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51" name="Right Brace 50">
            <a:extLst>
              <a:ext uri="{FF2B5EF4-FFF2-40B4-BE49-F238E27FC236}">
                <a16:creationId xmlns:a16="http://schemas.microsoft.com/office/drawing/2014/main" id="{80F911B1-1909-477C-83D4-2DB081565078}"/>
              </a:ext>
            </a:extLst>
          </p:cNvPr>
          <p:cNvSpPr/>
          <p:nvPr/>
        </p:nvSpPr>
        <p:spPr>
          <a:xfrm rot="16200000">
            <a:off x="5957678" y="-250109"/>
            <a:ext cx="265684" cy="3415298"/>
          </a:xfrm>
          <a:prstGeom prst="rightBrace">
            <a:avLst>
              <a:gd name="adj1" fmla="val 160879"/>
              <a:gd name="adj2" fmla="val 50048"/>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lb-LU">
              <a:solidFill>
                <a:schemeClr val="accent6">
                  <a:lumMod val="50000"/>
                </a:schemeClr>
              </a:solidFill>
              <a:latin typeface="Bahnschrift" panose="020B0502040204020203" pitchFamily="34" charset="0"/>
            </a:endParaRPr>
          </a:p>
        </p:txBody>
      </p:sp>
      <p:cxnSp>
        <p:nvCxnSpPr>
          <p:cNvPr id="52" name="Straight Connector 51">
            <a:extLst>
              <a:ext uri="{FF2B5EF4-FFF2-40B4-BE49-F238E27FC236}">
                <a16:creationId xmlns:a16="http://schemas.microsoft.com/office/drawing/2014/main" id="{61562FF2-9B88-432B-B91A-D29ED34F154D}"/>
              </a:ext>
            </a:extLst>
          </p:cNvPr>
          <p:cNvCxnSpPr>
            <a:cxnSpLocks/>
          </p:cNvCxnSpPr>
          <p:nvPr/>
        </p:nvCxnSpPr>
        <p:spPr>
          <a:xfrm>
            <a:off x="4477836" y="2438133"/>
            <a:ext cx="0" cy="232791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C2CC685E-FFB2-4347-99C9-984382D6EBA7}"/>
              </a:ext>
            </a:extLst>
          </p:cNvPr>
          <p:cNvSpPr txBox="1"/>
          <p:nvPr/>
        </p:nvSpPr>
        <p:spPr>
          <a:xfrm>
            <a:off x="3964293" y="1611361"/>
            <a:ext cx="1723443" cy="369332"/>
          </a:xfrm>
          <a:prstGeom prst="rect">
            <a:avLst/>
          </a:prstGeom>
          <a:noFill/>
        </p:spPr>
        <p:txBody>
          <a:bodyPr wrap="square" rtlCol="0">
            <a:spAutoFit/>
          </a:bodyPr>
          <a:lstStyle/>
          <a:p>
            <a:r>
              <a:rPr lang="en-GB" dirty="0" err="1">
                <a:solidFill>
                  <a:schemeClr val="accent6">
                    <a:lumMod val="50000"/>
                  </a:schemeClr>
                </a:solidFill>
                <a:latin typeface="Bahnschrift" panose="020B0502040204020203" pitchFamily="34" charset="0"/>
              </a:rPr>
              <a:t>Sinnlichkeit</a:t>
            </a:r>
            <a:endParaRPr lang="lb-LU" dirty="0">
              <a:solidFill>
                <a:schemeClr val="accent6">
                  <a:lumMod val="50000"/>
                </a:schemeClr>
              </a:solidFill>
              <a:latin typeface="Bahnschrift" panose="020B0502040204020203" pitchFamily="34" charset="0"/>
            </a:endParaRPr>
          </a:p>
        </p:txBody>
      </p:sp>
      <p:sp>
        <p:nvSpPr>
          <p:cNvPr id="54" name="TextBox 53">
            <a:extLst>
              <a:ext uri="{FF2B5EF4-FFF2-40B4-BE49-F238E27FC236}">
                <a16:creationId xmlns:a16="http://schemas.microsoft.com/office/drawing/2014/main" id="{96A0868B-1635-4770-AA92-1042C2738462}"/>
              </a:ext>
            </a:extLst>
          </p:cNvPr>
          <p:cNvSpPr txBox="1"/>
          <p:nvPr/>
        </p:nvSpPr>
        <p:spPr>
          <a:xfrm>
            <a:off x="6954944" y="1599460"/>
            <a:ext cx="1431587" cy="369332"/>
          </a:xfrm>
          <a:prstGeom prst="rect">
            <a:avLst/>
          </a:prstGeom>
          <a:noFill/>
        </p:spPr>
        <p:txBody>
          <a:bodyPr wrap="square" rtlCol="0">
            <a:spAutoFit/>
          </a:bodyPr>
          <a:lstStyle/>
          <a:p>
            <a:r>
              <a:rPr lang="en-GB" dirty="0" err="1">
                <a:solidFill>
                  <a:schemeClr val="accent6">
                    <a:lumMod val="50000"/>
                  </a:schemeClr>
                </a:solidFill>
                <a:latin typeface="Bahnschrift" panose="020B0502040204020203" pitchFamily="34" charset="0"/>
              </a:rPr>
              <a:t>Verstand</a:t>
            </a:r>
            <a:endParaRPr lang="lb-LU" dirty="0">
              <a:solidFill>
                <a:schemeClr val="accent6">
                  <a:lumMod val="50000"/>
                </a:schemeClr>
              </a:solidFill>
              <a:latin typeface="Bahnschrift" panose="020B0502040204020203" pitchFamily="34" charset="0"/>
            </a:endParaRPr>
          </a:p>
        </p:txBody>
      </p:sp>
      <p:sp>
        <p:nvSpPr>
          <p:cNvPr id="55" name="TextBox 54">
            <a:extLst>
              <a:ext uri="{FF2B5EF4-FFF2-40B4-BE49-F238E27FC236}">
                <a16:creationId xmlns:a16="http://schemas.microsoft.com/office/drawing/2014/main" id="{91B330E0-8EF6-4B37-B888-0F7EFA969820}"/>
              </a:ext>
            </a:extLst>
          </p:cNvPr>
          <p:cNvSpPr txBox="1"/>
          <p:nvPr/>
        </p:nvSpPr>
        <p:spPr>
          <a:xfrm>
            <a:off x="5608323" y="849071"/>
            <a:ext cx="1431587" cy="369332"/>
          </a:xfrm>
          <a:prstGeom prst="rect">
            <a:avLst/>
          </a:prstGeom>
          <a:noFill/>
        </p:spPr>
        <p:txBody>
          <a:bodyPr wrap="square" rtlCol="0">
            <a:spAutoFit/>
          </a:bodyPr>
          <a:lstStyle/>
          <a:p>
            <a:r>
              <a:rPr lang="en-GB" dirty="0" err="1">
                <a:solidFill>
                  <a:schemeClr val="accent6">
                    <a:lumMod val="50000"/>
                  </a:schemeClr>
                </a:solidFill>
                <a:latin typeface="Bahnschrift" panose="020B0502040204020203" pitchFamily="34" charset="0"/>
              </a:rPr>
              <a:t>Vernunft</a:t>
            </a:r>
            <a:endParaRPr lang="lb-LU" dirty="0">
              <a:solidFill>
                <a:schemeClr val="accent6">
                  <a:lumMod val="50000"/>
                </a:schemeClr>
              </a:solidFill>
              <a:latin typeface="Bahnschrift" panose="020B0502040204020203" pitchFamily="34" charset="0"/>
            </a:endParaRPr>
          </a:p>
        </p:txBody>
      </p:sp>
      <p:sp>
        <p:nvSpPr>
          <p:cNvPr id="56" name="Right Brace 55">
            <a:extLst>
              <a:ext uri="{FF2B5EF4-FFF2-40B4-BE49-F238E27FC236}">
                <a16:creationId xmlns:a16="http://schemas.microsoft.com/office/drawing/2014/main" id="{0B47CE8A-B1E3-45E6-BD03-2E67FE078584}"/>
              </a:ext>
            </a:extLst>
          </p:cNvPr>
          <p:cNvSpPr/>
          <p:nvPr/>
        </p:nvSpPr>
        <p:spPr>
          <a:xfrm rot="16200000" flipH="1">
            <a:off x="4402715" y="3424154"/>
            <a:ext cx="141067" cy="3214147"/>
          </a:xfrm>
          <a:prstGeom prst="rightBrace">
            <a:avLst>
              <a:gd name="adj1" fmla="val 160879"/>
              <a:gd name="adj2" fmla="val 50607"/>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57" name="TextBox 56">
            <a:extLst>
              <a:ext uri="{FF2B5EF4-FFF2-40B4-BE49-F238E27FC236}">
                <a16:creationId xmlns:a16="http://schemas.microsoft.com/office/drawing/2014/main" id="{B9491FB1-E495-4B76-8E1D-5366EAF75500}"/>
              </a:ext>
            </a:extLst>
          </p:cNvPr>
          <p:cNvSpPr txBox="1"/>
          <p:nvPr/>
        </p:nvSpPr>
        <p:spPr>
          <a:xfrm>
            <a:off x="3142833" y="2748438"/>
            <a:ext cx="2330316" cy="369332"/>
          </a:xfrm>
          <a:prstGeom prst="rect">
            <a:avLst/>
          </a:prstGeom>
          <a:noFill/>
        </p:spPr>
        <p:txBody>
          <a:bodyPr wrap="square" rtlCol="0">
            <a:spAutoFit/>
          </a:bodyPr>
          <a:lstStyle/>
          <a:p>
            <a:r>
              <a:rPr lang="en-GB" dirty="0" err="1">
                <a:solidFill>
                  <a:schemeClr val="accent6">
                    <a:lumMod val="50000"/>
                  </a:schemeClr>
                </a:solidFill>
                <a:latin typeface="Bahnschrift" panose="020B0502040204020203" pitchFamily="34" charset="0"/>
              </a:rPr>
              <a:t>Raum</a:t>
            </a:r>
            <a:endParaRPr lang="lb-LU" dirty="0">
              <a:solidFill>
                <a:schemeClr val="accent6">
                  <a:lumMod val="50000"/>
                </a:schemeClr>
              </a:solidFill>
              <a:latin typeface="Bahnschrift" panose="020B0502040204020203" pitchFamily="34" charset="0"/>
            </a:endParaRPr>
          </a:p>
        </p:txBody>
      </p:sp>
      <p:sp>
        <p:nvSpPr>
          <p:cNvPr id="58" name="TextBox 57">
            <a:extLst>
              <a:ext uri="{FF2B5EF4-FFF2-40B4-BE49-F238E27FC236}">
                <a16:creationId xmlns:a16="http://schemas.microsoft.com/office/drawing/2014/main" id="{2C6268FF-23EB-45A8-BAFB-7D35E8EF6E68}"/>
              </a:ext>
            </a:extLst>
          </p:cNvPr>
          <p:cNvSpPr txBox="1"/>
          <p:nvPr/>
        </p:nvSpPr>
        <p:spPr>
          <a:xfrm>
            <a:off x="4856675" y="2752013"/>
            <a:ext cx="1029564" cy="369332"/>
          </a:xfrm>
          <a:prstGeom prst="rect">
            <a:avLst/>
          </a:prstGeom>
          <a:noFill/>
        </p:spPr>
        <p:txBody>
          <a:bodyPr wrap="square" rtlCol="0">
            <a:spAutoFit/>
          </a:bodyPr>
          <a:lstStyle/>
          <a:p>
            <a:r>
              <a:rPr lang="en-GB" dirty="0" err="1">
                <a:solidFill>
                  <a:schemeClr val="accent6">
                    <a:lumMod val="50000"/>
                  </a:schemeClr>
                </a:solidFill>
                <a:latin typeface="Bahnschrift" panose="020B0502040204020203" pitchFamily="34" charset="0"/>
              </a:rPr>
              <a:t>Zeit</a:t>
            </a:r>
            <a:endParaRPr lang="lb-LU" dirty="0">
              <a:solidFill>
                <a:schemeClr val="accent6">
                  <a:lumMod val="50000"/>
                </a:schemeClr>
              </a:solidFill>
              <a:latin typeface="Bahnschrift" panose="020B0502040204020203" pitchFamily="34" charset="0"/>
            </a:endParaRPr>
          </a:p>
        </p:txBody>
      </p:sp>
      <p:sp>
        <p:nvSpPr>
          <p:cNvPr id="59" name="Right Brace 58">
            <a:extLst>
              <a:ext uri="{FF2B5EF4-FFF2-40B4-BE49-F238E27FC236}">
                <a16:creationId xmlns:a16="http://schemas.microsoft.com/office/drawing/2014/main" id="{7F75DCE6-E6D4-4545-8E6C-C20D0C86B354}"/>
              </a:ext>
            </a:extLst>
          </p:cNvPr>
          <p:cNvSpPr/>
          <p:nvPr/>
        </p:nvSpPr>
        <p:spPr>
          <a:xfrm rot="16200000" flipH="1">
            <a:off x="7391677" y="3780971"/>
            <a:ext cx="132400" cy="2509179"/>
          </a:xfrm>
          <a:prstGeom prst="rightBrace">
            <a:avLst>
              <a:gd name="adj1" fmla="val 160879"/>
              <a:gd name="adj2" fmla="val 50607"/>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60" name="TextBox 59">
            <a:extLst>
              <a:ext uri="{FF2B5EF4-FFF2-40B4-BE49-F238E27FC236}">
                <a16:creationId xmlns:a16="http://schemas.microsoft.com/office/drawing/2014/main" id="{48207F03-24AF-4EA8-8032-ED192FE7295A}"/>
              </a:ext>
            </a:extLst>
          </p:cNvPr>
          <p:cNvSpPr txBox="1"/>
          <p:nvPr/>
        </p:nvSpPr>
        <p:spPr>
          <a:xfrm>
            <a:off x="3917647" y="5282653"/>
            <a:ext cx="1111202" cy="769441"/>
          </a:xfrm>
          <a:prstGeom prst="rect">
            <a:avLst/>
          </a:prstGeom>
          <a:noFill/>
        </p:spPr>
        <p:txBody>
          <a:bodyPr wrap="square" rtlCol="0">
            <a:spAutoFit/>
          </a:bodyPr>
          <a:lstStyle/>
          <a:p>
            <a:pPr algn="ctr"/>
            <a:r>
              <a:rPr lang="en-GB" sz="1100" dirty="0" err="1">
                <a:solidFill>
                  <a:schemeClr val="accent6">
                    <a:lumMod val="50000"/>
                  </a:schemeClr>
                </a:solidFill>
                <a:latin typeface="Bahnschrift" panose="020B0502040204020203" pitchFamily="34" charset="0"/>
              </a:rPr>
              <a:t>Apriorische</a:t>
            </a:r>
            <a:r>
              <a:rPr lang="en-GB" sz="1100" dirty="0">
                <a:solidFill>
                  <a:schemeClr val="accent6">
                    <a:lumMod val="50000"/>
                  </a:schemeClr>
                </a:solidFill>
                <a:latin typeface="Bahnschrift" panose="020B0502040204020203" pitchFamily="34" charset="0"/>
              </a:rPr>
              <a:t> </a:t>
            </a:r>
            <a:r>
              <a:rPr lang="en-GB" sz="1100" dirty="0" err="1">
                <a:solidFill>
                  <a:schemeClr val="accent6">
                    <a:lumMod val="50000"/>
                  </a:schemeClr>
                </a:solidFill>
                <a:latin typeface="Bahnschrift" panose="020B0502040204020203" pitchFamily="34" charset="0"/>
              </a:rPr>
              <a:t>Formen</a:t>
            </a:r>
            <a:endParaRPr lang="en-GB" sz="1100" dirty="0">
              <a:solidFill>
                <a:schemeClr val="accent6">
                  <a:lumMod val="50000"/>
                </a:schemeClr>
              </a:solidFill>
              <a:latin typeface="Bahnschrift" panose="020B0502040204020203" pitchFamily="34" charset="0"/>
            </a:endParaRPr>
          </a:p>
          <a:p>
            <a:pPr algn="ctr"/>
            <a:r>
              <a:rPr lang="en-GB" sz="1100" dirty="0">
                <a:solidFill>
                  <a:schemeClr val="accent6">
                    <a:lumMod val="50000"/>
                  </a:schemeClr>
                </a:solidFill>
                <a:latin typeface="Bahnschrift" panose="020B0502040204020203" pitchFamily="34" charset="0"/>
              </a:rPr>
              <a:t>der </a:t>
            </a:r>
            <a:r>
              <a:rPr lang="en-GB" sz="1100" dirty="0" err="1">
                <a:solidFill>
                  <a:schemeClr val="accent6">
                    <a:lumMod val="50000"/>
                  </a:schemeClr>
                </a:solidFill>
                <a:latin typeface="Bahnschrift" panose="020B0502040204020203" pitchFamily="34" charset="0"/>
              </a:rPr>
              <a:t>Anschauung</a:t>
            </a:r>
            <a:endParaRPr lang="lb-LU" sz="1100" dirty="0">
              <a:solidFill>
                <a:schemeClr val="accent6">
                  <a:lumMod val="50000"/>
                </a:schemeClr>
              </a:solidFill>
              <a:latin typeface="Bahnschrift" panose="020B0502040204020203" pitchFamily="34" charset="0"/>
            </a:endParaRPr>
          </a:p>
        </p:txBody>
      </p:sp>
      <p:pic>
        <p:nvPicPr>
          <p:cNvPr id="61" name="Picture 60">
            <a:extLst>
              <a:ext uri="{FF2B5EF4-FFF2-40B4-BE49-F238E27FC236}">
                <a16:creationId xmlns:a16="http://schemas.microsoft.com/office/drawing/2014/main" id="{D61B7707-7E3E-4577-86D7-904F051598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6666" y="3513327"/>
            <a:ext cx="1362434" cy="1206102"/>
          </a:xfrm>
          <a:prstGeom prst="rect">
            <a:avLst/>
          </a:prstGeom>
        </p:spPr>
      </p:pic>
      <p:pic>
        <p:nvPicPr>
          <p:cNvPr id="62" name="Picture 61">
            <a:extLst>
              <a:ext uri="{FF2B5EF4-FFF2-40B4-BE49-F238E27FC236}">
                <a16:creationId xmlns:a16="http://schemas.microsoft.com/office/drawing/2014/main" id="{1BC48068-E9A4-4305-9CC8-8B3FD880B1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156" y="3554390"/>
            <a:ext cx="1071590" cy="1071590"/>
          </a:xfrm>
          <a:prstGeom prst="rect">
            <a:avLst/>
          </a:prstGeom>
        </p:spPr>
      </p:pic>
      <p:pic>
        <p:nvPicPr>
          <p:cNvPr id="63" name="Picture 62">
            <a:extLst>
              <a:ext uri="{FF2B5EF4-FFF2-40B4-BE49-F238E27FC236}">
                <a16:creationId xmlns:a16="http://schemas.microsoft.com/office/drawing/2014/main" id="{37834082-3559-4D88-BFDD-649AA2701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2365" y="3327653"/>
            <a:ext cx="1259190" cy="1477161"/>
          </a:xfrm>
          <a:prstGeom prst="rect">
            <a:avLst/>
          </a:prstGeom>
        </p:spPr>
      </p:pic>
      <p:sp>
        <p:nvSpPr>
          <p:cNvPr id="64" name="TextBox 63">
            <a:extLst>
              <a:ext uri="{FF2B5EF4-FFF2-40B4-BE49-F238E27FC236}">
                <a16:creationId xmlns:a16="http://schemas.microsoft.com/office/drawing/2014/main" id="{4DDF3D34-7C79-453A-AD8B-3383869112D9}"/>
              </a:ext>
            </a:extLst>
          </p:cNvPr>
          <p:cNvSpPr txBox="1"/>
          <p:nvPr/>
        </p:nvSpPr>
        <p:spPr>
          <a:xfrm>
            <a:off x="6892383" y="2718284"/>
            <a:ext cx="1908410" cy="369332"/>
          </a:xfrm>
          <a:prstGeom prst="rect">
            <a:avLst/>
          </a:prstGeom>
          <a:noFill/>
        </p:spPr>
        <p:txBody>
          <a:bodyPr wrap="square" rtlCol="0">
            <a:spAutoFit/>
          </a:bodyPr>
          <a:lstStyle/>
          <a:p>
            <a:r>
              <a:rPr lang="en-GB" dirty="0" err="1">
                <a:solidFill>
                  <a:schemeClr val="accent6">
                    <a:lumMod val="50000"/>
                  </a:schemeClr>
                </a:solidFill>
                <a:latin typeface="Bahnschrift" panose="020B0502040204020203" pitchFamily="34" charset="0"/>
              </a:rPr>
              <a:t>Kategorien</a:t>
            </a:r>
            <a:endParaRPr lang="lb-LU" dirty="0">
              <a:solidFill>
                <a:schemeClr val="accent6">
                  <a:lumMod val="50000"/>
                </a:schemeClr>
              </a:solidFill>
              <a:latin typeface="Bahnschrift" panose="020B0502040204020203" pitchFamily="34" charset="0"/>
            </a:endParaRPr>
          </a:p>
        </p:txBody>
      </p:sp>
      <p:sp>
        <p:nvSpPr>
          <p:cNvPr id="65" name="TextBox 64">
            <a:extLst>
              <a:ext uri="{FF2B5EF4-FFF2-40B4-BE49-F238E27FC236}">
                <a16:creationId xmlns:a16="http://schemas.microsoft.com/office/drawing/2014/main" id="{B23E5C72-346D-4C6F-BA7F-AADFFF4A7E11}"/>
              </a:ext>
            </a:extLst>
          </p:cNvPr>
          <p:cNvSpPr txBox="1"/>
          <p:nvPr/>
        </p:nvSpPr>
        <p:spPr>
          <a:xfrm>
            <a:off x="893964" y="2253467"/>
            <a:ext cx="1910807" cy="369332"/>
          </a:xfrm>
          <a:prstGeom prst="rect">
            <a:avLst/>
          </a:prstGeom>
          <a:noFill/>
        </p:spPr>
        <p:txBody>
          <a:bodyPr wrap="square" rtlCol="0">
            <a:spAutoFit/>
          </a:bodyPr>
          <a:lstStyle/>
          <a:p>
            <a:r>
              <a:rPr lang="en-GB" dirty="0" err="1">
                <a:solidFill>
                  <a:schemeClr val="accent6">
                    <a:lumMod val="50000"/>
                  </a:schemeClr>
                </a:solidFill>
                <a:latin typeface="Bahnschrift" panose="020B0502040204020203" pitchFamily="34" charset="0"/>
              </a:rPr>
              <a:t>Empfindung</a:t>
            </a:r>
            <a:endParaRPr lang="lb-LU" dirty="0">
              <a:solidFill>
                <a:schemeClr val="accent6">
                  <a:lumMod val="50000"/>
                </a:schemeClr>
              </a:solidFill>
              <a:latin typeface="Bahnschrift" panose="020B0502040204020203" pitchFamily="34" charset="0"/>
            </a:endParaRPr>
          </a:p>
        </p:txBody>
      </p:sp>
      <p:cxnSp>
        <p:nvCxnSpPr>
          <p:cNvPr id="66" name="Curved Connector 48">
            <a:extLst>
              <a:ext uri="{FF2B5EF4-FFF2-40B4-BE49-F238E27FC236}">
                <a16:creationId xmlns:a16="http://schemas.microsoft.com/office/drawing/2014/main" id="{4938CAAD-C938-4DFA-BFFB-FD4B48C361BA}"/>
              </a:ext>
            </a:extLst>
          </p:cNvPr>
          <p:cNvCxnSpPr>
            <a:cxnSpLocks/>
            <a:stCxn id="65" idx="2"/>
            <a:endCxn id="48" idx="1"/>
          </p:cNvCxnSpPr>
          <p:nvPr/>
        </p:nvCxnSpPr>
        <p:spPr>
          <a:xfrm rot="16200000" flipH="1">
            <a:off x="1946598" y="2525568"/>
            <a:ext cx="749514" cy="94397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B391AE1B-D410-485B-9759-5B4DB10C7934}"/>
              </a:ext>
            </a:extLst>
          </p:cNvPr>
          <p:cNvSpPr txBox="1"/>
          <p:nvPr/>
        </p:nvSpPr>
        <p:spPr>
          <a:xfrm>
            <a:off x="1208720" y="3817203"/>
            <a:ext cx="1680928" cy="369332"/>
          </a:xfrm>
          <a:prstGeom prst="rect">
            <a:avLst/>
          </a:prstGeom>
          <a:noFill/>
        </p:spPr>
        <p:txBody>
          <a:bodyPr wrap="square" rtlCol="0">
            <a:spAutoFit/>
          </a:bodyPr>
          <a:lstStyle/>
          <a:p>
            <a:r>
              <a:rPr lang="en-GB" dirty="0">
                <a:solidFill>
                  <a:schemeClr val="accent6">
                    <a:lumMod val="50000"/>
                  </a:schemeClr>
                </a:solidFill>
                <a:latin typeface="Bahnschrift" panose="020B0502040204020203" pitchFamily="34" charset="0"/>
              </a:rPr>
              <a:t>Ding an </a:t>
            </a:r>
            <a:r>
              <a:rPr lang="en-GB" dirty="0" err="1">
                <a:solidFill>
                  <a:schemeClr val="accent6">
                    <a:lumMod val="50000"/>
                  </a:schemeClr>
                </a:solidFill>
                <a:latin typeface="Bahnschrift" panose="020B0502040204020203" pitchFamily="34" charset="0"/>
              </a:rPr>
              <a:t>sich</a:t>
            </a:r>
            <a:endParaRPr lang="lb-LU" dirty="0">
              <a:solidFill>
                <a:schemeClr val="accent6">
                  <a:lumMod val="50000"/>
                </a:schemeClr>
              </a:solidFill>
              <a:latin typeface="Bahnschrift" panose="020B0502040204020203" pitchFamily="34" charset="0"/>
            </a:endParaRPr>
          </a:p>
        </p:txBody>
      </p:sp>
      <p:sp>
        <p:nvSpPr>
          <p:cNvPr id="68" name="TextBox 67">
            <a:extLst>
              <a:ext uri="{FF2B5EF4-FFF2-40B4-BE49-F238E27FC236}">
                <a16:creationId xmlns:a16="http://schemas.microsoft.com/office/drawing/2014/main" id="{83D565DA-A140-4248-8859-75518154B950}"/>
              </a:ext>
            </a:extLst>
          </p:cNvPr>
          <p:cNvSpPr txBox="1"/>
          <p:nvPr/>
        </p:nvSpPr>
        <p:spPr>
          <a:xfrm>
            <a:off x="5507237" y="3005578"/>
            <a:ext cx="1362058" cy="338554"/>
          </a:xfrm>
          <a:prstGeom prst="rect">
            <a:avLst/>
          </a:prstGeom>
          <a:solidFill>
            <a:srgbClr val="E7E6E6"/>
          </a:solidFill>
        </p:spPr>
        <p:txBody>
          <a:bodyPr wrap="square" rtlCol="0">
            <a:spAutoFit/>
          </a:bodyPr>
          <a:lstStyle/>
          <a:p>
            <a:pPr algn="ctr"/>
            <a:r>
              <a:rPr lang="en-GB" sz="1600" dirty="0" err="1">
                <a:solidFill>
                  <a:schemeClr val="accent6">
                    <a:lumMod val="50000"/>
                  </a:schemeClr>
                </a:solidFill>
                <a:latin typeface="Bahnschrift" panose="020B0502040204020203" pitchFamily="34" charset="0"/>
              </a:rPr>
              <a:t>Anschauung</a:t>
            </a:r>
            <a:endParaRPr lang="lb-LU" sz="1600" dirty="0">
              <a:solidFill>
                <a:schemeClr val="accent6">
                  <a:lumMod val="50000"/>
                </a:schemeClr>
              </a:solidFill>
              <a:latin typeface="Bahnschrift" panose="020B0502040204020203" pitchFamily="34" charset="0"/>
            </a:endParaRPr>
          </a:p>
        </p:txBody>
      </p:sp>
      <p:sp>
        <p:nvSpPr>
          <p:cNvPr id="69" name="TextBox 68">
            <a:extLst>
              <a:ext uri="{FF2B5EF4-FFF2-40B4-BE49-F238E27FC236}">
                <a16:creationId xmlns:a16="http://schemas.microsoft.com/office/drawing/2014/main" id="{50A6CD47-8D69-4C56-9D25-9AC395A03000}"/>
              </a:ext>
            </a:extLst>
          </p:cNvPr>
          <p:cNvSpPr txBox="1"/>
          <p:nvPr/>
        </p:nvSpPr>
        <p:spPr>
          <a:xfrm>
            <a:off x="6953542" y="5230340"/>
            <a:ext cx="1111202" cy="769441"/>
          </a:xfrm>
          <a:prstGeom prst="rect">
            <a:avLst/>
          </a:prstGeom>
          <a:noFill/>
        </p:spPr>
        <p:txBody>
          <a:bodyPr wrap="square" rtlCol="0">
            <a:spAutoFit/>
          </a:bodyPr>
          <a:lstStyle/>
          <a:p>
            <a:pPr algn="ctr"/>
            <a:r>
              <a:rPr lang="en-GB" sz="1100" dirty="0" err="1">
                <a:solidFill>
                  <a:schemeClr val="accent6">
                    <a:lumMod val="50000"/>
                  </a:schemeClr>
                </a:solidFill>
                <a:latin typeface="Bahnschrift" panose="020B0502040204020203" pitchFamily="34" charset="0"/>
              </a:rPr>
              <a:t>Apriorische</a:t>
            </a:r>
            <a:r>
              <a:rPr lang="en-GB" sz="1100" dirty="0">
                <a:solidFill>
                  <a:schemeClr val="accent6">
                    <a:lumMod val="50000"/>
                  </a:schemeClr>
                </a:solidFill>
                <a:latin typeface="Bahnschrift" panose="020B0502040204020203" pitchFamily="34" charset="0"/>
              </a:rPr>
              <a:t> </a:t>
            </a:r>
            <a:r>
              <a:rPr lang="en-GB" sz="1100" dirty="0" err="1">
                <a:solidFill>
                  <a:schemeClr val="accent6">
                    <a:lumMod val="50000"/>
                  </a:schemeClr>
                </a:solidFill>
                <a:latin typeface="Bahnschrift" panose="020B0502040204020203" pitchFamily="34" charset="0"/>
              </a:rPr>
              <a:t>Formen</a:t>
            </a:r>
            <a:endParaRPr lang="en-GB" sz="1100" dirty="0">
              <a:solidFill>
                <a:schemeClr val="accent6">
                  <a:lumMod val="50000"/>
                </a:schemeClr>
              </a:solidFill>
              <a:latin typeface="Bahnschrift" panose="020B0502040204020203" pitchFamily="34" charset="0"/>
            </a:endParaRPr>
          </a:p>
          <a:p>
            <a:pPr algn="ctr"/>
            <a:r>
              <a:rPr lang="en-GB" sz="1100" dirty="0">
                <a:solidFill>
                  <a:schemeClr val="accent6">
                    <a:lumMod val="50000"/>
                  </a:schemeClr>
                </a:solidFill>
                <a:latin typeface="Bahnschrift" panose="020B0502040204020203" pitchFamily="34" charset="0"/>
              </a:rPr>
              <a:t>des </a:t>
            </a:r>
            <a:r>
              <a:rPr lang="en-GB" sz="1100" dirty="0" err="1">
                <a:solidFill>
                  <a:schemeClr val="accent6">
                    <a:lumMod val="50000"/>
                  </a:schemeClr>
                </a:solidFill>
                <a:latin typeface="Bahnschrift" panose="020B0502040204020203" pitchFamily="34" charset="0"/>
              </a:rPr>
              <a:t>Verstandes</a:t>
            </a:r>
            <a:endParaRPr lang="lb-LU" sz="1100" dirty="0">
              <a:solidFill>
                <a:schemeClr val="accent6">
                  <a:lumMod val="50000"/>
                </a:schemeClr>
              </a:solidFill>
              <a:latin typeface="Bahnschrift" panose="020B0502040204020203" pitchFamily="34" charset="0"/>
            </a:endParaRPr>
          </a:p>
        </p:txBody>
      </p:sp>
      <p:sp>
        <p:nvSpPr>
          <p:cNvPr id="70" name="TextBox 69">
            <a:extLst>
              <a:ext uri="{FF2B5EF4-FFF2-40B4-BE49-F238E27FC236}">
                <a16:creationId xmlns:a16="http://schemas.microsoft.com/office/drawing/2014/main" id="{AD524B21-8606-496C-8AD2-709B09743ADD}"/>
              </a:ext>
            </a:extLst>
          </p:cNvPr>
          <p:cNvSpPr txBox="1"/>
          <p:nvPr/>
        </p:nvSpPr>
        <p:spPr>
          <a:xfrm>
            <a:off x="9316519" y="3244588"/>
            <a:ext cx="1962832" cy="369332"/>
          </a:xfrm>
          <a:prstGeom prst="rect">
            <a:avLst/>
          </a:prstGeom>
          <a:noFill/>
        </p:spPr>
        <p:txBody>
          <a:bodyPr wrap="square" rtlCol="0">
            <a:spAutoFit/>
          </a:bodyPr>
          <a:lstStyle/>
          <a:p>
            <a:r>
              <a:rPr lang="en-GB" dirty="0" err="1">
                <a:solidFill>
                  <a:schemeClr val="accent6">
                    <a:lumMod val="50000"/>
                  </a:schemeClr>
                </a:solidFill>
                <a:latin typeface="Bahnschrift" panose="020B0502040204020203" pitchFamily="34" charset="0"/>
              </a:rPr>
              <a:t>Erscheinung</a:t>
            </a:r>
            <a:endParaRPr lang="lb-LU"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54676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475CA87-990E-42E6-BD53-D1A5DB1047D6}"/>
              </a:ext>
            </a:extLst>
          </p:cNvPr>
          <p:cNvSpPr/>
          <p:nvPr/>
        </p:nvSpPr>
        <p:spPr>
          <a:xfrm>
            <a:off x="123467" y="922938"/>
            <a:ext cx="5717496"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TextBox 3">
            <a:extLst>
              <a:ext uri="{FF2B5EF4-FFF2-40B4-BE49-F238E27FC236}">
                <a16:creationId xmlns:a16="http://schemas.microsoft.com/office/drawing/2014/main" id="{BB6F8922-966B-4E69-91A6-4799D88399CA}"/>
              </a:ext>
            </a:extLst>
          </p:cNvPr>
          <p:cNvSpPr txBox="1"/>
          <p:nvPr/>
        </p:nvSpPr>
        <p:spPr>
          <a:xfrm>
            <a:off x="165145" y="958194"/>
            <a:ext cx="4424609"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Ein</a:t>
            </a:r>
            <a:r>
              <a:rPr lang="fr-BE" sz="2000" dirty="0">
                <a:solidFill>
                  <a:schemeClr val="accent6">
                    <a:lumMod val="20000"/>
                    <a:lumOff val="80000"/>
                  </a:schemeClr>
                </a:solidFill>
                <a:latin typeface="Bahnschrift" panose="020B0502040204020203" pitchFamily="34" charset="0"/>
              </a:rPr>
              <a:t> Tag </a:t>
            </a:r>
            <a:r>
              <a:rPr lang="fr-BE" sz="2000" dirty="0" err="1">
                <a:solidFill>
                  <a:schemeClr val="accent6">
                    <a:lumMod val="20000"/>
                    <a:lumOff val="80000"/>
                  </a:schemeClr>
                </a:solidFill>
                <a:latin typeface="Bahnschrift" panose="020B0502040204020203" pitchFamily="34" charset="0"/>
              </a:rPr>
              <a:t>im</a:t>
            </a:r>
            <a:r>
              <a:rPr lang="fr-BE" sz="2000" dirty="0">
                <a:solidFill>
                  <a:schemeClr val="accent6">
                    <a:lumMod val="20000"/>
                    <a:lumOff val="80000"/>
                  </a:schemeClr>
                </a:solidFill>
                <a:latin typeface="Bahnschrift" panose="020B0502040204020203" pitchFamily="34" charset="0"/>
              </a:rPr>
              <a:t> Leben des </a:t>
            </a:r>
            <a:r>
              <a:rPr lang="fr-BE" sz="2000" dirty="0" err="1">
                <a:solidFill>
                  <a:schemeClr val="accent6">
                    <a:lumMod val="20000"/>
                    <a:lumOff val="80000"/>
                  </a:schemeClr>
                </a:solidFill>
                <a:latin typeface="Bahnschrift" panose="020B0502040204020203" pitchFamily="34" charset="0"/>
              </a:rPr>
              <a:t>Immanuel</a:t>
            </a:r>
            <a:r>
              <a:rPr lang="fr-BE" sz="2000" dirty="0">
                <a:solidFill>
                  <a:schemeClr val="accent6">
                    <a:lumMod val="20000"/>
                    <a:lumOff val="80000"/>
                  </a:schemeClr>
                </a:solidFill>
                <a:latin typeface="Bahnschrift" panose="020B0502040204020203" pitchFamily="34" charset="0"/>
              </a:rPr>
              <a:t> Kant</a:t>
            </a:r>
          </a:p>
        </p:txBody>
      </p:sp>
      <p:graphicFrame>
        <p:nvGraphicFramePr>
          <p:cNvPr id="6" name="Table 5">
            <a:extLst>
              <a:ext uri="{FF2B5EF4-FFF2-40B4-BE49-F238E27FC236}">
                <a16:creationId xmlns:a16="http://schemas.microsoft.com/office/drawing/2014/main" id="{DB796CE3-1518-40BF-A35C-4418636E91D4}"/>
              </a:ext>
            </a:extLst>
          </p:cNvPr>
          <p:cNvGraphicFramePr>
            <a:graphicFrameLocks noGrp="1"/>
          </p:cNvGraphicFramePr>
          <p:nvPr>
            <p:extLst>
              <p:ext uri="{D42A27DB-BD31-4B8C-83A1-F6EECF244321}">
                <p14:modId xmlns:p14="http://schemas.microsoft.com/office/powerpoint/2010/main" val="2465822732"/>
              </p:ext>
            </p:extLst>
          </p:nvPr>
        </p:nvGraphicFramePr>
        <p:xfrm>
          <a:off x="401216" y="1779097"/>
          <a:ext cx="11383347" cy="4206240"/>
        </p:xfrm>
        <a:graphic>
          <a:graphicData uri="http://schemas.openxmlformats.org/drawingml/2006/table">
            <a:tbl>
              <a:tblPr firstRow="1" bandRow="1">
                <a:tableStyleId>{2D5ABB26-0587-4C30-8999-92F81FD0307C}</a:tableStyleId>
              </a:tblPr>
              <a:tblGrid>
                <a:gridCol w="1675370">
                  <a:extLst>
                    <a:ext uri="{9D8B030D-6E8A-4147-A177-3AD203B41FA5}">
                      <a16:colId xmlns:a16="http://schemas.microsoft.com/office/drawing/2014/main" val="1652852132"/>
                    </a:ext>
                  </a:extLst>
                </a:gridCol>
                <a:gridCol w="9707977">
                  <a:extLst>
                    <a:ext uri="{9D8B030D-6E8A-4147-A177-3AD203B41FA5}">
                      <a16:colId xmlns:a16="http://schemas.microsoft.com/office/drawing/2014/main" val="1131683074"/>
                    </a:ext>
                  </a:extLst>
                </a:gridCol>
              </a:tblGrid>
              <a:tr h="370840">
                <a:tc>
                  <a:txBody>
                    <a:bodyPr/>
                    <a:lstStyle/>
                    <a:p>
                      <a:pPr algn="r"/>
                      <a:r>
                        <a:rPr lang="en-GB" sz="1600" dirty="0">
                          <a:solidFill>
                            <a:schemeClr val="accent6">
                              <a:lumMod val="50000"/>
                            </a:schemeClr>
                          </a:solidFill>
                          <a:latin typeface="Bahnschrift" panose="020B0502040204020203" pitchFamily="34" charset="0"/>
                        </a:rPr>
                        <a:t>4.55 </a:t>
                      </a:r>
                      <a:r>
                        <a:rPr lang="en-GB" sz="1600" dirty="0" err="1">
                          <a:solidFill>
                            <a:schemeClr val="accent6">
                              <a:lumMod val="50000"/>
                            </a:schemeClr>
                          </a:solidFill>
                          <a:latin typeface="Bahnschrift" panose="020B0502040204020203" pitchFamily="34" charset="0"/>
                        </a:rPr>
                        <a:t>Uhr</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err="1">
                          <a:solidFill>
                            <a:schemeClr val="accent6">
                              <a:lumMod val="50000"/>
                            </a:schemeClr>
                          </a:solidFill>
                          <a:latin typeface="Bahnschrift" panose="020B0502040204020203" pitchFamily="34" charset="0"/>
                        </a:rPr>
                        <a:t>Wecken</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durch</a:t>
                      </a:r>
                      <a:r>
                        <a:rPr lang="en-GB" sz="1600" dirty="0">
                          <a:solidFill>
                            <a:schemeClr val="accent6">
                              <a:lumMod val="50000"/>
                            </a:schemeClr>
                          </a:solidFill>
                          <a:latin typeface="Bahnschrift" panose="020B0502040204020203" pitchFamily="34" charset="0"/>
                        </a:rPr>
                        <a:t> den </a:t>
                      </a:r>
                      <a:r>
                        <a:rPr lang="en-GB" sz="1600" dirty="0" err="1">
                          <a:solidFill>
                            <a:schemeClr val="accent6">
                              <a:lumMod val="50000"/>
                            </a:schemeClr>
                          </a:solidFill>
                          <a:latin typeface="Bahnschrift" panose="020B0502040204020203" pitchFamily="34" charset="0"/>
                        </a:rPr>
                        <a:t>Diener</a:t>
                      </a:r>
                      <a:r>
                        <a:rPr lang="en-GB" sz="1600" dirty="0">
                          <a:solidFill>
                            <a:schemeClr val="accent6">
                              <a:lumMod val="50000"/>
                            </a:schemeClr>
                          </a:solidFill>
                          <a:latin typeface="Bahnschrift" panose="020B0502040204020203" pitchFamily="34" charset="0"/>
                        </a:rPr>
                        <a:t> Lampe </a:t>
                      </a:r>
                      <a:r>
                        <a:rPr lang="en-GB" sz="1600" dirty="0" err="1">
                          <a:solidFill>
                            <a:schemeClr val="accent6">
                              <a:lumMod val="50000"/>
                            </a:schemeClr>
                          </a:solidFill>
                          <a:latin typeface="Bahnschrift" panose="020B0502040204020203" pitchFamily="34" charset="0"/>
                        </a:rPr>
                        <a:t>mit</a:t>
                      </a:r>
                      <a:r>
                        <a:rPr lang="en-GB" sz="1600" dirty="0">
                          <a:solidFill>
                            <a:schemeClr val="accent6">
                              <a:lumMod val="50000"/>
                            </a:schemeClr>
                          </a:solidFill>
                          <a:latin typeface="Bahnschrift" panose="020B0502040204020203" pitchFamily="34" charset="0"/>
                        </a:rPr>
                        <a:t> den </a:t>
                      </a:r>
                      <a:r>
                        <a:rPr lang="en-GB" sz="1600" dirty="0" err="1">
                          <a:solidFill>
                            <a:schemeClr val="accent6">
                              <a:lumMod val="50000"/>
                            </a:schemeClr>
                          </a:solidFill>
                          <a:latin typeface="Bahnschrift" panose="020B0502040204020203" pitchFamily="34" charset="0"/>
                        </a:rPr>
                        <a:t>Worten</a:t>
                      </a:r>
                      <a:r>
                        <a:rPr lang="en-GB" sz="1600" dirty="0">
                          <a:solidFill>
                            <a:schemeClr val="accent6">
                              <a:lumMod val="50000"/>
                            </a:schemeClr>
                          </a:solidFill>
                          <a:latin typeface="Bahnschrift" panose="020B0502040204020203" pitchFamily="34" charset="0"/>
                        </a:rPr>
                        <a:t>:</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Es</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ist</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Zeit</a:t>
                      </a:r>
                      <a:r>
                        <a:rPr lang="en-GB" sz="1600" baseline="0" dirty="0">
                          <a:solidFill>
                            <a:schemeClr val="accent6">
                              <a:lumMod val="50000"/>
                            </a:schemeClr>
                          </a:solidFill>
                          <a:latin typeface="Bahnschrift" panose="020B0502040204020203" pitchFamily="34" charset="0"/>
                        </a:rPr>
                        <a:t>!”</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85424796"/>
                  </a:ext>
                </a:extLst>
              </a:tr>
              <a:tr h="370840">
                <a:tc>
                  <a:txBody>
                    <a:bodyPr/>
                    <a:lstStyle/>
                    <a:p>
                      <a:pPr algn="r"/>
                      <a:r>
                        <a:rPr lang="en-GB" sz="1600" dirty="0">
                          <a:solidFill>
                            <a:schemeClr val="accent6">
                              <a:lumMod val="50000"/>
                            </a:schemeClr>
                          </a:solidFill>
                          <a:latin typeface="Bahnschrift" panose="020B0502040204020203" pitchFamily="34" charset="0"/>
                        </a:rPr>
                        <a:t>5.00 </a:t>
                      </a:r>
                      <a:r>
                        <a:rPr lang="en-GB" sz="1600" dirty="0" err="1">
                          <a:solidFill>
                            <a:schemeClr val="accent6">
                              <a:lumMod val="50000"/>
                            </a:schemeClr>
                          </a:solidFill>
                          <a:latin typeface="Bahnschrift" panose="020B0502040204020203" pitchFamily="34" charset="0"/>
                        </a:rPr>
                        <a:t>Uhr</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err="1">
                          <a:solidFill>
                            <a:schemeClr val="accent6">
                              <a:lumMod val="50000"/>
                            </a:schemeClr>
                          </a:solidFill>
                          <a:latin typeface="Bahnschrift" panose="020B0502040204020203" pitchFamily="34" charset="0"/>
                        </a:rPr>
                        <a:t>Aufstehen</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Frühstück</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keines</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nur</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zwei</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Tassen</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schwacher</a:t>
                      </a:r>
                      <a:r>
                        <a:rPr lang="en-GB" sz="1600" dirty="0">
                          <a:solidFill>
                            <a:schemeClr val="accent6">
                              <a:lumMod val="50000"/>
                            </a:schemeClr>
                          </a:solidFill>
                          <a:latin typeface="Bahnschrift" panose="020B0502040204020203" pitchFamily="34" charset="0"/>
                        </a:rPr>
                        <a:t> Tee und </a:t>
                      </a:r>
                      <a:r>
                        <a:rPr lang="en-GB" sz="1600" dirty="0" err="1">
                          <a:solidFill>
                            <a:schemeClr val="accent6">
                              <a:lumMod val="50000"/>
                            </a:schemeClr>
                          </a:solidFill>
                          <a:latin typeface="Bahnschrift" panose="020B0502040204020203" pitchFamily="34" charset="0"/>
                        </a:rPr>
                        <a:t>eine</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Pfeife</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Tabak</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zur</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Anregung</a:t>
                      </a:r>
                      <a:r>
                        <a:rPr lang="en-GB" sz="1600" dirty="0">
                          <a:solidFill>
                            <a:schemeClr val="accent6">
                              <a:lumMod val="50000"/>
                            </a:schemeClr>
                          </a:solidFill>
                          <a:latin typeface="Bahnschrift" panose="020B0502040204020203" pitchFamily="34" charset="0"/>
                        </a:rPr>
                        <a:t> des </a:t>
                      </a:r>
                      <a:r>
                        <a:rPr lang="en-GB" sz="1600" dirty="0" err="1">
                          <a:solidFill>
                            <a:schemeClr val="accent6">
                              <a:lumMod val="50000"/>
                            </a:schemeClr>
                          </a:solidFill>
                          <a:latin typeface="Bahnschrift" panose="020B0502040204020203" pitchFamily="34" charset="0"/>
                        </a:rPr>
                        <a:t>Darmes</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Erstes</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Arbeiten</a:t>
                      </a:r>
                      <a:r>
                        <a:rPr lang="en-GB" sz="1600" dirty="0">
                          <a:solidFill>
                            <a:schemeClr val="accent6">
                              <a:lumMod val="50000"/>
                            </a:schemeClr>
                          </a:solidFill>
                          <a:latin typeface="Bahnschrift" panose="020B0502040204020203" pitchFamily="34" charset="0"/>
                        </a:rPr>
                        <a:t> in </a:t>
                      </a:r>
                      <a:r>
                        <a:rPr lang="en-GB" sz="1600" dirty="0" err="1">
                          <a:solidFill>
                            <a:schemeClr val="accent6">
                              <a:lumMod val="50000"/>
                            </a:schemeClr>
                          </a:solidFill>
                          <a:latin typeface="Bahnschrift" panose="020B0502040204020203" pitchFamily="34" charset="0"/>
                        </a:rPr>
                        <a:t>Schlafrock</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Pantoffeln</a:t>
                      </a:r>
                      <a:r>
                        <a:rPr lang="en-GB" sz="1600" dirty="0">
                          <a:solidFill>
                            <a:schemeClr val="accent6">
                              <a:lumMod val="50000"/>
                            </a:schemeClr>
                          </a:solidFill>
                          <a:latin typeface="Bahnschrift" panose="020B0502040204020203" pitchFamily="34" charset="0"/>
                        </a:rPr>
                        <a:t> und </a:t>
                      </a:r>
                      <a:r>
                        <a:rPr lang="en-GB" sz="1600" dirty="0" err="1">
                          <a:solidFill>
                            <a:schemeClr val="accent6">
                              <a:lumMod val="50000"/>
                            </a:schemeClr>
                          </a:solidFill>
                          <a:latin typeface="Bahnschrift" panose="020B0502040204020203" pitchFamily="34" charset="0"/>
                        </a:rPr>
                        <a:t>Nachtmütze</a:t>
                      </a:r>
                      <a:r>
                        <a:rPr lang="en-GB" sz="1600" dirty="0">
                          <a:solidFill>
                            <a:schemeClr val="accent6">
                              <a:lumMod val="50000"/>
                            </a:schemeClr>
                          </a:solidFill>
                          <a:latin typeface="Bahnschrift" panose="020B0502040204020203" pitchFamily="34" charset="0"/>
                        </a:rPr>
                        <a:t>.</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2440300"/>
                  </a:ext>
                </a:extLst>
              </a:tr>
              <a:tr h="370840">
                <a:tc>
                  <a:txBody>
                    <a:bodyPr/>
                    <a:lstStyle/>
                    <a:p>
                      <a:pPr algn="r"/>
                      <a:r>
                        <a:rPr lang="en-GB" sz="1600" dirty="0">
                          <a:solidFill>
                            <a:schemeClr val="accent6">
                              <a:lumMod val="50000"/>
                            </a:schemeClr>
                          </a:solidFill>
                          <a:latin typeface="Bahnschrift" panose="020B0502040204020203" pitchFamily="34" charset="0"/>
                        </a:rPr>
                        <a:t>7-9 </a:t>
                      </a:r>
                      <a:r>
                        <a:rPr lang="en-GB" sz="1600" dirty="0" err="1">
                          <a:solidFill>
                            <a:schemeClr val="accent6">
                              <a:lumMod val="50000"/>
                            </a:schemeClr>
                          </a:solidFill>
                          <a:latin typeface="Bahnschrift" panose="020B0502040204020203" pitchFamily="34" charset="0"/>
                        </a:rPr>
                        <a:t>Uhr</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err="1">
                          <a:solidFill>
                            <a:schemeClr val="accent6">
                              <a:lumMod val="50000"/>
                            </a:schemeClr>
                          </a:solidFill>
                          <a:latin typeface="Bahnschrift" panose="020B0502040204020203" pitchFamily="34" charset="0"/>
                        </a:rPr>
                        <a:t>Vorlesungstätigkeit</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inzwischen</a:t>
                      </a:r>
                      <a:r>
                        <a:rPr lang="en-GB" sz="1600" dirty="0">
                          <a:solidFill>
                            <a:schemeClr val="accent6">
                              <a:lumMod val="50000"/>
                            </a:schemeClr>
                          </a:solidFill>
                          <a:latin typeface="Bahnschrift" panose="020B0502040204020203" pitchFamily="34" charset="0"/>
                        </a:rPr>
                        <a:t> in </a:t>
                      </a:r>
                      <a:r>
                        <a:rPr lang="en-GB" sz="1600" dirty="0" err="1">
                          <a:solidFill>
                            <a:schemeClr val="accent6">
                              <a:lumMod val="50000"/>
                            </a:schemeClr>
                          </a:solidFill>
                          <a:latin typeface="Bahnschrift" panose="020B0502040204020203" pitchFamily="34" charset="0"/>
                        </a:rPr>
                        <a:t>vollständiger</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Garderobe</a:t>
                      </a:r>
                      <a:r>
                        <a:rPr lang="en-GB" sz="1600" dirty="0">
                          <a:solidFill>
                            <a:schemeClr val="accent6">
                              <a:lumMod val="50000"/>
                            </a:schemeClr>
                          </a:solidFill>
                          <a:latin typeface="Bahnschrift" panose="020B0502040204020203" pitchFamily="34" charset="0"/>
                        </a:rPr>
                        <a:t>.</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84872414"/>
                  </a:ext>
                </a:extLst>
              </a:tr>
              <a:tr h="370840">
                <a:tc>
                  <a:txBody>
                    <a:bodyPr/>
                    <a:lstStyle/>
                    <a:p>
                      <a:pPr algn="r"/>
                      <a:r>
                        <a:rPr lang="en-GB" sz="1600" dirty="0">
                          <a:solidFill>
                            <a:schemeClr val="accent6">
                              <a:lumMod val="50000"/>
                            </a:schemeClr>
                          </a:solidFill>
                          <a:latin typeface="Bahnschrift" panose="020B0502040204020203" pitchFamily="34" charset="0"/>
                        </a:rPr>
                        <a:t>9-12.45 </a:t>
                      </a:r>
                      <a:r>
                        <a:rPr lang="en-GB" sz="1600" dirty="0" err="1">
                          <a:solidFill>
                            <a:schemeClr val="accent6">
                              <a:lumMod val="50000"/>
                            </a:schemeClr>
                          </a:solidFill>
                          <a:latin typeface="Bahnschrift" panose="020B0502040204020203" pitchFamily="34" charset="0"/>
                        </a:rPr>
                        <a:t>Uhr</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err="1">
                          <a:solidFill>
                            <a:schemeClr val="accent6">
                              <a:lumMod val="50000"/>
                            </a:schemeClr>
                          </a:solidFill>
                          <a:latin typeface="Bahnschrift" panose="020B0502040204020203" pitchFamily="34" charset="0"/>
                        </a:rPr>
                        <a:t>Hauptarbeitszeit</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für</a:t>
                      </a:r>
                      <a:r>
                        <a:rPr lang="en-GB" sz="1600" dirty="0">
                          <a:solidFill>
                            <a:schemeClr val="accent6">
                              <a:lumMod val="50000"/>
                            </a:schemeClr>
                          </a:solidFill>
                          <a:latin typeface="Bahnschrift" panose="020B0502040204020203" pitchFamily="34" charset="0"/>
                        </a:rPr>
                        <a:t> die </a:t>
                      </a:r>
                      <a:r>
                        <a:rPr lang="en-GB" sz="1600" dirty="0" err="1">
                          <a:solidFill>
                            <a:schemeClr val="accent6">
                              <a:lumMod val="50000"/>
                            </a:schemeClr>
                          </a:solidFill>
                          <a:latin typeface="Bahnschrift" panose="020B0502040204020203" pitchFamily="34" charset="0"/>
                        </a:rPr>
                        <a:t>Abfassung</a:t>
                      </a:r>
                      <a:r>
                        <a:rPr lang="en-GB" sz="1600" dirty="0">
                          <a:solidFill>
                            <a:schemeClr val="accent6">
                              <a:lumMod val="50000"/>
                            </a:schemeClr>
                          </a:solidFill>
                          <a:latin typeface="Bahnschrift" panose="020B0502040204020203" pitchFamily="34" charset="0"/>
                        </a:rPr>
                        <a:t> seiner </a:t>
                      </a:r>
                      <a:r>
                        <a:rPr lang="en-GB" sz="1600" dirty="0" err="1">
                          <a:solidFill>
                            <a:schemeClr val="accent6">
                              <a:lumMod val="50000"/>
                            </a:schemeClr>
                          </a:solidFill>
                          <a:latin typeface="Bahnschrift" panose="020B0502040204020203" pitchFamily="34" charset="0"/>
                        </a:rPr>
                        <a:t>Bücher</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wieder</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im</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Hausmantel</a:t>
                      </a:r>
                      <a:r>
                        <a:rPr lang="en-GB" sz="1600" dirty="0">
                          <a:solidFill>
                            <a:schemeClr val="accent6">
                              <a:lumMod val="50000"/>
                            </a:schemeClr>
                          </a:solidFill>
                          <a:latin typeface="Bahnschrift" panose="020B0502040204020203" pitchFamily="34" charset="0"/>
                        </a:rPr>
                        <a:t>.</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68889999"/>
                  </a:ext>
                </a:extLst>
              </a:tr>
              <a:tr h="370840">
                <a:tc>
                  <a:txBody>
                    <a:bodyPr/>
                    <a:lstStyle/>
                    <a:p>
                      <a:pPr algn="r"/>
                      <a:r>
                        <a:rPr lang="en-GB" sz="1600" dirty="0">
                          <a:solidFill>
                            <a:schemeClr val="accent6">
                              <a:lumMod val="50000"/>
                            </a:schemeClr>
                          </a:solidFill>
                          <a:latin typeface="Bahnschrift" panose="020B0502040204020203" pitchFamily="34" charset="0"/>
                        </a:rPr>
                        <a:t>12.45 </a:t>
                      </a:r>
                      <a:r>
                        <a:rPr lang="en-GB" sz="1600" dirty="0" err="1">
                          <a:solidFill>
                            <a:schemeClr val="accent6">
                              <a:lumMod val="50000"/>
                            </a:schemeClr>
                          </a:solidFill>
                          <a:latin typeface="Bahnschrift" panose="020B0502040204020203" pitchFamily="34" charset="0"/>
                        </a:rPr>
                        <a:t>Uhr</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err="1">
                          <a:solidFill>
                            <a:schemeClr val="accent6">
                              <a:lumMod val="50000"/>
                            </a:schemeClr>
                          </a:solidFill>
                          <a:latin typeface="Bahnschrift" panose="020B0502040204020203" pitchFamily="34" charset="0"/>
                        </a:rPr>
                        <a:t>Umkleiden</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Empfang</a:t>
                      </a:r>
                      <a:r>
                        <a:rPr lang="en-GB" sz="1600" dirty="0">
                          <a:solidFill>
                            <a:schemeClr val="accent6">
                              <a:lumMod val="50000"/>
                            </a:schemeClr>
                          </a:solidFill>
                          <a:latin typeface="Bahnschrift" panose="020B0502040204020203" pitchFamily="34" charset="0"/>
                        </a:rPr>
                        <a:t> der </a:t>
                      </a:r>
                      <a:r>
                        <a:rPr lang="en-GB" sz="1600" dirty="0" err="1">
                          <a:solidFill>
                            <a:schemeClr val="accent6">
                              <a:lumMod val="50000"/>
                            </a:schemeClr>
                          </a:solidFill>
                          <a:latin typeface="Bahnschrift" panose="020B0502040204020203" pitchFamily="34" charset="0"/>
                        </a:rPr>
                        <a:t>Tischgäste</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im</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Arbeitszimmer</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wieder</a:t>
                      </a:r>
                      <a:r>
                        <a:rPr lang="en-GB" sz="1600" dirty="0">
                          <a:solidFill>
                            <a:schemeClr val="accent6">
                              <a:lumMod val="50000"/>
                            </a:schemeClr>
                          </a:solidFill>
                          <a:latin typeface="Bahnschrift" panose="020B0502040204020203" pitchFamily="34" charset="0"/>
                        </a:rPr>
                        <a:t> in </a:t>
                      </a:r>
                      <a:r>
                        <a:rPr lang="en-GB" sz="1600" dirty="0" err="1">
                          <a:solidFill>
                            <a:schemeClr val="accent6">
                              <a:lumMod val="50000"/>
                            </a:schemeClr>
                          </a:solidFill>
                          <a:latin typeface="Bahnschrift" panose="020B0502040204020203" pitchFamily="34" charset="0"/>
                        </a:rPr>
                        <a:t>vollständiger</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Garderobe</a:t>
                      </a:r>
                      <a:r>
                        <a:rPr lang="en-GB" sz="1600" dirty="0">
                          <a:solidFill>
                            <a:schemeClr val="accent6">
                              <a:lumMod val="50000"/>
                            </a:schemeClr>
                          </a:solidFill>
                          <a:latin typeface="Bahnschrift" panose="020B0502040204020203" pitchFamily="34" charset="0"/>
                        </a:rPr>
                        <a:t>.</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45641059"/>
                  </a:ext>
                </a:extLst>
              </a:tr>
              <a:tr h="370840">
                <a:tc>
                  <a:txBody>
                    <a:bodyPr/>
                    <a:lstStyle/>
                    <a:p>
                      <a:pPr algn="r"/>
                      <a:r>
                        <a:rPr lang="en-GB" sz="1600" dirty="0">
                          <a:solidFill>
                            <a:schemeClr val="accent6">
                              <a:lumMod val="50000"/>
                            </a:schemeClr>
                          </a:solidFill>
                          <a:latin typeface="Bahnschrift" panose="020B0502040204020203" pitchFamily="34" charset="0"/>
                        </a:rPr>
                        <a:t>13-16 </a:t>
                      </a:r>
                      <a:r>
                        <a:rPr lang="en-GB" sz="1600" dirty="0" err="1">
                          <a:solidFill>
                            <a:schemeClr val="accent6">
                              <a:lumMod val="50000"/>
                            </a:schemeClr>
                          </a:solidFill>
                          <a:latin typeface="Bahnschrift" panose="020B0502040204020203" pitchFamily="34" charset="0"/>
                        </a:rPr>
                        <a:t>Uhr</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err="1">
                          <a:solidFill>
                            <a:schemeClr val="accent6">
                              <a:lumMod val="50000"/>
                            </a:schemeClr>
                          </a:solidFill>
                          <a:latin typeface="Bahnschrift" panose="020B0502040204020203" pitchFamily="34" charset="0"/>
                        </a:rPr>
                        <a:t>Ausgedehntes</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Mittagessen</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im</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Speisezimmer</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mit</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geladenen</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Freunden</a:t>
                      </a:r>
                      <a:r>
                        <a:rPr lang="en-GB" sz="1600" baseline="0" dirty="0">
                          <a:solidFill>
                            <a:schemeClr val="accent6">
                              <a:lumMod val="50000"/>
                            </a:schemeClr>
                          </a:solidFill>
                          <a:latin typeface="Bahnschrift" panose="020B0502040204020203" pitchFamily="34" charset="0"/>
                        </a:rPr>
                        <a:t>, die </a:t>
                      </a:r>
                      <a:r>
                        <a:rPr lang="en-GB" sz="1600" baseline="0" dirty="0" err="1">
                          <a:solidFill>
                            <a:schemeClr val="accent6">
                              <a:lumMod val="50000"/>
                            </a:schemeClr>
                          </a:solidFill>
                          <a:latin typeface="Bahnschrift" panose="020B0502040204020203" pitchFamily="34" charset="0"/>
                        </a:rPr>
                        <a:t>einzige</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Mahlzeit</a:t>
                      </a:r>
                      <a:r>
                        <a:rPr lang="en-GB" sz="1600" baseline="0" dirty="0">
                          <a:solidFill>
                            <a:schemeClr val="accent6">
                              <a:lumMod val="50000"/>
                            </a:schemeClr>
                          </a:solidFill>
                          <a:latin typeface="Bahnschrift" panose="020B0502040204020203" pitchFamily="34" charset="0"/>
                        </a:rPr>
                        <a:t> am Tag. </a:t>
                      </a:r>
                      <a:r>
                        <a:rPr lang="en-GB" sz="1600" baseline="0" dirty="0" err="1">
                          <a:solidFill>
                            <a:schemeClr val="accent6">
                              <a:lumMod val="50000"/>
                            </a:schemeClr>
                          </a:solidFill>
                          <a:latin typeface="Bahnschrift" panose="020B0502040204020203" pitchFamily="34" charset="0"/>
                        </a:rPr>
                        <a:t>Lieblingsspeise</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Kabeljau</a:t>
                      </a:r>
                      <a:r>
                        <a:rPr lang="en-GB" sz="1600" baseline="0" dirty="0">
                          <a:solidFill>
                            <a:schemeClr val="accent6">
                              <a:lumMod val="50000"/>
                            </a:schemeClr>
                          </a:solidFill>
                          <a:latin typeface="Bahnschrift" panose="020B0502040204020203" pitchFamily="34" charset="0"/>
                        </a:rPr>
                        <a:t>, stets </a:t>
                      </a:r>
                      <a:r>
                        <a:rPr lang="en-GB" sz="1600" baseline="0" dirty="0" err="1">
                          <a:solidFill>
                            <a:schemeClr val="accent6">
                              <a:lumMod val="50000"/>
                            </a:schemeClr>
                          </a:solidFill>
                          <a:latin typeface="Bahnschrift" panose="020B0502040204020203" pitchFamily="34" charset="0"/>
                        </a:rPr>
                        <a:t>eine</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Flache</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Rotwein</a:t>
                      </a:r>
                      <a:r>
                        <a:rPr lang="en-GB" sz="1600" baseline="0" dirty="0">
                          <a:solidFill>
                            <a:schemeClr val="accent6">
                              <a:lumMod val="50000"/>
                            </a:schemeClr>
                          </a:solidFill>
                          <a:latin typeface="Bahnschrift" panose="020B0502040204020203" pitchFamily="34" charset="0"/>
                        </a:rPr>
                        <a:t> Medoc. Die </a:t>
                      </a:r>
                      <a:r>
                        <a:rPr lang="en-GB" sz="1600" baseline="0" dirty="0" err="1">
                          <a:solidFill>
                            <a:schemeClr val="accent6">
                              <a:lumMod val="50000"/>
                            </a:schemeClr>
                          </a:solidFill>
                          <a:latin typeface="Bahnschrift" panose="020B0502040204020203" pitchFamily="34" charset="0"/>
                        </a:rPr>
                        <a:t>Tafel</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wird</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eröffnet</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mit</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dem</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stereotypen</a:t>
                      </a:r>
                      <a:r>
                        <a:rPr lang="en-GB" sz="1600" baseline="0" dirty="0">
                          <a:solidFill>
                            <a:schemeClr val="accent6">
                              <a:lumMod val="50000"/>
                            </a:schemeClr>
                          </a:solidFill>
                          <a:latin typeface="Bahnschrift" panose="020B0502040204020203" pitchFamily="34" charset="0"/>
                        </a:rPr>
                        <a:t> “Nun, </a:t>
                      </a:r>
                      <a:r>
                        <a:rPr lang="en-GB" sz="1600" baseline="0" dirty="0" err="1">
                          <a:solidFill>
                            <a:schemeClr val="accent6">
                              <a:lumMod val="50000"/>
                            </a:schemeClr>
                          </a:solidFill>
                          <a:latin typeface="Bahnschrift" panose="020B0502040204020203" pitchFamily="34" charset="0"/>
                        </a:rPr>
                        <a:t>meine</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Herren</a:t>
                      </a:r>
                      <a:r>
                        <a:rPr lang="en-GB" sz="1600" baseline="0" dirty="0">
                          <a:solidFill>
                            <a:schemeClr val="accent6">
                              <a:lumMod val="50000"/>
                            </a:schemeClr>
                          </a:solidFill>
                          <a:latin typeface="Bahnschrift" panose="020B0502040204020203" pitchFamily="34" charset="0"/>
                        </a:rPr>
                        <a:t>!”</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14532077"/>
                  </a:ext>
                </a:extLst>
              </a:tr>
              <a:tr h="370840">
                <a:tc>
                  <a:txBody>
                    <a:bodyPr/>
                    <a:lstStyle/>
                    <a:p>
                      <a:pPr algn="r"/>
                      <a:r>
                        <a:rPr lang="en-GB" sz="1600" dirty="0">
                          <a:solidFill>
                            <a:schemeClr val="accent6">
                              <a:lumMod val="50000"/>
                            </a:schemeClr>
                          </a:solidFill>
                          <a:latin typeface="Bahnschrift" panose="020B0502040204020203" pitchFamily="34" charset="0"/>
                        </a:rPr>
                        <a:t>16 </a:t>
                      </a:r>
                      <a:r>
                        <a:rPr lang="en-GB" sz="1600" dirty="0" err="1">
                          <a:solidFill>
                            <a:schemeClr val="accent6">
                              <a:lumMod val="50000"/>
                            </a:schemeClr>
                          </a:solidFill>
                          <a:latin typeface="Bahnschrift" panose="020B0502040204020203" pitchFamily="34" charset="0"/>
                        </a:rPr>
                        <a:t>Uhr</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a:solidFill>
                            <a:schemeClr val="accent6">
                              <a:lumMod val="50000"/>
                            </a:schemeClr>
                          </a:solidFill>
                          <a:latin typeface="Bahnschrift" panose="020B0502040204020203" pitchFamily="34" charset="0"/>
                        </a:rPr>
                        <a:t>Kant </a:t>
                      </a:r>
                      <a:r>
                        <a:rPr lang="en-GB" sz="1600" dirty="0" err="1">
                          <a:solidFill>
                            <a:schemeClr val="accent6">
                              <a:lumMod val="50000"/>
                            </a:schemeClr>
                          </a:solidFill>
                          <a:latin typeface="Bahnschrift" panose="020B0502040204020203" pitchFamily="34" charset="0"/>
                        </a:rPr>
                        <a:t>geht</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spazieren</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immer</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allein</a:t>
                      </a:r>
                      <a:r>
                        <a:rPr lang="en-GB" sz="1600" dirty="0">
                          <a:solidFill>
                            <a:schemeClr val="accent6">
                              <a:lumMod val="50000"/>
                            </a:schemeClr>
                          </a:solidFill>
                          <a:latin typeface="Bahnschrift" panose="020B0502040204020203" pitchFamily="34" charset="0"/>
                        </a:rPr>
                        <a:t>,</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immer</a:t>
                      </a:r>
                      <a:r>
                        <a:rPr lang="en-GB" sz="1600" baseline="0" dirty="0">
                          <a:solidFill>
                            <a:schemeClr val="accent6">
                              <a:lumMod val="50000"/>
                            </a:schemeClr>
                          </a:solidFill>
                          <a:latin typeface="Bahnschrift" panose="020B0502040204020203" pitchFamily="34" charset="0"/>
                        </a:rPr>
                        <a:t> den </a:t>
                      </a:r>
                      <a:r>
                        <a:rPr lang="en-GB" sz="1600" baseline="0" dirty="0" err="1">
                          <a:solidFill>
                            <a:schemeClr val="accent6">
                              <a:lumMod val="50000"/>
                            </a:schemeClr>
                          </a:solidFill>
                          <a:latin typeface="Bahnschrift" panose="020B0502040204020203" pitchFamily="34" charset="0"/>
                        </a:rPr>
                        <a:t>gleichen</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Weg</a:t>
                      </a:r>
                      <a:r>
                        <a:rPr lang="en-GB" sz="1600" baseline="0" dirty="0">
                          <a:solidFill>
                            <a:schemeClr val="accent6">
                              <a:lumMod val="50000"/>
                            </a:schemeClr>
                          </a:solidFill>
                          <a:latin typeface="Bahnschrift" panose="020B0502040204020203" pitchFamily="34" charset="0"/>
                        </a:rPr>
                        <a:t>. Die </a:t>
                      </a:r>
                      <a:r>
                        <a:rPr lang="en-GB" sz="1600" baseline="0" dirty="0" err="1">
                          <a:solidFill>
                            <a:schemeClr val="accent6">
                              <a:lumMod val="50000"/>
                            </a:schemeClr>
                          </a:solidFill>
                          <a:latin typeface="Bahnschrift" panose="020B0502040204020203" pitchFamily="34" charset="0"/>
                        </a:rPr>
                        <a:t>Königsberger</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Bürger</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stellen</a:t>
                      </a:r>
                      <a:r>
                        <a:rPr lang="en-GB" sz="1600" baseline="0" dirty="0">
                          <a:solidFill>
                            <a:schemeClr val="accent6">
                              <a:lumMod val="50000"/>
                            </a:schemeClr>
                          </a:solidFill>
                          <a:latin typeface="Bahnschrift" panose="020B0502040204020203" pitchFamily="34" charset="0"/>
                        </a:rPr>
                        <a:t> die </a:t>
                      </a:r>
                      <a:r>
                        <a:rPr lang="en-GB" sz="1600" baseline="0" dirty="0" err="1">
                          <a:solidFill>
                            <a:schemeClr val="accent6">
                              <a:lumMod val="50000"/>
                            </a:schemeClr>
                          </a:solidFill>
                          <a:latin typeface="Bahnschrift" panose="020B0502040204020203" pitchFamily="34" charset="0"/>
                        </a:rPr>
                        <a:t>Uhr</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nach</a:t>
                      </a:r>
                      <a:r>
                        <a:rPr lang="en-GB" sz="1600" baseline="0" dirty="0">
                          <a:solidFill>
                            <a:schemeClr val="accent6">
                              <a:lumMod val="50000"/>
                            </a:schemeClr>
                          </a:solidFill>
                          <a:latin typeface="Bahnschrift" panose="020B0502040204020203" pitchFamily="34" charset="0"/>
                        </a:rPr>
                        <a:t> </a:t>
                      </a:r>
                      <a:r>
                        <a:rPr lang="en-GB" sz="1600" baseline="0" dirty="0" err="1">
                          <a:solidFill>
                            <a:schemeClr val="accent6">
                              <a:lumMod val="50000"/>
                            </a:schemeClr>
                          </a:solidFill>
                          <a:latin typeface="Bahnschrift" panose="020B0502040204020203" pitchFamily="34" charset="0"/>
                        </a:rPr>
                        <a:t>ihm</a:t>
                      </a:r>
                      <a:r>
                        <a:rPr lang="en-GB" sz="1600" baseline="0" dirty="0">
                          <a:solidFill>
                            <a:schemeClr val="accent6">
                              <a:lumMod val="50000"/>
                            </a:schemeClr>
                          </a:solidFill>
                          <a:latin typeface="Bahnschrift" panose="020B0502040204020203" pitchFamily="34" charset="0"/>
                        </a:rPr>
                        <a:t>.</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60918080"/>
                  </a:ext>
                </a:extLst>
              </a:tr>
              <a:tr h="370840">
                <a:tc>
                  <a:txBody>
                    <a:bodyPr/>
                    <a:lstStyle/>
                    <a:p>
                      <a:pPr algn="r"/>
                      <a:r>
                        <a:rPr lang="en-GB" sz="1600" dirty="0">
                          <a:solidFill>
                            <a:schemeClr val="accent6">
                              <a:lumMod val="50000"/>
                            </a:schemeClr>
                          </a:solidFill>
                          <a:latin typeface="Bahnschrift" panose="020B0502040204020203" pitchFamily="34" charset="0"/>
                        </a:rPr>
                        <a:t>Abends</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err="1">
                          <a:solidFill>
                            <a:schemeClr val="accent6">
                              <a:lumMod val="50000"/>
                            </a:schemeClr>
                          </a:solidFill>
                          <a:latin typeface="Bahnschrift" panose="020B0502040204020203" pitchFamily="34" charset="0"/>
                        </a:rPr>
                        <a:t>Leichte</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Lektüre</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bevorzugt</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Reisebeschreibungen</a:t>
                      </a:r>
                      <a:r>
                        <a:rPr lang="en-GB" sz="1600" dirty="0">
                          <a:solidFill>
                            <a:schemeClr val="accent6">
                              <a:lumMod val="50000"/>
                            </a:schemeClr>
                          </a:solidFill>
                          <a:latin typeface="Bahnschrift" panose="020B0502040204020203" pitchFamily="34" charset="0"/>
                        </a:rPr>
                        <a:t>.</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85439538"/>
                  </a:ext>
                </a:extLst>
              </a:tr>
              <a:tr h="370840">
                <a:tc>
                  <a:txBody>
                    <a:bodyPr/>
                    <a:lstStyle/>
                    <a:p>
                      <a:pPr algn="r"/>
                      <a:r>
                        <a:rPr lang="en-GB" sz="1600" dirty="0">
                          <a:solidFill>
                            <a:schemeClr val="accent6">
                              <a:lumMod val="50000"/>
                            </a:schemeClr>
                          </a:solidFill>
                          <a:latin typeface="Bahnschrift" panose="020B0502040204020203" pitchFamily="34" charset="0"/>
                        </a:rPr>
                        <a:t>22 </a:t>
                      </a:r>
                      <a:r>
                        <a:rPr lang="en-GB" sz="1600" dirty="0" err="1">
                          <a:solidFill>
                            <a:schemeClr val="accent6">
                              <a:lumMod val="50000"/>
                            </a:schemeClr>
                          </a:solidFill>
                          <a:latin typeface="Bahnschrift" panose="020B0502040204020203" pitchFamily="34" charset="0"/>
                        </a:rPr>
                        <a:t>Uhr</a:t>
                      </a:r>
                      <a:endParaRPr lang="fr-BE" sz="1600" i="1" dirty="0">
                        <a:solidFill>
                          <a:schemeClr val="accent6">
                            <a:lumMod val="50000"/>
                          </a:schemeClr>
                        </a:solidFill>
                        <a:latin typeface="Bahnschrift" panose="020B0502040204020203" pitchFamily="34" charset="0"/>
                      </a:endParaRPr>
                    </a:p>
                  </a:txBody>
                  <a:tcPr>
                    <a:lnR w="12700" cap="flat" cmpd="sng" algn="ctr">
                      <a:solidFill>
                        <a:schemeClr val="tx1"/>
                      </a:solidFill>
                      <a:prstDash val="solid"/>
                      <a:round/>
                      <a:headEnd type="none" w="med" len="med"/>
                      <a:tailEnd type="none" w="med" len="med"/>
                    </a:lnR>
                  </a:tcPr>
                </a:tc>
                <a:tc>
                  <a:txBody>
                    <a:bodyPr/>
                    <a:lstStyle/>
                    <a:p>
                      <a:r>
                        <a:rPr lang="en-GB" sz="1600" dirty="0" err="1">
                          <a:solidFill>
                            <a:schemeClr val="accent6">
                              <a:lumMod val="50000"/>
                            </a:schemeClr>
                          </a:solidFill>
                          <a:latin typeface="Bahnschrift" panose="020B0502040204020203" pitchFamily="34" charset="0"/>
                        </a:rPr>
                        <a:t>Strengste</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Bettruhe</a:t>
                      </a:r>
                      <a:endParaRPr lang="fr-BE" sz="1600" dirty="0">
                        <a:solidFill>
                          <a:schemeClr val="accent6">
                            <a:lumMod val="50000"/>
                          </a:schemeClr>
                        </a:solidFill>
                        <a:latin typeface="Bahnschrift" panose="020B0502040204020203"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61936758"/>
                  </a:ext>
                </a:extLst>
              </a:tr>
            </a:tbl>
          </a:graphicData>
        </a:graphic>
      </p:graphicFrame>
      <p:sp>
        <p:nvSpPr>
          <p:cNvPr id="8" name="TextBox 7">
            <a:extLst>
              <a:ext uri="{FF2B5EF4-FFF2-40B4-BE49-F238E27FC236}">
                <a16:creationId xmlns:a16="http://schemas.microsoft.com/office/drawing/2014/main" id="{E3F3ABD2-D789-45D8-8865-E28E2AE497E1}"/>
              </a:ext>
            </a:extLst>
          </p:cNvPr>
          <p:cNvSpPr txBox="1"/>
          <p:nvPr/>
        </p:nvSpPr>
        <p:spPr>
          <a:xfrm>
            <a:off x="134296" y="6261246"/>
            <a:ext cx="4174749" cy="430887"/>
          </a:xfrm>
          <a:prstGeom prst="rect">
            <a:avLst/>
          </a:prstGeom>
          <a:noFill/>
        </p:spPr>
        <p:txBody>
          <a:bodyPr wrap="square" rtlCol="0">
            <a:spAutoFit/>
          </a:bodyPr>
          <a:lstStyle/>
          <a:p>
            <a:r>
              <a:rPr lang="en-GB" sz="1100" dirty="0">
                <a:solidFill>
                  <a:schemeClr val="accent6">
                    <a:lumMod val="75000"/>
                  </a:schemeClr>
                </a:solidFill>
                <a:latin typeface="Bahnschrift" panose="020B0502040204020203" pitchFamily="34" charset="0"/>
                <a:sym typeface="Wingdings" panose="05000000000000000000" pitchFamily="2" charset="2"/>
              </a:rPr>
              <a:t>Kant und seine </a:t>
            </a:r>
            <a:r>
              <a:rPr lang="en-GB" sz="1100" dirty="0" err="1">
                <a:solidFill>
                  <a:schemeClr val="accent6">
                    <a:lumMod val="75000"/>
                  </a:schemeClr>
                </a:solidFill>
                <a:latin typeface="Bahnschrift" panose="020B0502040204020203" pitchFamily="34" charset="0"/>
                <a:sym typeface="Wingdings" panose="05000000000000000000" pitchFamily="2" charset="2"/>
              </a:rPr>
              <a:t>Tischgenossen</a:t>
            </a:r>
            <a:r>
              <a:rPr lang="en-GB" sz="1100" dirty="0">
                <a:solidFill>
                  <a:schemeClr val="accent6">
                    <a:lumMod val="75000"/>
                  </a:schemeClr>
                </a:solidFill>
                <a:latin typeface="Bahnschrift" panose="020B0502040204020203" pitchFamily="34" charset="0"/>
                <a:sym typeface="Wingdings" panose="05000000000000000000" pitchFamily="2" charset="2"/>
              </a:rPr>
              <a:t>, </a:t>
            </a:r>
            <a:r>
              <a:rPr lang="en-GB" sz="1100" dirty="0" err="1">
                <a:solidFill>
                  <a:schemeClr val="accent6">
                    <a:lumMod val="75000"/>
                  </a:schemeClr>
                </a:solidFill>
                <a:latin typeface="Bahnschrift" panose="020B0502040204020203" pitchFamily="34" charset="0"/>
                <a:sym typeface="Wingdings" panose="05000000000000000000" pitchFamily="2" charset="2"/>
              </a:rPr>
              <a:t>Holzstich</a:t>
            </a:r>
            <a:r>
              <a:rPr lang="en-GB" sz="1100" dirty="0">
                <a:solidFill>
                  <a:schemeClr val="accent6">
                    <a:lumMod val="75000"/>
                  </a:schemeClr>
                </a:solidFill>
                <a:latin typeface="Bahnschrift" panose="020B0502040204020203" pitchFamily="34" charset="0"/>
                <a:sym typeface="Wingdings" panose="05000000000000000000" pitchFamily="2" charset="2"/>
              </a:rPr>
              <a:t> von Johann Conrad Jacobi, 1892</a:t>
            </a:r>
            <a:endParaRPr lang="fr-BE" sz="1100" dirty="0">
              <a:solidFill>
                <a:schemeClr val="accent6">
                  <a:lumMod val="75000"/>
                </a:schemeClr>
              </a:solidFill>
              <a:latin typeface="Bahnschrift" panose="020B0502040204020203" pitchFamily="34" charset="0"/>
            </a:endParaRPr>
          </a:p>
        </p:txBody>
      </p:sp>
      <p:pic>
        <p:nvPicPr>
          <p:cNvPr id="7" name="Picture 6">
            <a:extLst>
              <a:ext uri="{FF2B5EF4-FFF2-40B4-BE49-F238E27FC236}">
                <a16:creationId xmlns:a16="http://schemas.microsoft.com/office/drawing/2014/main" id="{EC669EA8-8296-4A4D-9E88-4CE623CAC9BB}"/>
              </a:ext>
            </a:extLst>
          </p:cNvPr>
          <p:cNvPicPr>
            <a:picLocks noChangeAspect="1"/>
          </p:cNvPicPr>
          <p:nvPr/>
        </p:nvPicPr>
        <p:blipFill rotWithShape="1">
          <a:blip r:embed="rId2" cstate="print">
            <a:duotone>
              <a:schemeClr val="accent6">
                <a:shade val="45000"/>
                <a:satMod val="135000"/>
              </a:schemeClr>
              <a:prstClr val="white"/>
            </a:duotone>
            <a:alphaModFix amt="35000"/>
            <a:extLst>
              <a:ext uri="{28A0092B-C50C-407E-A947-70E740481C1C}">
                <a14:useLocalDpi xmlns:a14="http://schemas.microsoft.com/office/drawing/2010/main" val="0"/>
              </a:ext>
            </a:extLst>
          </a:blip>
          <a:srcRect t="20367"/>
          <a:stretch/>
        </p:blipFill>
        <p:spPr>
          <a:xfrm>
            <a:off x="0" y="763778"/>
            <a:ext cx="12192000" cy="6124824"/>
          </a:xfrm>
          <a:prstGeom prst="rect">
            <a:avLst/>
          </a:prstGeom>
        </p:spPr>
      </p:pic>
    </p:spTree>
    <p:extLst>
      <p:ext uri="{BB962C8B-B14F-4D97-AF65-F5344CB8AC3E}">
        <p14:creationId xmlns:p14="http://schemas.microsoft.com/office/powerpoint/2010/main" val="462602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 name="Picture 19">
            <a:extLst>
              <a:ext uri="{FF2B5EF4-FFF2-40B4-BE49-F238E27FC236}">
                <a16:creationId xmlns:a16="http://schemas.microsoft.com/office/drawing/2014/main" id="{66CB9D62-9029-46E2-97BF-078F04CE77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048" r="31038"/>
          <a:stretch/>
        </p:blipFill>
        <p:spPr>
          <a:xfrm rot="4972067">
            <a:off x="5925590" y="-344952"/>
            <a:ext cx="3353316" cy="5820129"/>
          </a:xfrm>
          <a:prstGeom prst="rect">
            <a:avLst/>
          </a:prstGeom>
        </p:spPr>
      </p:pic>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7" name="Rectangle: Rounded Corners 6">
            <a:extLst>
              <a:ext uri="{FF2B5EF4-FFF2-40B4-BE49-F238E27FC236}">
                <a16:creationId xmlns:a16="http://schemas.microsoft.com/office/drawing/2014/main" id="{CD17E6A1-ECEF-485C-97AB-12270C754980}"/>
              </a:ext>
            </a:extLst>
          </p:cNvPr>
          <p:cNvSpPr/>
          <p:nvPr/>
        </p:nvSpPr>
        <p:spPr>
          <a:xfrm>
            <a:off x="123467" y="922938"/>
            <a:ext cx="321689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TextBox 7">
            <a:extLst>
              <a:ext uri="{FF2B5EF4-FFF2-40B4-BE49-F238E27FC236}">
                <a16:creationId xmlns:a16="http://schemas.microsoft.com/office/drawing/2014/main" id="{22ED4ADC-EBFE-4527-AA88-0DC0CEB3356A}"/>
              </a:ext>
            </a:extLst>
          </p:cNvPr>
          <p:cNvSpPr txBox="1"/>
          <p:nvPr/>
        </p:nvSpPr>
        <p:spPr>
          <a:xfrm>
            <a:off x="165145" y="958194"/>
            <a:ext cx="2794355" cy="400110"/>
          </a:xfrm>
          <a:prstGeom prst="rect">
            <a:avLst/>
          </a:prstGeom>
          <a:noFill/>
        </p:spPr>
        <p:txBody>
          <a:bodyPr wrap="none" rtlCol="0">
            <a:spAutoFit/>
          </a:bodyPr>
          <a:lstStyle/>
          <a:p>
            <a:r>
              <a:rPr lang="fr-BE" sz="2000" dirty="0">
                <a:solidFill>
                  <a:schemeClr val="accent6">
                    <a:lumMod val="20000"/>
                    <a:lumOff val="80000"/>
                  </a:schemeClr>
                </a:solidFill>
                <a:latin typeface="Bahnschrift" panose="020B0502040204020203" pitchFamily="34" charset="0"/>
              </a:rPr>
              <a:t>Der </a:t>
            </a:r>
            <a:r>
              <a:rPr lang="fr-BE" sz="2000" dirty="0" err="1">
                <a:solidFill>
                  <a:schemeClr val="accent6">
                    <a:lumMod val="20000"/>
                    <a:lumOff val="80000"/>
                  </a:schemeClr>
                </a:solidFill>
                <a:latin typeface="Bahnschrift" panose="020B0502040204020203" pitchFamily="34" charset="0"/>
              </a:rPr>
              <a:t>Erkenntnisapparat</a:t>
            </a:r>
            <a:endParaRPr lang="fr-BE" sz="2000" dirty="0">
              <a:solidFill>
                <a:schemeClr val="accent6">
                  <a:lumMod val="20000"/>
                  <a:lumOff val="80000"/>
                </a:schemeClr>
              </a:solidFill>
              <a:latin typeface="Bahnschrift" panose="020B0502040204020203" pitchFamily="34" charset="0"/>
            </a:endParaRPr>
          </a:p>
        </p:txBody>
      </p:sp>
      <p:grpSp>
        <p:nvGrpSpPr>
          <p:cNvPr id="10" name="Group 9">
            <a:extLst>
              <a:ext uri="{FF2B5EF4-FFF2-40B4-BE49-F238E27FC236}">
                <a16:creationId xmlns:a16="http://schemas.microsoft.com/office/drawing/2014/main" id="{2AC5FFB0-868A-462C-8A25-A08603351198}"/>
              </a:ext>
            </a:extLst>
          </p:cNvPr>
          <p:cNvGrpSpPr/>
          <p:nvPr/>
        </p:nvGrpSpPr>
        <p:grpSpPr>
          <a:xfrm>
            <a:off x="8022507" y="2603060"/>
            <a:ext cx="3768126" cy="4015373"/>
            <a:chOff x="5089585" y="2532165"/>
            <a:chExt cx="3768126" cy="4015373"/>
          </a:xfrm>
        </p:grpSpPr>
        <p:pic>
          <p:nvPicPr>
            <p:cNvPr id="12" name="Picture 11">
              <a:extLst>
                <a:ext uri="{FF2B5EF4-FFF2-40B4-BE49-F238E27FC236}">
                  <a16:creationId xmlns:a16="http://schemas.microsoft.com/office/drawing/2014/main" id="{F0550A58-723D-4F2F-A9FF-F643AFED954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5" b="99688" l="17292" r="84375"/>
                      </a14:imgEffect>
                    </a14:imgLayer>
                  </a14:imgProps>
                </a:ext>
                <a:ext uri="{28A0092B-C50C-407E-A947-70E740481C1C}">
                  <a14:useLocalDpi xmlns:a14="http://schemas.microsoft.com/office/drawing/2010/main" val="0"/>
                </a:ext>
              </a:extLst>
            </a:blip>
            <a:srcRect l="15417" r="15563"/>
            <a:stretch/>
          </p:blipFill>
          <p:spPr>
            <a:xfrm>
              <a:off x="5089585" y="2532165"/>
              <a:ext cx="1518249" cy="2932981"/>
            </a:xfrm>
            <a:prstGeom prst="rect">
              <a:avLst/>
            </a:prstGeom>
          </p:spPr>
        </p:pic>
        <p:pic>
          <p:nvPicPr>
            <p:cNvPr id="13" name="Picture 12">
              <a:extLst>
                <a:ext uri="{FF2B5EF4-FFF2-40B4-BE49-F238E27FC236}">
                  <a16:creationId xmlns:a16="http://schemas.microsoft.com/office/drawing/2014/main" id="{9FE722E4-DC16-478D-9D80-9987CE051381}"/>
                </a:ext>
              </a:extLst>
            </p:cNvPr>
            <p:cNvPicPr>
              <a:picLocks noChangeAspect="1"/>
            </p:cNvPicPr>
            <p:nvPr/>
          </p:nvPicPr>
          <p:blipFill>
            <a:blip r:embed="rId5"/>
            <a:stretch>
              <a:fillRect/>
            </a:stretch>
          </p:blipFill>
          <p:spPr>
            <a:xfrm>
              <a:off x="5600161" y="3070913"/>
              <a:ext cx="3257550" cy="3476625"/>
            </a:xfrm>
            <a:prstGeom prst="rect">
              <a:avLst/>
            </a:prstGeom>
          </p:spPr>
        </p:pic>
      </p:grpSp>
      <p:grpSp>
        <p:nvGrpSpPr>
          <p:cNvPr id="14" name="Group 13">
            <a:extLst>
              <a:ext uri="{FF2B5EF4-FFF2-40B4-BE49-F238E27FC236}">
                <a16:creationId xmlns:a16="http://schemas.microsoft.com/office/drawing/2014/main" id="{159E5B4B-23F0-4DB8-BAD3-3E8155F0D266}"/>
              </a:ext>
            </a:extLst>
          </p:cNvPr>
          <p:cNvGrpSpPr/>
          <p:nvPr/>
        </p:nvGrpSpPr>
        <p:grpSpPr>
          <a:xfrm>
            <a:off x="969681" y="3264916"/>
            <a:ext cx="6668766" cy="3476625"/>
            <a:chOff x="-264516" y="2880063"/>
            <a:chExt cx="7007094" cy="3805409"/>
          </a:xfrm>
        </p:grpSpPr>
        <p:sp>
          <p:nvSpPr>
            <p:cNvPr id="15" name="Arrow: Left 14">
              <a:extLst>
                <a:ext uri="{FF2B5EF4-FFF2-40B4-BE49-F238E27FC236}">
                  <a16:creationId xmlns:a16="http://schemas.microsoft.com/office/drawing/2014/main" id="{99CAEE7B-2834-4FF6-A873-7CF1893CAF59}"/>
                </a:ext>
              </a:extLst>
            </p:cNvPr>
            <p:cNvSpPr/>
            <p:nvPr/>
          </p:nvSpPr>
          <p:spPr>
            <a:xfrm rot="21123634">
              <a:off x="2812291" y="4042092"/>
              <a:ext cx="3930287" cy="304661"/>
            </a:xfrm>
            <a:prstGeom prst="leftArrow">
              <a:avLst/>
            </a:prstGeom>
            <a:solidFill>
              <a:schemeClr val="accent6">
                <a:lumMod val="75000"/>
              </a:schemeClr>
            </a:solidFill>
            <a:ln w="19050">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lb-LU"/>
            </a:p>
          </p:txBody>
        </p:sp>
        <p:pic>
          <p:nvPicPr>
            <p:cNvPr id="16" name="Picture 15" descr="A close up of a camera&#10;&#10;Description generated with high confidence">
              <a:extLst>
                <a:ext uri="{FF2B5EF4-FFF2-40B4-BE49-F238E27FC236}">
                  <a16:creationId xmlns:a16="http://schemas.microsoft.com/office/drawing/2014/main" id="{AABFDF0A-0FDA-401F-838E-90E05CA6C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516" y="2880063"/>
              <a:ext cx="1739191" cy="3805409"/>
            </a:xfrm>
            <a:prstGeom prst="rect">
              <a:avLst/>
            </a:prstGeom>
          </p:spPr>
        </p:pic>
        <p:sp>
          <p:nvSpPr>
            <p:cNvPr id="17" name="TextBox 16">
              <a:extLst>
                <a:ext uri="{FF2B5EF4-FFF2-40B4-BE49-F238E27FC236}">
                  <a16:creationId xmlns:a16="http://schemas.microsoft.com/office/drawing/2014/main" id="{85DC4F33-4D3C-4C60-A45B-F5128D3C81B5}"/>
                </a:ext>
              </a:extLst>
            </p:cNvPr>
            <p:cNvSpPr txBox="1"/>
            <p:nvPr/>
          </p:nvSpPr>
          <p:spPr>
            <a:xfrm>
              <a:off x="1408475" y="4636739"/>
              <a:ext cx="3526203" cy="1477328"/>
            </a:xfrm>
            <a:prstGeom prst="rect">
              <a:avLst/>
            </a:prstGeom>
            <a:noFill/>
          </p:spPr>
          <p:txBody>
            <a:bodyPr wrap="square" rtlCol="0">
              <a:spAutoFit/>
            </a:bodyPr>
            <a:lstStyle/>
            <a:p>
              <a:r>
                <a:rPr lang="de-LU" dirty="0">
                  <a:solidFill>
                    <a:schemeClr val="accent6">
                      <a:lumMod val="50000"/>
                    </a:schemeClr>
                  </a:solidFill>
                  <a:latin typeface="Bahnschrift" panose="020B0502040204020203" pitchFamily="34" charset="0"/>
                </a:rPr>
                <a:t>Kennen wir den Erkenntnis</a:t>
              </a:r>
              <a:r>
                <a:rPr lang="de-LU" i="1" u="sng" dirty="0">
                  <a:solidFill>
                    <a:schemeClr val="accent6">
                      <a:lumMod val="50000"/>
                    </a:schemeClr>
                  </a:solidFill>
                  <a:latin typeface="Bahnschrift" panose="020B0502040204020203" pitchFamily="34" charset="0"/>
                </a:rPr>
                <a:t>apparat</a:t>
              </a:r>
              <a:r>
                <a:rPr lang="de-LU" dirty="0">
                  <a:solidFill>
                    <a:schemeClr val="accent6">
                      <a:lumMod val="50000"/>
                    </a:schemeClr>
                  </a:solidFill>
                  <a:latin typeface="Bahnschrift" panose="020B0502040204020203" pitchFamily="34" charset="0"/>
                </a:rPr>
                <a:t>, können wir Aussagen über die </a:t>
              </a:r>
              <a:r>
                <a:rPr lang="de-LU" i="1" dirty="0">
                  <a:solidFill>
                    <a:schemeClr val="accent6">
                      <a:lumMod val="50000"/>
                    </a:schemeClr>
                  </a:solidFill>
                  <a:latin typeface="Bahnschrift" panose="020B0502040204020203" pitchFamily="34" charset="0"/>
                </a:rPr>
                <a:t>Beschaffenheit</a:t>
              </a:r>
              <a:r>
                <a:rPr lang="de-LU" dirty="0">
                  <a:solidFill>
                    <a:schemeClr val="accent6">
                      <a:lumMod val="50000"/>
                    </a:schemeClr>
                  </a:solidFill>
                  <a:latin typeface="Bahnschrift" panose="020B0502040204020203" pitchFamily="34" charset="0"/>
                </a:rPr>
                <a:t> der Erkenntnis noch </a:t>
              </a:r>
              <a:r>
                <a:rPr lang="de-LU" b="1" i="1" dirty="0">
                  <a:solidFill>
                    <a:schemeClr val="accent6">
                      <a:lumMod val="50000"/>
                    </a:schemeClr>
                  </a:solidFill>
                  <a:latin typeface="Bahnschrift" panose="020B0502040204020203" pitchFamily="34" charset="0"/>
                </a:rPr>
                <a:t>vor der Erfahrung </a:t>
              </a:r>
              <a:r>
                <a:rPr lang="de-LU" dirty="0">
                  <a:solidFill>
                    <a:schemeClr val="accent6">
                      <a:lumMod val="50000"/>
                    </a:schemeClr>
                  </a:solidFill>
                  <a:latin typeface="Bahnschrift" panose="020B0502040204020203" pitchFamily="34" charset="0"/>
                </a:rPr>
                <a:t>machen.</a:t>
              </a:r>
            </a:p>
          </p:txBody>
        </p:sp>
      </p:grpSp>
      <p:sp>
        <p:nvSpPr>
          <p:cNvPr id="19" name="TextBox 18">
            <a:extLst>
              <a:ext uri="{FF2B5EF4-FFF2-40B4-BE49-F238E27FC236}">
                <a16:creationId xmlns:a16="http://schemas.microsoft.com/office/drawing/2014/main" id="{EEC91FE9-4B8A-4AC9-8B0F-9D1151FF421C}"/>
              </a:ext>
            </a:extLst>
          </p:cNvPr>
          <p:cNvSpPr txBox="1"/>
          <p:nvPr/>
        </p:nvSpPr>
        <p:spPr>
          <a:xfrm>
            <a:off x="149126" y="1510590"/>
            <a:ext cx="4180278" cy="1754326"/>
          </a:xfrm>
          <a:prstGeom prst="rect">
            <a:avLst/>
          </a:prstGeom>
          <a:noFill/>
        </p:spPr>
        <p:txBody>
          <a:bodyPr wrap="square">
            <a:spAutoFit/>
          </a:bodyPr>
          <a:lstStyle/>
          <a:p>
            <a:r>
              <a:rPr lang="LID4096" dirty="0">
                <a:solidFill>
                  <a:schemeClr val="accent6">
                    <a:lumMod val="75000"/>
                  </a:schemeClr>
                </a:solidFill>
                <a:latin typeface="Bahnschrift" panose="020B0502040204020203" pitchFamily="34" charset="0"/>
              </a:rPr>
              <a:t>Schaue dir die technischen Spezifikationen dieser Handy-Kamera an. Kannst du Aussagen über die Qualität und die Beschaffenheit der Fotos machen, noch bevor du ein Foto mit dem Handy geknipst hast?</a:t>
            </a:r>
          </a:p>
        </p:txBody>
      </p:sp>
    </p:spTree>
    <p:extLst>
      <p:ext uri="{BB962C8B-B14F-4D97-AF65-F5344CB8AC3E}">
        <p14:creationId xmlns:p14="http://schemas.microsoft.com/office/powerpoint/2010/main" val="428153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TextBox 3">
            <a:extLst>
              <a:ext uri="{FF2B5EF4-FFF2-40B4-BE49-F238E27FC236}">
                <a16:creationId xmlns:a16="http://schemas.microsoft.com/office/drawing/2014/main" id="{7CB18767-166B-4B39-9F22-B6820DF08DF2}"/>
              </a:ext>
            </a:extLst>
          </p:cNvPr>
          <p:cNvSpPr txBox="1"/>
          <p:nvPr/>
        </p:nvSpPr>
        <p:spPr>
          <a:xfrm>
            <a:off x="2529551" y="2891106"/>
            <a:ext cx="7157834" cy="584775"/>
          </a:xfrm>
          <a:prstGeom prst="rect">
            <a:avLst/>
          </a:prstGeom>
          <a:noFill/>
        </p:spPr>
        <p:txBody>
          <a:bodyPr wrap="square" rtlCol="0">
            <a:spAutoFit/>
          </a:bodyPr>
          <a:lstStyle/>
          <a:p>
            <a:pPr marL="742950" lvl="1" indent="-285750">
              <a:buFont typeface="Arial" panose="020B0604020202020204" pitchFamily="34" charset="0"/>
              <a:buChar char="•"/>
            </a:pPr>
            <a:r>
              <a:rPr lang="de-LU" sz="1600" dirty="0">
                <a:solidFill>
                  <a:schemeClr val="accent6">
                    <a:lumMod val="50000"/>
                  </a:schemeClr>
                </a:solidFill>
                <a:latin typeface="Bahnschrift" panose="020B0502040204020203" pitchFamily="34" charset="0"/>
                <a:sym typeface="Wingdings" panose="05000000000000000000" pitchFamily="2" charset="2"/>
              </a:rPr>
              <a:t>Der ersten Antwort den Namen </a:t>
            </a:r>
            <a:r>
              <a:rPr lang="de-LU" sz="1600" i="1" dirty="0">
                <a:solidFill>
                  <a:schemeClr val="accent6">
                    <a:lumMod val="50000"/>
                  </a:schemeClr>
                </a:solidFill>
                <a:latin typeface="Bahnschrift" panose="020B0502040204020203" pitchFamily="34" charset="0"/>
                <a:sym typeface="Wingdings" panose="05000000000000000000" pitchFamily="2" charset="2"/>
              </a:rPr>
              <a:t>Empirismus</a:t>
            </a:r>
          </a:p>
          <a:p>
            <a:pPr marL="742950" lvl="1" indent="-285750">
              <a:buFont typeface="Arial" panose="020B0604020202020204" pitchFamily="34" charset="0"/>
              <a:buChar char="•"/>
            </a:pPr>
            <a:r>
              <a:rPr lang="de-LU" sz="1600" dirty="0">
                <a:solidFill>
                  <a:schemeClr val="accent6">
                    <a:lumMod val="50000"/>
                  </a:schemeClr>
                </a:solidFill>
                <a:latin typeface="Bahnschrift" panose="020B0502040204020203" pitchFamily="34" charset="0"/>
                <a:sym typeface="Wingdings" panose="05000000000000000000" pitchFamily="2" charset="2"/>
              </a:rPr>
              <a:t>und der zweiten Antwort den Namen </a:t>
            </a:r>
            <a:r>
              <a:rPr lang="de-LU" sz="1600" i="1" dirty="0">
                <a:solidFill>
                  <a:schemeClr val="accent6">
                    <a:lumMod val="50000"/>
                  </a:schemeClr>
                </a:solidFill>
                <a:latin typeface="Bahnschrift" panose="020B0502040204020203" pitchFamily="34" charset="0"/>
                <a:sym typeface="Wingdings" panose="05000000000000000000" pitchFamily="2" charset="2"/>
              </a:rPr>
              <a:t>Rationalismus</a:t>
            </a:r>
          </a:p>
        </p:txBody>
      </p:sp>
      <p:sp>
        <p:nvSpPr>
          <p:cNvPr id="6" name="TextBox 5">
            <a:extLst>
              <a:ext uri="{FF2B5EF4-FFF2-40B4-BE49-F238E27FC236}">
                <a16:creationId xmlns:a16="http://schemas.microsoft.com/office/drawing/2014/main" id="{671B83BF-574F-4CC3-8212-C1E980FB36C5}"/>
              </a:ext>
            </a:extLst>
          </p:cNvPr>
          <p:cNvSpPr txBox="1"/>
          <p:nvPr/>
        </p:nvSpPr>
        <p:spPr>
          <a:xfrm>
            <a:off x="1254260" y="1572103"/>
            <a:ext cx="9877159" cy="584775"/>
          </a:xfrm>
          <a:prstGeom prst="rect">
            <a:avLst/>
          </a:prstGeom>
          <a:solidFill>
            <a:schemeClr val="accent6">
              <a:lumMod val="75000"/>
            </a:schemeClr>
          </a:solidFill>
        </p:spPr>
        <p:txBody>
          <a:bodyPr wrap="square" rtlCol="0">
            <a:spAutoFit/>
          </a:bodyPr>
          <a:lstStyle/>
          <a:p>
            <a:pPr algn="just"/>
            <a:r>
              <a:rPr lang="de-LU" sz="1600" i="1" dirty="0">
                <a:solidFill>
                  <a:schemeClr val="accent6">
                    <a:lumMod val="20000"/>
                    <a:lumOff val="80000"/>
                  </a:schemeClr>
                </a:solidFill>
                <a:latin typeface="Bahnschrift" panose="020B0502040204020203" pitchFamily="34" charset="0"/>
              </a:rPr>
              <a:t>Werden die </a:t>
            </a:r>
            <a:r>
              <a:rPr lang="de-LU" sz="1600" b="1" i="1" dirty="0">
                <a:solidFill>
                  <a:schemeClr val="accent6">
                    <a:lumMod val="20000"/>
                    <a:lumOff val="80000"/>
                  </a:schemeClr>
                </a:solidFill>
                <a:latin typeface="Bahnschrift" panose="020B0502040204020203" pitchFamily="34" charset="0"/>
              </a:rPr>
              <a:t>Grenzen meiner Erkenntnis </a:t>
            </a:r>
            <a:r>
              <a:rPr lang="de-LU" sz="1600" i="1" dirty="0">
                <a:solidFill>
                  <a:schemeClr val="accent6">
                    <a:lumMod val="20000"/>
                    <a:lumOff val="80000"/>
                  </a:schemeClr>
                </a:solidFill>
                <a:latin typeface="Bahnschrift" panose="020B0502040204020203" pitchFamily="34" charset="0"/>
              </a:rPr>
              <a:t>von der Erfahrung, die meine fünf Sinnesorgane machen, abgesteckt, oder sind die Grenzen der Erkenntnis in der Weite des Verstandes?</a:t>
            </a:r>
          </a:p>
        </p:txBody>
      </p:sp>
      <p:sp>
        <p:nvSpPr>
          <p:cNvPr id="7" name="TextBox 6">
            <a:extLst>
              <a:ext uri="{FF2B5EF4-FFF2-40B4-BE49-F238E27FC236}">
                <a16:creationId xmlns:a16="http://schemas.microsoft.com/office/drawing/2014/main" id="{45CCF4CF-56AA-4654-B131-C0D0D68A8478}"/>
              </a:ext>
            </a:extLst>
          </p:cNvPr>
          <p:cNvSpPr txBox="1"/>
          <p:nvPr/>
        </p:nvSpPr>
        <p:spPr>
          <a:xfrm>
            <a:off x="2529551" y="3659761"/>
            <a:ext cx="7789313" cy="2123658"/>
          </a:xfrm>
          <a:prstGeom prst="rect">
            <a:avLst/>
          </a:prstGeom>
          <a:noFill/>
        </p:spPr>
        <p:txBody>
          <a:bodyPr wrap="square" rtlCol="0">
            <a:spAutoFit/>
          </a:bodyPr>
          <a:lstStyle/>
          <a:p>
            <a:r>
              <a:rPr lang="de-LU" sz="1600" b="1" dirty="0">
                <a:solidFill>
                  <a:schemeClr val="accent6">
                    <a:lumMod val="50000"/>
                  </a:schemeClr>
                </a:solidFill>
                <a:latin typeface="Bahnschrift" panose="020B0502040204020203" pitchFamily="34" charset="0"/>
              </a:rPr>
              <a:t>Kant stellt sich nun die Aufgabe, die beiden Positionen des Rationalismus und des Empirismus miteinander zu versöhnen. </a:t>
            </a:r>
          </a:p>
          <a:p>
            <a:endParaRPr lang="de-LU" sz="1600" b="1" dirty="0">
              <a:solidFill>
                <a:schemeClr val="accent6">
                  <a:lumMod val="50000"/>
                </a:schemeClr>
              </a:solidFill>
              <a:latin typeface="Bahnschrift" panose="020B0502040204020203" pitchFamily="34" charset="0"/>
            </a:endParaRPr>
          </a:p>
          <a:p>
            <a:r>
              <a:rPr lang="de-LU" sz="1600" b="1" dirty="0">
                <a:solidFill>
                  <a:schemeClr val="accent6">
                    <a:lumMod val="50000"/>
                  </a:schemeClr>
                </a:solidFill>
                <a:latin typeface="Bahnschrift" panose="020B0502040204020203" pitchFamily="34" charset="0"/>
              </a:rPr>
              <a:t>Zu diesem Zweck werden beide Positionen „kritisiert“ (Kritizismus) und die „reine Vernunft“ „untersucht“:</a:t>
            </a:r>
          </a:p>
          <a:p>
            <a:endParaRPr lang="de-LU" sz="1600" dirty="0">
              <a:solidFill>
                <a:schemeClr val="accent6">
                  <a:lumMod val="50000"/>
                </a:schemeClr>
              </a:solidFill>
              <a:latin typeface="Bahnschrift" panose="020B0502040204020203" pitchFamily="34" charset="0"/>
            </a:endParaRPr>
          </a:p>
          <a:p>
            <a:pPr algn="ctr"/>
            <a:r>
              <a:rPr lang="de-LU" sz="1600" dirty="0">
                <a:solidFill>
                  <a:schemeClr val="accent6">
                    <a:lumMod val="50000"/>
                  </a:schemeClr>
                </a:solidFill>
                <a:latin typeface="Bahnschrift" panose="020B0502040204020203" pitchFamily="34" charset="0"/>
              </a:rPr>
              <a:t>Kritik (griechisch </a:t>
            </a:r>
            <a:r>
              <a:rPr lang="de-LU" sz="1600" i="1" dirty="0" err="1">
                <a:solidFill>
                  <a:schemeClr val="accent6">
                    <a:lumMod val="50000"/>
                  </a:schemeClr>
                </a:solidFill>
                <a:latin typeface="Bahnschrift" panose="020B0502040204020203" pitchFamily="34" charset="0"/>
              </a:rPr>
              <a:t>krinein</a:t>
            </a:r>
            <a:r>
              <a:rPr lang="de-LU" sz="1600" dirty="0">
                <a:solidFill>
                  <a:schemeClr val="accent6">
                    <a:lumMod val="50000"/>
                  </a:schemeClr>
                </a:solidFill>
                <a:latin typeface="Bahnschrift" panose="020B0502040204020203" pitchFamily="34" charset="0"/>
              </a:rPr>
              <a:t>) = Untersuchung, nicht Angriff</a:t>
            </a:r>
          </a:p>
          <a:p>
            <a:pPr algn="ctr"/>
            <a:r>
              <a:rPr lang="de-LU" sz="1600" dirty="0">
                <a:solidFill>
                  <a:schemeClr val="accent6">
                    <a:lumMod val="50000"/>
                  </a:schemeClr>
                </a:solidFill>
                <a:latin typeface="Bahnschrift" panose="020B0502040204020203" pitchFamily="34" charset="0"/>
              </a:rPr>
              <a:t>Reine Vernunft = Vernunfttätigkeit, die nicht auf Erfahrung zurückgreift</a:t>
            </a:r>
          </a:p>
        </p:txBody>
      </p:sp>
      <p:sp>
        <p:nvSpPr>
          <p:cNvPr id="8" name="TextBox 7">
            <a:extLst>
              <a:ext uri="{FF2B5EF4-FFF2-40B4-BE49-F238E27FC236}">
                <a16:creationId xmlns:a16="http://schemas.microsoft.com/office/drawing/2014/main" id="{81DC1B89-094E-4A04-ACC6-012F4CAB2503}"/>
              </a:ext>
            </a:extLst>
          </p:cNvPr>
          <p:cNvSpPr txBox="1"/>
          <p:nvPr/>
        </p:nvSpPr>
        <p:spPr>
          <a:xfrm>
            <a:off x="2529551" y="2206696"/>
            <a:ext cx="9245681" cy="584775"/>
          </a:xfrm>
          <a:prstGeom prst="rect">
            <a:avLst/>
          </a:prstGeom>
          <a:noFill/>
        </p:spPr>
        <p:txBody>
          <a:bodyPr wrap="square" rtlCol="0">
            <a:spAutoFit/>
          </a:bodyPr>
          <a:lstStyle/>
          <a:p>
            <a:r>
              <a:rPr lang="de-LU" sz="1600" dirty="0">
                <a:solidFill>
                  <a:schemeClr val="accent6">
                    <a:lumMod val="50000"/>
                  </a:schemeClr>
                </a:solidFill>
                <a:latin typeface="Bahnschrift" panose="020B0502040204020203" pitchFamily="34" charset="0"/>
              </a:rPr>
              <a:t>Diese beiden Fragen hat es in der Philosophiegeschichte schon immer gegeben; in der Zeit des 17. und 18. Jahrhunderts gab man:</a:t>
            </a:r>
          </a:p>
        </p:txBody>
      </p:sp>
      <p:sp>
        <p:nvSpPr>
          <p:cNvPr id="9" name="TextBox 8">
            <a:extLst>
              <a:ext uri="{FF2B5EF4-FFF2-40B4-BE49-F238E27FC236}">
                <a16:creationId xmlns:a16="http://schemas.microsoft.com/office/drawing/2014/main" id="{C7414CC0-3375-4171-BADC-FD206F442368}"/>
              </a:ext>
            </a:extLst>
          </p:cNvPr>
          <p:cNvSpPr txBox="1"/>
          <p:nvPr/>
        </p:nvSpPr>
        <p:spPr>
          <a:xfrm>
            <a:off x="2014239" y="5722829"/>
            <a:ext cx="8188460" cy="677108"/>
          </a:xfrm>
          <a:prstGeom prst="rect">
            <a:avLst/>
          </a:prstGeom>
          <a:noFill/>
        </p:spPr>
        <p:txBody>
          <a:bodyPr wrap="none" rtlCol="0">
            <a:spAutoFit/>
          </a:bodyPr>
          <a:lstStyle/>
          <a:p>
            <a:pPr algn="ctr"/>
            <a:r>
              <a:rPr lang="de-LU" sz="2400" b="1" u="sng" dirty="0">
                <a:solidFill>
                  <a:schemeClr val="accent6">
                    <a:lumMod val="50000"/>
                  </a:schemeClr>
                </a:solidFill>
                <a:latin typeface="Bahnschrift" panose="020B0502040204020203" pitchFamily="34" charset="0"/>
              </a:rPr>
              <a:t>Deshalb: Kritik der reinen Vernunft</a:t>
            </a:r>
          </a:p>
          <a:p>
            <a:pPr algn="ctr"/>
            <a:r>
              <a:rPr lang="de-LU" sz="1400" dirty="0">
                <a:solidFill>
                  <a:schemeClr val="accent6">
                    <a:lumMod val="50000"/>
                  </a:schemeClr>
                </a:solidFill>
                <a:latin typeface="Bahnschrift" panose="020B0502040204020203" pitchFamily="34" charset="0"/>
              </a:rPr>
              <a:t>(Untersuchung der menschlichen Erkenntnis durch die Vernunft, ohne Zuhilfenahme der Erfahrung)</a:t>
            </a:r>
          </a:p>
        </p:txBody>
      </p:sp>
      <p:sp>
        <p:nvSpPr>
          <p:cNvPr id="10" name="Rectangle: Rounded Corners 9">
            <a:extLst>
              <a:ext uri="{FF2B5EF4-FFF2-40B4-BE49-F238E27FC236}">
                <a16:creationId xmlns:a16="http://schemas.microsoft.com/office/drawing/2014/main" id="{7F12DE03-C495-4167-8794-464F57D2FC67}"/>
              </a:ext>
            </a:extLst>
          </p:cNvPr>
          <p:cNvSpPr/>
          <p:nvPr/>
        </p:nvSpPr>
        <p:spPr>
          <a:xfrm>
            <a:off x="123467" y="922938"/>
            <a:ext cx="321689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TextBox 11">
            <a:extLst>
              <a:ext uri="{FF2B5EF4-FFF2-40B4-BE49-F238E27FC236}">
                <a16:creationId xmlns:a16="http://schemas.microsoft.com/office/drawing/2014/main" id="{D223732E-066F-48C3-AAA6-F579285E1BF5}"/>
              </a:ext>
            </a:extLst>
          </p:cNvPr>
          <p:cNvSpPr txBox="1"/>
          <p:nvPr/>
        </p:nvSpPr>
        <p:spPr>
          <a:xfrm>
            <a:off x="165145" y="958194"/>
            <a:ext cx="1973617" cy="400110"/>
          </a:xfrm>
          <a:prstGeom prst="rect">
            <a:avLst/>
          </a:prstGeom>
          <a:noFill/>
        </p:spPr>
        <p:txBody>
          <a:bodyPr wrap="none" rtlCol="0">
            <a:spAutoFit/>
          </a:bodyPr>
          <a:lstStyle/>
          <a:p>
            <a:r>
              <a:rPr lang="fr-BE" sz="2000" dirty="0">
                <a:solidFill>
                  <a:schemeClr val="accent6">
                    <a:lumMod val="20000"/>
                    <a:lumOff val="80000"/>
                  </a:schemeClr>
                </a:solidFill>
                <a:latin typeface="Bahnschrift" panose="020B0502040204020203" pitchFamily="34" charset="0"/>
              </a:rPr>
              <a:t>Der </a:t>
            </a:r>
            <a:r>
              <a:rPr lang="fr-BE" sz="2000" dirty="0" err="1">
                <a:solidFill>
                  <a:schemeClr val="accent6">
                    <a:lumMod val="20000"/>
                    <a:lumOff val="80000"/>
                  </a:schemeClr>
                </a:solidFill>
                <a:latin typeface="Bahnschrift" panose="020B0502040204020203" pitchFamily="34" charset="0"/>
              </a:rPr>
              <a:t>Kritizismus</a:t>
            </a:r>
            <a:endParaRPr lang="fr-BE" sz="2000" dirty="0">
              <a:solidFill>
                <a:schemeClr val="accent6">
                  <a:lumMod val="20000"/>
                  <a:lumOff val="80000"/>
                </a:schemeClr>
              </a:solidFill>
              <a:latin typeface="Bahnschrift" panose="020B0502040204020203" pitchFamily="34" charset="0"/>
            </a:endParaRPr>
          </a:p>
        </p:txBody>
      </p:sp>
      <p:pic>
        <p:nvPicPr>
          <p:cNvPr id="1026" name="Picture 2" descr="A picture containing text, vector graphics&#10;&#10;Description automatically generated">
            <a:extLst>
              <a:ext uri="{FF2B5EF4-FFF2-40B4-BE49-F238E27FC236}">
                <a16:creationId xmlns:a16="http://schemas.microsoft.com/office/drawing/2014/main" id="{6D847876-E6C0-4689-8FDB-89A7EEF95066}"/>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07" y="2104057"/>
            <a:ext cx="2253092" cy="29033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06DAD7AD-7A6D-490D-9D61-4F553F9E8861}"/>
              </a:ext>
            </a:extLst>
          </p:cNvPr>
          <p:cNvSpPr/>
          <p:nvPr/>
        </p:nvSpPr>
        <p:spPr>
          <a:xfrm>
            <a:off x="1617688" y="2108126"/>
            <a:ext cx="793102" cy="1240972"/>
          </a:xfrm>
          <a:custGeom>
            <a:avLst/>
            <a:gdLst>
              <a:gd name="connsiteX0" fmla="*/ 494522 w 793102"/>
              <a:gd name="connsiteY0" fmla="*/ 9331 h 1240972"/>
              <a:gd name="connsiteX1" fmla="*/ 0 w 793102"/>
              <a:gd name="connsiteY1" fmla="*/ 1240972 h 1240972"/>
              <a:gd name="connsiteX2" fmla="*/ 793102 w 793102"/>
              <a:gd name="connsiteY2" fmla="*/ 0 h 1240972"/>
              <a:gd name="connsiteX3" fmla="*/ 494522 w 793102"/>
              <a:gd name="connsiteY3" fmla="*/ 9331 h 1240972"/>
            </a:gdLst>
            <a:ahLst/>
            <a:cxnLst>
              <a:cxn ang="0">
                <a:pos x="connsiteX0" y="connsiteY0"/>
              </a:cxn>
              <a:cxn ang="0">
                <a:pos x="connsiteX1" y="connsiteY1"/>
              </a:cxn>
              <a:cxn ang="0">
                <a:pos x="connsiteX2" y="connsiteY2"/>
              </a:cxn>
              <a:cxn ang="0">
                <a:pos x="connsiteX3" y="connsiteY3"/>
              </a:cxn>
            </a:cxnLst>
            <a:rect l="l" t="t" r="r" b="b"/>
            <a:pathLst>
              <a:path w="793102" h="1240972">
                <a:moveTo>
                  <a:pt x="494522" y="9331"/>
                </a:moveTo>
                <a:lnTo>
                  <a:pt x="0" y="1240972"/>
                </a:lnTo>
                <a:lnTo>
                  <a:pt x="793102" y="0"/>
                </a:lnTo>
                <a:lnTo>
                  <a:pt x="494522" y="9331"/>
                </a:lnTo>
                <a:close/>
              </a:path>
            </a:pathLst>
          </a:custGeom>
          <a:solidFill>
            <a:srgbClr val="A26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39892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6" y="922938"/>
            <a:ext cx="383271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3355406" cy="400110"/>
          </a:xfrm>
          <a:prstGeom prst="rect">
            <a:avLst/>
          </a:prstGeom>
          <a:noFill/>
        </p:spPr>
        <p:txBody>
          <a:bodyPr wrap="none" rtlCol="0">
            <a:spAutoFit/>
          </a:bodyPr>
          <a:lstStyle/>
          <a:p>
            <a:r>
              <a:rPr lang="fr-BE" sz="2000" dirty="0">
                <a:solidFill>
                  <a:schemeClr val="accent6">
                    <a:lumMod val="20000"/>
                    <a:lumOff val="80000"/>
                  </a:schemeClr>
                </a:solidFill>
                <a:latin typeface="Bahnschrift" panose="020B0502040204020203" pitchFamily="34" charset="0"/>
              </a:rPr>
              <a:t>Die </a:t>
            </a:r>
            <a:r>
              <a:rPr lang="fr-BE" sz="2000" dirty="0" err="1">
                <a:solidFill>
                  <a:schemeClr val="accent6">
                    <a:lumMod val="20000"/>
                    <a:lumOff val="80000"/>
                  </a:schemeClr>
                </a:solidFill>
                <a:latin typeface="Bahnschrift" panose="020B0502040204020203" pitchFamily="34" charset="0"/>
              </a:rPr>
              <a:t>kopernikanische</a:t>
            </a:r>
            <a:r>
              <a:rPr lang="fr-BE" sz="2000" dirty="0">
                <a:solidFill>
                  <a:schemeClr val="accent6">
                    <a:lumMod val="20000"/>
                    <a:lumOff val="80000"/>
                  </a:schemeClr>
                </a:solidFill>
                <a:latin typeface="Bahnschrift" panose="020B0502040204020203" pitchFamily="34" charset="0"/>
              </a:rPr>
              <a:t> Wende</a:t>
            </a:r>
          </a:p>
        </p:txBody>
      </p:sp>
      <p:sp>
        <p:nvSpPr>
          <p:cNvPr id="7" name="TextBox 4">
            <a:extLst>
              <a:ext uri="{FF2B5EF4-FFF2-40B4-BE49-F238E27FC236}">
                <a16:creationId xmlns:a16="http://schemas.microsoft.com/office/drawing/2014/main" id="{DA83FDED-5260-47B2-84CC-397DE30883C8}"/>
              </a:ext>
            </a:extLst>
          </p:cNvPr>
          <p:cNvSpPr txBox="1"/>
          <p:nvPr/>
        </p:nvSpPr>
        <p:spPr>
          <a:xfrm>
            <a:off x="287693" y="1645068"/>
            <a:ext cx="11616613" cy="923330"/>
          </a:xfrm>
          <a:prstGeom prst="rect">
            <a:avLst/>
          </a:prstGeom>
          <a:solidFill>
            <a:srgbClr val="A26921"/>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solidFill>
                  <a:schemeClr val="accent5">
                    <a:lumMod val="60000"/>
                    <a:lumOff val="40000"/>
                  </a:schemeClr>
                </a:solidFill>
                <a:effectLst>
                  <a:outerShdw blurRad="38100" dist="38100" dir="2700000" algn="tl">
                    <a:srgbClr val="000000">
                      <a:alpha val="43137"/>
                    </a:srgbClr>
                  </a:outerShdw>
                </a:effectLst>
                <a:latin typeface="Bahnschrift" panose="020B0502040204020203" pitchFamily="34" charset="0"/>
              </a:rPr>
              <a:t>Bisher nahm man an, alle unsere Erkenntnis müsse sich nach den Gegenständen richten</a:t>
            </a:r>
            <a:r>
              <a:rPr lang="de-CH" dirty="0">
                <a:solidFill>
                  <a:schemeClr val="accent6">
                    <a:lumMod val="20000"/>
                    <a:lumOff val="80000"/>
                  </a:schemeClr>
                </a:solidFill>
                <a:latin typeface="Bahnschrift" panose="020B0502040204020203" pitchFamily="34" charset="0"/>
              </a:rPr>
              <a:t>; aber alle Versuche über sie </a:t>
            </a:r>
            <a:r>
              <a:rPr lang="de-CH" b="1" i="1" dirty="0">
                <a:solidFill>
                  <a:schemeClr val="accent6">
                    <a:lumMod val="20000"/>
                    <a:lumOff val="80000"/>
                  </a:schemeClr>
                </a:solidFill>
                <a:latin typeface="Bahnschrift" panose="020B0502040204020203" pitchFamily="34" charset="0"/>
              </a:rPr>
              <a:t>a</a:t>
            </a:r>
            <a:r>
              <a:rPr lang="de-CH" b="1" dirty="0">
                <a:solidFill>
                  <a:schemeClr val="accent6">
                    <a:lumMod val="20000"/>
                    <a:lumOff val="80000"/>
                  </a:schemeClr>
                </a:solidFill>
                <a:latin typeface="Bahnschrift" panose="020B0502040204020203" pitchFamily="34" charset="0"/>
              </a:rPr>
              <a:t> </a:t>
            </a:r>
            <a:r>
              <a:rPr lang="de-CH" b="1" i="1" dirty="0">
                <a:solidFill>
                  <a:schemeClr val="accent6">
                    <a:lumMod val="20000"/>
                    <a:lumOff val="80000"/>
                  </a:schemeClr>
                </a:solidFill>
                <a:latin typeface="Bahnschrift" panose="020B0502040204020203" pitchFamily="34" charset="0"/>
              </a:rPr>
              <a:t>priori </a:t>
            </a:r>
            <a:r>
              <a:rPr lang="de-CH" b="1" dirty="0">
                <a:solidFill>
                  <a:schemeClr val="accent6">
                    <a:lumMod val="20000"/>
                    <a:lumOff val="80000"/>
                  </a:schemeClr>
                </a:solidFill>
                <a:latin typeface="Bahnschrift" panose="020B0502040204020203" pitchFamily="34" charset="0"/>
              </a:rPr>
              <a:t>etwas durch Begriffe auszumachen</a:t>
            </a:r>
            <a:r>
              <a:rPr lang="de-CH" dirty="0">
                <a:solidFill>
                  <a:schemeClr val="accent6">
                    <a:lumMod val="20000"/>
                    <a:lumOff val="80000"/>
                  </a:schemeClr>
                </a:solidFill>
                <a:latin typeface="Bahnschrift" panose="020B0502040204020203" pitchFamily="34" charset="0"/>
              </a:rPr>
              <a:t>, wodurch unsere Erkenntnis erweitert würde, </a:t>
            </a:r>
            <a:r>
              <a:rPr lang="de-CH" b="1" dirty="0">
                <a:solidFill>
                  <a:schemeClr val="accent6">
                    <a:lumMod val="20000"/>
                    <a:lumOff val="80000"/>
                  </a:schemeClr>
                </a:solidFill>
                <a:latin typeface="Bahnschrift" panose="020B0502040204020203" pitchFamily="34" charset="0"/>
              </a:rPr>
              <a:t>gingen unter dieser Voraussetzung zunichte.</a:t>
            </a:r>
            <a:endParaRPr lang="de-LU" i="1" dirty="0">
              <a:solidFill>
                <a:schemeClr val="accent6">
                  <a:lumMod val="20000"/>
                  <a:lumOff val="80000"/>
                </a:schemeClr>
              </a:solidFill>
              <a:latin typeface="Bahnschrift" panose="020B0502040204020203" pitchFamily="34" charset="0"/>
            </a:endParaRPr>
          </a:p>
        </p:txBody>
      </p:sp>
      <p:sp>
        <p:nvSpPr>
          <p:cNvPr id="8" name="TextBox 9">
            <a:extLst>
              <a:ext uri="{FF2B5EF4-FFF2-40B4-BE49-F238E27FC236}">
                <a16:creationId xmlns:a16="http://schemas.microsoft.com/office/drawing/2014/main" id="{C39C56DE-5DC2-4F75-BF93-9395BDDF5CC4}"/>
              </a:ext>
            </a:extLst>
          </p:cNvPr>
          <p:cNvSpPr txBox="1"/>
          <p:nvPr/>
        </p:nvSpPr>
        <p:spPr>
          <a:xfrm>
            <a:off x="3520551" y="4993552"/>
            <a:ext cx="8105392" cy="923330"/>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mj-lt"/>
              <a:buAutoNum type="alphaLcPeriod" startAt="2"/>
            </a:pPr>
            <a:r>
              <a:rPr lang="de-LU" dirty="0">
                <a:solidFill>
                  <a:schemeClr val="accent6">
                    <a:lumMod val="50000"/>
                  </a:schemeClr>
                </a:solidFill>
                <a:latin typeface="Bahnschrift" panose="020B0502040204020203" pitchFamily="34" charset="0"/>
              </a:rPr>
              <a:t>Die Rationalisten erlauben zwar </a:t>
            </a:r>
            <a:r>
              <a:rPr lang="de-LU" dirty="0">
                <a:solidFill>
                  <a:schemeClr val="accent6"/>
                </a:solidFill>
                <a:effectLst>
                  <a:outerShdw blurRad="38100" dist="38100" dir="2700000" algn="tl">
                    <a:srgbClr val="000000">
                      <a:alpha val="43137"/>
                    </a:srgbClr>
                  </a:outerShdw>
                </a:effectLst>
                <a:latin typeface="Bahnschrift" panose="020B0502040204020203" pitchFamily="34" charset="0"/>
              </a:rPr>
              <a:t>apriorische Erkenntnis </a:t>
            </a:r>
            <a:r>
              <a:rPr lang="de-LU" dirty="0">
                <a:solidFill>
                  <a:schemeClr val="accent6">
                    <a:lumMod val="50000"/>
                  </a:schemeClr>
                </a:solidFill>
                <a:latin typeface="Bahnschrift" panose="020B0502040204020203" pitchFamily="34" charset="0"/>
              </a:rPr>
              <a:t>und somit allgemeingültige Aussagen, diese werden jedoch aus den </a:t>
            </a:r>
            <a:r>
              <a:rPr lang="de-LU" dirty="0">
                <a:solidFill>
                  <a:schemeClr val="accent6"/>
                </a:solidFill>
                <a:effectLst>
                  <a:outerShdw blurRad="38100" dist="38100" dir="2700000" algn="tl">
                    <a:srgbClr val="000000">
                      <a:alpha val="43137"/>
                    </a:srgbClr>
                  </a:outerShdw>
                </a:effectLst>
                <a:latin typeface="Bahnschrift" panose="020B0502040204020203" pitchFamily="34" charset="0"/>
              </a:rPr>
              <a:t>Begriffen</a:t>
            </a:r>
            <a:r>
              <a:rPr lang="de-LU" dirty="0">
                <a:solidFill>
                  <a:schemeClr val="accent6">
                    <a:lumMod val="50000"/>
                  </a:schemeClr>
                </a:solidFill>
                <a:latin typeface="Bahnschrift" panose="020B0502040204020203" pitchFamily="34" charset="0"/>
              </a:rPr>
              <a:t> abgeleitet und </a:t>
            </a:r>
            <a:r>
              <a:rPr lang="de-LU" dirty="0">
                <a:solidFill>
                  <a:schemeClr val="accent6"/>
                </a:solidFill>
                <a:effectLst>
                  <a:outerShdw blurRad="38100" dist="38100" dir="2700000" algn="tl">
                    <a:srgbClr val="000000">
                      <a:alpha val="43137"/>
                    </a:srgbClr>
                  </a:outerShdw>
                </a:effectLst>
                <a:latin typeface="Bahnschrift" panose="020B0502040204020203" pitchFamily="34" charset="0"/>
              </a:rPr>
              <a:t>stellen keine tatsächliche Erkenntniserweiterung dar</a:t>
            </a:r>
            <a:r>
              <a:rPr lang="de-LU" dirty="0">
                <a:solidFill>
                  <a:schemeClr val="accent6">
                    <a:lumMod val="50000"/>
                  </a:schemeClr>
                </a:solidFill>
                <a:latin typeface="Bahnschrift" panose="020B0502040204020203" pitchFamily="34" charset="0"/>
              </a:rPr>
              <a:t>.</a:t>
            </a:r>
          </a:p>
        </p:txBody>
      </p:sp>
      <p:sp>
        <p:nvSpPr>
          <p:cNvPr id="9" name="TextBox 5">
            <a:extLst>
              <a:ext uri="{FF2B5EF4-FFF2-40B4-BE49-F238E27FC236}">
                <a16:creationId xmlns:a16="http://schemas.microsoft.com/office/drawing/2014/main" id="{2C37E27E-5D55-4D7D-9066-6D48363941DB}"/>
              </a:ext>
            </a:extLst>
          </p:cNvPr>
          <p:cNvSpPr txBox="1"/>
          <p:nvPr/>
        </p:nvSpPr>
        <p:spPr>
          <a:xfrm>
            <a:off x="287693" y="2786374"/>
            <a:ext cx="8420792" cy="369332"/>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LU" b="1" dirty="0">
                <a:solidFill>
                  <a:schemeClr val="accent6">
                    <a:lumMod val="50000"/>
                  </a:schemeClr>
                </a:solidFill>
                <a:latin typeface="Bahnschrift" panose="020B0502040204020203" pitchFamily="34" charset="0"/>
              </a:rPr>
              <a:t>Rationalismus und Empirismus sind mit Problemen behaftet:</a:t>
            </a:r>
          </a:p>
        </p:txBody>
      </p:sp>
      <p:sp>
        <p:nvSpPr>
          <p:cNvPr id="10" name="TextBox 9">
            <a:extLst>
              <a:ext uri="{FF2B5EF4-FFF2-40B4-BE49-F238E27FC236}">
                <a16:creationId xmlns:a16="http://schemas.microsoft.com/office/drawing/2014/main" id="{5268B55E-3A28-45AA-BE79-4D861FCC53EE}"/>
              </a:ext>
            </a:extLst>
          </p:cNvPr>
          <p:cNvSpPr txBox="1"/>
          <p:nvPr/>
        </p:nvSpPr>
        <p:spPr>
          <a:xfrm>
            <a:off x="3405673" y="3516223"/>
            <a:ext cx="8220270" cy="1200329"/>
          </a:xfrm>
          <a:prstGeom prst="rect">
            <a:avLst/>
          </a:prstGeom>
          <a:noFill/>
        </p:spPr>
        <p:txBody>
          <a:bodyPr wrap="square" rtlCol="0">
            <a:spAutoFit/>
          </a:bodyPr>
          <a:lstStyle/>
          <a:p>
            <a:pPr marL="342900" indent="-342900" algn="just">
              <a:buAutoNum type="alphaLcPeriod"/>
            </a:pPr>
            <a:r>
              <a:rPr lang="de-LU" dirty="0">
                <a:solidFill>
                  <a:schemeClr val="accent6">
                    <a:lumMod val="50000"/>
                  </a:schemeClr>
                </a:solidFill>
                <a:latin typeface="Bahnschrift" panose="020B0502040204020203" pitchFamily="34" charset="0"/>
              </a:rPr>
              <a:t>Die Empiristen heben den </a:t>
            </a:r>
            <a:r>
              <a:rPr lang="de-LU" b="1" dirty="0">
                <a:solidFill>
                  <a:schemeClr val="accent6"/>
                </a:solidFill>
                <a:effectLst>
                  <a:outerShdw blurRad="38100" dist="38100" dir="2700000" algn="tl">
                    <a:srgbClr val="000000">
                      <a:alpha val="43137"/>
                    </a:srgbClr>
                  </a:outerShdw>
                </a:effectLst>
                <a:latin typeface="Bahnschrift" panose="020B0502040204020203" pitchFamily="34" charset="0"/>
              </a:rPr>
              <a:t>rein passiven Charakter </a:t>
            </a:r>
            <a:r>
              <a:rPr lang="de-LU" dirty="0">
                <a:solidFill>
                  <a:schemeClr val="accent6">
                    <a:lumMod val="50000"/>
                  </a:schemeClr>
                </a:solidFill>
                <a:latin typeface="Bahnschrift" panose="020B0502040204020203" pitchFamily="34" charset="0"/>
              </a:rPr>
              <a:t>unseres Erkenntnisvermögens hervor. Dies führt jedoch zu einem </a:t>
            </a:r>
            <a:r>
              <a:rPr lang="de-LU" b="1" dirty="0">
                <a:solidFill>
                  <a:schemeClr val="accent6"/>
                </a:solidFill>
                <a:effectLst>
                  <a:outerShdw blurRad="38100" dist="38100" dir="2700000" algn="tl">
                    <a:srgbClr val="000000">
                      <a:alpha val="43137"/>
                    </a:srgbClr>
                  </a:outerShdw>
                </a:effectLst>
                <a:latin typeface="Bahnschrift" panose="020B0502040204020203" pitchFamily="34" charset="0"/>
              </a:rPr>
              <a:t>Skeptizismus</a:t>
            </a:r>
            <a:r>
              <a:rPr lang="de-LU" dirty="0">
                <a:solidFill>
                  <a:schemeClr val="accent6">
                    <a:lumMod val="50000"/>
                  </a:schemeClr>
                </a:solidFill>
                <a:latin typeface="Bahnschrift" panose="020B0502040204020203" pitchFamily="34" charset="0"/>
              </a:rPr>
              <a:t>, da Einzelerfahrungen nicht zu allgemeingültigen Gesetzen führen können.</a:t>
            </a:r>
          </a:p>
          <a:p>
            <a:r>
              <a:rPr lang="en-GB" dirty="0">
                <a:solidFill>
                  <a:schemeClr val="accent6">
                    <a:lumMod val="50000"/>
                  </a:schemeClr>
                </a:solidFill>
                <a:latin typeface="Bahnschrift" panose="020B0502040204020203" pitchFamily="34" charset="0"/>
              </a:rPr>
              <a:t> </a:t>
            </a:r>
            <a:endParaRPr lang="fr-BE" dirty="0">
              <a:solidFill>
                <a:schemeClr val="accent6">
                  <a:lumMod val="50000"/>
                </a:schemeClr>
              </a:solidFill>
              <a:latin typeface="Bahnschrift" panose="020B0502040204020203" pitchFamily="34" charset="0"/>
            </a:endParaRPr>
          </a:p>
        </p:txBody>
      </p:sp>
      <p:pic>
        <p:nvPicPr>
          <p:cNvPr id="12" name="Picture 11">
            <a:extLst>
              <a:ext uri="{FF2B5EF4-FFF2-40B4-BE49-F238E27FC236}">
                <a16:creationId xmlns:a16="http://schemas.microsoft.com/office/drawing/2014/main" id="{74FC4E68-A0D4-4838-B192-97971FDBD4E1}"/>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28309" y="3373682"/>
            <a:ext cx="2229078" cy="3169006"/>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0900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21689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2945037"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Kopernikanische</a:t>
            </a:r>
            <a:r>
              <a:rPr lang="fr-BE" sz="2000" dirty="0">
                <a:solidFill>
                  <a:schemeClr val="accent6">
                    <a:lumMod val="20000"/>
                    <a:lumOff val="80000"/>
                  </a:schemeClr>
                </a:solidFill>
                <a:latin typeface="Bahnschrift" panose="020B0502040204020203" pitchFamily="34" charset="0"/>
              </a:rPr>
              <a:t> Wende</a:t>
            </a:r>
          </a:p>
        </p:txBody>
      </p:sp>
      <p:sp>
        <p:nvSpPr>
          <p:cNvPr id="7" name="TextBox 4">
            <a:extLst>
              <a:ext uri="{FF2B5EF4-FFF2-40B4-BE49-F238E27FC236}">
                <a16:creationId xmlns:a16="http://schemas.microsoft.com/office/drawing/2014/main" id="{6E5229F4-555B-4B68-9B7C-371E5B2E24D8}"/>
              </a:ext>
            </a:extLst>
          </p:cNvPr>
          <p:cNvSpPr txBox="1"/>
          <p:nvPr/>
        </p:nvSpPr>
        <p:spPr>
          <a:xfrm>
            <a:off x="242596" y="1589136"/>
            <a:ext cx="11700588" cy="923330"/>
          </a:xfrm>
          <a:prstGeom prst="rect">
            <a:avLst/>
          </a:prstGeom>
          <a:solidFill>
            <a:srgbClr val="A26921"/>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solidFill>
                  <a:schemeClr val="accent6">
                    <a:lumMod val="20000"/>
                    <a:lumOff val="80000"/>
                  </a:schemeClr>
                </a:solidFill>
                <a:latin typeface="Bahnschrift" panose="020B0502040204020203" pitchFamily="34" charset="0"/>
              </a:rPr>
              <a:t>Man versuche es daher einmal, ob wir nicht in den Aufgaben der Metaphysik damit besser fortkommen, dass wir annehmen, </a:t>
            </a:r>
            <a:r>
              <a:rPr lang="de-CH" b="1" dirty="0">
                <a:solidFill>
                  <a:schemeClr val="accent2">
                    <a:lumMod val="40000"/>
                    <a:lumOff val="60000"/>
                  </a:schemeClr>
                </a:solidFill>
                <a:effectLst>
                  <a:outerShdw blurRad="38100" dist="38100" dir="2700000" algn="tl">
                    <a:srgbClr val="000000">
                      <a:alpha val="43137"/>
                    </a:srgbClr>
                  </a:outerShdw>
                </a:effectLst>
                <a:latin typeface="Bahnschrift" panose="020B0502040204020203" pitchFamily="34" charset="0"/>
              </a:rPr>
              <a:t>die Gegenstände müssen sich nach unserer Erkenntnis richten</a:t>
            </a:r>
            <a:r>
              <a:rPr lang="de-CH" dirty="0">
                <a:solidFill>
                  <a:schemeClr val="accent6">
                    <a:lumMod val="20000"/>
                    <a:lumOff val="80000"/>
                  </a:schemeClr>
                </a:solidFill>
                <a:latin typeface="Bahnschrift" panose="020B0502040204020203" pitchFamily="34" charset="0"/>
              </a:rPr>
              <a:t>, welches so schon besser mit der verlangten Möglichkeit einer Erkenntnis derselben </a:t>
            </a:r>
            <a:r>
              <a:rPr lang="de-CH" i="1" dirty="0">
                <a:solidFill>
                  <a:schemeClr val="accent6">
                    <a:lumMod val="20000"/>
                    <a:lumOff val="80000"/>
                  </a:schemeClr>
                </a:solidFill>
                <a:latin typeface="Bahnschrift" panose="020B0502040204020203" pitchFamily="34" charset="0"/>
              </a:rPr>
              <a:t>a priori </a:t>
            </a:r>
            <a:r>
              <a:rPr lang="de-CH" dirty="0">
                <a:solidFill>
                  <a:schemeClr val="accent6">
                    <a:lumMod val="20000"/>
                    <a:lumOff val="80000"/>
                  </a:schemeClr>
                </a:solidFill>
                <a:latin typeface="Bahnschrift" panose="020B0502040204020203" pitchFamily="34" charset="0"/>
              </a:rPr>
              <a:t>zusammenstimmt…</a:t>
            </a:r>
            <a:endParaRPr lang="de-LU" i="1"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55CA6A8A-26DC-4D91-A6BC-5810B6DA7754}"/>
              </a:ext>
            </a:extLst>
          </p:cNvPr>
          <p:cNvSpPr txBox="1"/>
          <p:nvPr/>
        </p:nvSpPr>
        <p:spPr>
          <a:xfrm>
            <a:off x="909925" y="2753803"/>
            <a:ext cx="10365930" cy="461665"/>
          </a:xfrm>
          <a:prstGeom prst="rect">
            <a:avLst/>
          </a:prstGeom>
          <a:noFill/>
        </p:spPr>
        <p:txBody>
          <a:bodyPr wrap="square" rtlCol="0">
            <a:spAutoFit/>
          </a:bodyPr>
          <a:lstStyle/>
          <a:p>
            <a:pPr algn="ctr"/>
            <a:r>
              <a:rPr lang="de-LU" sz="2400" b="1" i="1" dirty="0">
                <a:solidFill>
                  <a:schemeClr val="accent6">
                    <a:lumMod val="50000"/>
                  </a:schemeClr>
                </a:solidFill>
                <a:latin typeface="Adobe Caslon Pro Bold" panose="0205070206050A020403" pitchFamily="18" charset="0"/>
              </a:rPr>
              <a:t>Das Objekt der Erkenntnis richtet sich nach dem Subjekt der Erkenntnis </a:t>
            </a:r>
          </a:p>
        </p:txBody>
      </p:sp>
      <p:pic>
        <p:nvPicPr>
          <p:cNvPr id="10" name="Picture 9">
            <a:extLst>
              <a:ext uri="{FF2B5EF4-FFF2-40B4-BE49-F238E27FC236}">
                <a16:creationId xmlns:a16="http://schemas.microsoft.com/office/drawing/2014/main" id="{33C2E17B-1C4C-45CB-8EB7-3C6DB249F834}"/>
              </a:ext>
            </a:extLst>
          </p:cNvPr>
          <p:cNvPicPr>
            <a:picLocks noChangeAspect="1"/>
          </p:cNvPicPr>
          <p:nvPr/>
        </p:nvPicPr>
        <p:blipFill rotWithShape="1">
          <a:blip r:embed="rId2">
            <a:duotone>
              <a:schemeClr val="accent6">
                <a:shade val="45000"/>
                <a:satMod val="135000"/>
              </a:schemeClr>
              <a:prstClr val="white"/>
            </a:duotone>
          </a:blip>
          <a:srcRect r="47715"/>
          <a:stretch/>
        </p:blipFill>
        <p:spPr>
          <a:xfrm>
            <a:off x="859593" y="3439129"/>
            <a:ext cx="4940938" cy="2993394"/>
          </a:xfrm>
          <a:prstGeom prst="rect">
            <a:avLst/>
          </a:prstGeom>
        </p:spPr>
      </p:pic>
      <p:pic>
        <p:nvPicPr>
          <p:cNvPr id="12" name="Picture 11">
            <a:extLst>
              <a:ext uri="{FF2B5EF4-FFF2-40B4-BE49-F238E27FC236}">
                <a16:creationId xmlns:a16="http://schemas.microsoft.com/office/drawing/2014/main" id="{310FF046-AB00-4BB9-993A-D458D0DB19AB}"/>
              </a:ext>
            </a:extLst>
          </p:cNvPr>
          <p:cNvPicPr>
            <a:picLocks noChangeAspect="1"/>
          </p:cNvPicPr>
          <p:nvPr/>
        </p:nvPicPr>
        <p:blipFill rotWithShape="1">
          <a:blip r:embed="rId2">
            <a:duotone>
              <a:schemeClr val="accent6">
                <a:shade val="45000"/>
                <a:satMod val="135000"/>
              </a:schemeClr>
              <a:prstClr val="white"/>
            </a:duotone>
          </a:blip>
          <a:srcRect l="52779"/>
          <a:stretch/>
        </p:blipFill>
        <p:spPr>
          <a:xfrm>
            <a:off x="6391470" y="3591087"/>
            <a:ext cx="4462322" cy="2993394"/>
          </a:xfrm>
          <a:prstGeom prst="rect">
            <a:avLst/>
          </a:prstGeom>
        </p:spPr>
      </p:pic>
    </p:spTree>
    <p:extLst>
      <p:ext uri="{BB962C8B-B14F-4D97-AF65-F5344CB8AC3E}">
        <p14:creationId xmlns:p14="http://schemas.microsoft.com/office/powerpoint/2010/main" val="40157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21689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2945037"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Kopernikanische</a:t>
            </a:r>
            <a:r>
              <a:rPr lang="fr-BE" sz="2000" dirty="0">
                <a:solidFill>
                  <a:schemeClr val="accent6">
                    <a:lumMod val="20000"/>
                    <a:lumOff val="80000"/>
                  </a:schemeClr>
                </a:solidFill>
                <a:latin typeface="Bahnschrift" panose="020B0502040204020203" pitchFamily="34" charset="0"/>
              </a:rPr>
              <a:t> Wende</a:t>
            </a:r>
          </a:p>
        </p:txBody>
      </p:sp>
      <p:sp>
        <p:nvSpPr>
          <p:cNvPr id="13" name="TextBox 12">
            <a:extLst>
              <a:ext uri="{FF2B5EF4-FFF2-40B4-BE49-F238E27FC236}">
                <a16:creationId xmlns:a16="http://schemas.microsoft.com/office/drawing/2014/main" id="{3FB7E8E6-A477-444D-9D0D-EF57125AE10F}"/>
              </a:ext>
            </a:extLst>
          </p:cNvPr>
          <p:cNvSpPr txBox="1"/>
          <p:nvPr/>
        </p:nvSpPr>
        <p:spPr>
          <a:xfrm>
            <a:off x="1903825" y="1687557"/>
            <a:ext cx="893193" cy="369332"/>
          </a:xfrm>
          <a:prstGeom prst="rect">
            <a:avLst/>
          </a:prstGeom>
          <a:noFill/>
        </p:spPr>
        <p:txBody>
          <a:bodyPr wrap="none" rtlCol="0">
            <a:spAutoFit/>
          </a:bodyPr>
          <a:lstStyle/>
          <a:p>
            <a:r>
              <a:rPr lang="en-GB" b="1" dirty="0" err="1">
                <a:solidFill>
                  <a:schemeClr val="accent6">
                    <a:lumMod val="50000"/>
                  </a:schemeClr>
                </a:solidFill>
                <a:latin typeface="Bahnschrift" panose="020B0502040204020203" pitchFamily="34" charset="0"/>
              </a:rPr>
              <a:t>Vorher</a:t>
            </a:r>
            <a:endParaRPr lang="fr-BE" b="1" dirty="0">
              <a:solidFill>
                <a:schemeClr val="accent6">
                  <a:lumMod val="50000"/>
                </a:schemeClr>
              </a:solidFill>
              <a:latin typeface="Bahnschrift" panose="020B0502040204020203" pitchFamily="34" charset="0"/>
            </a:endParaRPr>
          </a:p>
        </p:txBody>
      </p:sp>
      <p:pic>
        <p:nvPicPr>
          <p:cNvPr id="14" name="Picture 13">
            <a:extLst>
              <a:ext uri="{FF2B5EF4-FFF2-40B4-BE49-F238E27FC236}">
                <a16:creationId xmlns:a16="http://schemas.microsoft.com/office/drawing/2014/main" id="{C73FAA3D-1F63-49B2-8EEE-38BE76093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2823" y="6003248"/>
            <a:ext cx="924043" cy="662231"/>
          </a:xfrm>
          <a:prstGeom prst="rect">
            <a:avLst/>
          </a:prstGeom>
        </p:spPr>
      </p:pic>
      <p:pic>
        <p:nvPicPr>
          <p:cNvPr id="15" name="Picture 14">
            <a:extLst>
              <a:ext uri="{FF2B5EF4-FFF2-40B4-BE49-F238E27FC236}">
                <a16:creationId xmlns:a16="http://schemas.microsoft.com/office/drawing/2014/main" id="{3A1DD4E3-5B91-483F-B074-A2475E4DD4EE}"/>
              </a:ext>
            </a:extLst>
          </p:cNvPr>
          <p:cNvPicPr>
            <a:picLocks noChangeAspect="1"/>
          </p:cNvPicPr>
          <p:nvPr/>
        </p:nvPicPr>
        <p:blipFill>
          <a:blip r:embed="rId3"/>
          <a:stretch>
            <a:fillRect/>
          </a:stretch>
        </p:blipFill>
        <p:spPr>
          <a:xfrm>
            <a:off x="1903825" y="2357942"/>
            <a:ext cx="3160762" cy="2360816"/>
          </a:xfrm>
          <a:prstGeom prst="rect">
            <a:avLst/>
          </a:prstGeom>
        </p:spPr>
      </p:pic>
      <p:pic>
        <p:nvPicPr>
          <p:cNvPr id="16" name="Picture 15">
            <a:extLst>
              <a:ext uri="{FF2B5EF4-FFF2-40B4-BE49-F238E27FC236}">
                <a16:creationId xmlns:a16="http://schemas.microsoft.com/office/drawing/2014/main" id="{AB6A1A58-CE69-4876-9CEC-7338CDDB73BF}"/>
              </a:ext>
            </a:extLst>
          </p:cNvPr>
          <p:cNvPicPr>
            <a:picLocks noChangeAspect="1"/>
          </p:cNvPicPr>
          <p:nvPr/>
        </p:nvPicPr>
        <p:blipFill>
          <a:blip r:embed="rId3"/>
          <a:stretch>
            <a:fillRect/>
          </a:stretch>
        </p:blipFill>
        <p:spPr>
          <a:xfrm>
            <a:off x="7135301" y="2357942"/>
            <a:ext cx="3160762" cy="2360816"/>
          </a:xfrm>
          <a:prstGeom prst="rect">
            <a:avLst/>
          </a:prstGeom>
        </p:spPr>
      </p:pic>
      <p:cxnSp>
        <p:nvCxnSpPr>
          <p:cNvPr id="17" name="Straight Arrow Connector 16">
            <a:extLst>
              <a:ext uri="{FF2B5EF4-FFF2-40B4-BE49-F238E27FC236}">
                <a16:creationId xmlns:a16="http://schemas.microsoft.com/office/drawing/2014/main" id="{D9839588-F8F5-4905-9F47-2DCB63148B38}"/>
              </a:ext>
            </a:extLst>
          </p:cNvPr>
          <p:cNvCxnSpPr>
            <a:stCxn id="15" idx="2"/>
            <a:endCxn id="14" idx="1"/>
          </p:cNvCxnSpPr>
          <p:nvPr/>
        </p:nvCxnSpPr>
        <p:spPr>
          <a:xfrm>
            <a:off x="3484206" y="4718759"/>
            <a:ext cx="2288616" cy="161560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8" name="Straight Arrow Connector 17">
            <a:extLst>
              <a:ext uri="{FF2B5EF4-FFF2-40B4-BE49-F238E27FC236}">
                <a16:creationId xmlns:a16="http://schemas.microsoft.com/office/drawing/2014/main" id="{32E064A4-BA49-4431-BA2C-DB640182BACE}"/>
              </a:ext>
            </a:extLst>
          </p:cNvPr>
          <p:cNvCxnSpPr>
            <a:stCxn id="14" idx="3"/>
            <a:endCxn id="16" idx="2"/>
          </p:cNvCxnSpPr>
          <p:nvPr/>
        </p:nvCxnSpPr>
        <p:spPr>
          <a:xfrm flipV="1">
            <a:off x="6696866" y="4718759"/>
            <a:ext cx="2018817" cy="161560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CCF17283-289D-4D8F-A06B-3C0770B6A1C2}"/>
              </a:ext>
            </a:extLst>
          </p:cNvPr>
          <p:cNvSpPr txBox="1"/>
          <p:nvPr/>
        </p:nvSpPr>
        <p:spPr>
          <a:xfrm rot="2129669">
            <a:off x="3273210" y="5405774"/>
            <a:ext cx="2103461" cy="369332"/>
          </a:xfrm>
          <a:prstGeom prst="rect">
            <a:avLst/>
          </a:prstGeom>
          <a:noFill/>
        </p:spPr>
        <p:txBody>
          <a:bodyPr wrap="none" rtlCol="0">
            <a:spAutoFit/>
          </a:bodyPr>
          <a:lstStyle/>
          <a:p>
            <a:r>
              <a:rPr lang="en-GB" dirty="0">
                <a:solidFill>
                  <a:schemeClr val="accent6">
                    <a:lumMod val="50000"/>
                  </a:schemeClr>
                </a:solidFill>
                <a:latin typeface="Bahnschrift" panose="020B0502040204020203" pitchFamily="34" charset="0"/>
              </a:rPr>
              <a:t>Passive </a:t>
            </a:r>
            <a:r>
              <a:rPr lang="en-GB" dirty="0" err="1">
                <a:solidFill>
                  <a:schemeClr val="accent6">
                    <a:lumMod val="50000"/>
                  </a:schemeClr>
                </a:solidFill>
                <a:latin typeface="Bahnschrift" panose="020B0502040204020203" pitchFamily="34" charset="0"/>
              </a:rPr>
              <a:t>Aufnahme</a:t>
            </a:r>
            <a:endParaRPr lang="fr-BE" dirty="0">
              <a:solidFill>
                <a:schemeClr val="accent6">
                  <a:lumMod val="50000"/>
                </a:schemeClr>
              </a:solidFill>
              <a:latin typeface="Bahnschrift" panose="020B0502040204020203" pitchFamily="34" charset="0"/>
            </a:endParaRPr>
          </a:p>
        </p:txBody>
      </p:sp>
      <p:sp>
        <p:nvSpPr>
          <p:cNvPr id="20" name="TextBox 19">
            <a:extLst>
              <a:ext uri="{FF2B5EF4-FFF2-40B4-BE49-F238E27FC236}">
                <a16:creationId xmlns:a16="http://schemas.microsoft.com/office/drawing/2014/main" id="{24BEC3EE-BC40-4984-9E74-76F597A40597}"/>
              </a:ext>
            </a:extLst>
          </p:cNvPr>
          <p:cNvSpPr txBox="1"/>
          <p:nvPr/>
        </p:nvSpPr>
        <p:spPr>
          <a:xfrm rot="19244003">
            <a:off x="7281817" y="5405775"/>
            <a:ext cx="1404552" cy="369332"/>
          </a:xfrm>
          <a:prstGeom prst="rect">
            <a:avLst/>
          </a:prstGeom>
          <a:noFill/>
        </p:spPr>
        <p:txBody>
          <a:bodyPr wrap="none" rtlCol="0">
            <a:spAutoFit/>
          </a:bodyPr>
          <a:lstStyle/>
          <a:p>
            <a:r>
              <a:rPr lang="en-GB" dirty="0" err="1">
                <a:solidFill>
                  <a:schemeClr val="accent6">
                    <a:lumMod val="50000"/>
                  </a:schemeClr>
                </a:solidFill>
                <a:latin typeface="Bahnschrift" panose="020B0502040204020203" pitchFamily="34" charset="0"/>
              </a:rPr>
              <a:t>Wiedergabe</a:t>
            </a:r>
            <a:endParaRPr lang="fr-BE" dirty="0">
              <a:solidFill>
                <a:schemeClr val="accent6">
                  <a:lumMod val="50000"/>
                </a:schemeClr>
              </a:solidFill>
              <a:latin typeface="Bahnschrift" panose="020B0502040204020203" pitchFamily="34" charset="0"/>
            </a:endParaRPr>
          </a:p>
        </p:txBody>
      </p:sp>
      <p:sp>
        <p:nvSpPr>
          <p:cNvPr id="21" name="Left-Right Arrow 18">
            <a:extLst>
              <a:ext uri="{FF2B5EF4-FFF2-40B4-BE49-F238E27FC236}">
                <a16:creationId xmlns:a16="http://schemas.microsoft.com/office/drawing/2014/main" id="{9371ECD8-9AB2-469F-8D9D-8056885F5F62}"/>
              </a:ext>
            </a:extLst>
          </p:cNvPr>
          <p:cNvSpPr/>
          <p:nvPr/>
        </p:nvSpPr>
        <p:spPr>
          <a:xfrm>
            <a:off x="5132743" y="3100721"/>
            <a:ext cx="1928553" cy="731520"/>
          </a:xfrm>
          <a:prstGeom prst="leftRightArrow">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solidFill>
                <a:schemeClr val="accent6">
                  <a:lumMod val="50000"/>
                </a:schemeClr>
              </a:solidFill>
              <a:latin typeface="Bahnschrift" panose="020B0502040204020203" pitchFamily="34" charset="0"/>
            </a:endParaRPr>
          </a:p>
        </p:txBody>
      </p:sp>
      <p:sp>
        <p:nvSpPr>
          <p:cNvPr id="22" name="TextBox 21">
            <a:extLst>
              <a:ext uri="{FF2B5EF4-FFF2-40B4-BE49-F238E27FC236}">
                <a16:creationId xmlns:a16="http://schemas.microsoft.com/office/drawing/2014/main" id="{D2D70660-20CC-42B1-8553-A5C00CAA080F}"/>
              </a:ext>
            </a:extLst>
          </p:cNvPr>
          <p:cNvSpPr txBox="1"/>
          <p:nvPr/>
        </p:nvSpPr>
        <p:spPr>
          <a:xfrm>
            <a:off x="5506219" y="2916055"/>
            <a:ext cx="1277914" cy="369332"/>
          </a:xfrm>
          <a:prstGeom prst="rect">
            <a:avLst/>
          </a:prstGeom>
          <a:noFill/>
        </p:spPr>
        <p:txBody>
          <a:bodyPr wrap="none" rtlCol="0">
            <a:spAutoFit/>
          </a:bodyPr>
          <a:lstStyle/>
          <a:p>
            <a:r>
              <a:rPr lang="en-GB" dirty="0" err="1">
                <a:solidFill>
                  <a:schemeClr val="accent6">
                    <a:lumMod val="50000"/>
                  </a:schemeClr>
                </a:solidFill>
                <a:latin typeface="Bahnschrift" panose="020B0502040204020203" pitchFamily="34" charset="0"/>
              </a:rPr>
              <a:t>Äquivalent</a:t>
            </a:r>
            <a:endParaRPr lang="fr-BE"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183363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466287"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Epistemologie</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Kritizismus</a:t>
            </a:r>
            <a:endParaRPr lang="en-US" sz="2800" dirty="0">
              <a:solidFill>
                <a:schemeClr val="accent6">
                  <a:lumMod val="20000"/>
                  <a:lumOff val="80000"/>
                </a:schemeClr>
              </a:solidFill>
              <a:latin typeface="Bahnschrift" panose="020B0502040204020203" pitchFamily="34" charset="0"/>
            </a:endParaRPr>
          </a:p>
        </p:txBody>
      </p:sp>
      <p:sp>
        <p:nvSpPr>
          <p:cNvPr id="4" name="Rectangle: Rounded Corners 3">
            <a:extLst>
              <a:ext uri="{FF2B5EF4-FFF2-40B4-BE49-F238E27FC236}">
                <a16:creationId xmlns:a16="http://schemas.microsoft.com/office/drawing/2014/main" id="{EE79E0F1-0567-4C1D-A550-71046BFC2142}"/>
              </a:ext>
            </a:extLst>
          </p:cNvPr>
          <p:cNvSpPr/>
          <p:nvPr/>
        </p:nvSpPr>
        <p:spPr>
          <a:xfrm>
            <a:off x="123467" y="922938"/>
            <a:ext cx="3216892"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7D60FA9B-220E-4ECF-8CC9-05C5A6C2AF69}"/>
              </a:ext>
            </a:extLst>
          </p:cNvPr>
          <p:cNvSpPr txBox="1"/>
          <p:nvPr/>
        </p:nvSpPr>
        <p:spPr>
          <a:xfrm>
            <a:off x="165145" y="958194"/>
            <a:ext cx="2945037" cy="400110"/>
          </a:xfrm>
          <a:prstGeom prst="rect">
            <a:avLst/>
          </a:prstGeom>
          <a:noFill/>
        </p:spPr>
        <p:txBody>
          <a:bodyPr wrap="none" rtlCol="0">
            <a:spAutoFit/>
          </a:bodyPr>
          <a:lstStyle/>
          <a:p>
            <a:r>
              <a:rPr lang="fr-BE" sz="2000" dirty="0" err="1">
                <a:solidFill>
                  <a:schemeClr val="accent6">
                    <a:lumMod val="20000"/>
                    <a:lumOff val="80000"/>
                  </a:schemeClr>
                </a:solidFill>
                <a:latin typeface="Bahnschrift" panose="020B0502040204020203" pitchFamily="34" charset="0"/>
              </a:rPr>
              <a:t>Kopernikanische</a:t>
            </a:r>
            <a:r>
              <a:rPr lang="fr-BE" sz="2000" dirty="0">
                <a:solidFill>
                  <a:schemeClr val="accent6">
                    <a:lumMod val="20000"/>
                    <a:lumOff val="80000"/>
                  </a:schemeClr>
                </a:solidFill>
                <a:latin typeface="Bahnschrift" panose="020B0502040204020203" pitchFamily="34" charset="0"/>
              </a:rPr>
              <a:t> Wende</a:t>
            </a:r>
          </a:p>
        </p:txBody>
      </p:sp>
      <p:sp>
        <p:nvSpPr>
          <p:cNvPr id="23" name="TextBox 22">
            <a:extLst>
              <a:ext uri="{FF2B5EF4-FFF2-40B4-BE49-F238E27FC236}">
                <a16:creationId xmlns:a16="http://schemas.microsoft.com/office/drawing/2014/main" id="{54B95152-B4CE-49F9-BF7A-3F5F0EF48727}"/>
              </a:ext>
            </a:extLst>
          </p:cNvPr>
          <p:cNvSpPr txBox="1"/>
          <p:nvPr/>
        </p:nvSpPr>
        <p:spPr>
          <a:xfrm>
            <a:off x="1601655" y="1688740"/>
            <a:ext cx="1063112" cy="369332"/>
          </a:xfrm>
          <a:prstGeom prst="rect">
            <a:avLst/>
          </a:prstGeom>
          <a:noFill/>
        </p:spPr>
        <p:txBody>
          <a:bodyPr wrap="none" rtlCol="0">
            <a:spAutoFit/>
          </a:bodyPr>
          <a:lstStyle/>
          <a:p>
            <a:r>
              <a:rPr lang="en-GB" b="1" dirty="0" err="1">
                <a:solidFill>
                  <a:schemeClr val="accent6">
                    <a:lumMod val="50000"/>
                  </a:schemeClr>
                </a:solidFill>
                <a:latin typeface="Bahnschrift" panose="020B0502040204020203" pitchFamily="34" charset="0"/>
              </a:rPr>
              <a:t>Nachher</a:t>
            </a:r>
            <a:endParaRPr lang="fr-BE" b="1" dirty="0">
              <a:solidFill>
                <a:schemeClr val="accent6">
                  <a:lumMod val="50000"/>
                </a:schemeClr>
              </a:solidFill>
              <a:latin typeface="Bahnschrift" panose="020B0502040204020203" pitchFamily="34" charset="0"/>
            </a:endParaRPr>
          </a:p>
        </p:txBody>
      </p:sp>
      <p:pic>
        <p:nvPicPr>
          <p:cNvPr id="24" name="Picture 23">
            <a:extLst>
              <a:ext uri="{FF2B5EF4-FFF2-40B4-BE49-F238E27FC236}">
                <a16:creationId xmlns:a16="http://schemas.microsoft.com/office/drawing/2014/main" id="{53409B80-21C9-462C-BA94-60C428355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7325" y="2945194"/>
            <a:ext cx="924043" cy="662231"/>
          </a:xfrm>
          <a:prstGeom prst="rect">
            <a:avLst/>
          </a:prstGeom>
        </p:spPr>
      </p:pic>
      <p:pic>
        <p:nvPicPr>
          <p:cNvPr id="25" name="Picture 24">
            <a:extLst>
              <a:ext uri="{FF2B5EF4-FFF2-40B4-BE49-F238E27FC236}">
                <a16:creationId xmlns:a16="http://schemas.microsoft.com/office/drawing/2014/main" id="{E03BCE27-2E3D-4236-84BF-1E1C1FF87B7F}"/>
              </a:ext>
            </a:extLst>
          </p:cNvPr>
          <p:cNvPicPr>
            <a:picLocks noChangeAspect="1"/>
          </p:cNvPicPr>
          <p:nvPr/>
        </p:nvPicPr>
        <p:blipFill>
          <a:blip r:embed="rId3"/>
          <a:stretch>
            <a:fillRect/>
          </a:stretch>
        </p:blipFill>
        <p:spPr>
          <a:xfrm>
            <a:off x="1894495" y="3116504"/>
            <a:ext cx="3650457" cy="2726576"/>
          </a:xfrm>
          <a:prstGeom prst="rect">
            <a:avLst/>
          </a:prstGeom>
        </p:spPr>
      </p:pic>
      <p:pic>
        <p:nvPicPr>
          <p:cNvPr id="26" name="Picture 25">
            <a:extLst>
              <a:ext uri="{FF2B5EF4-FFF2-40B4-BE49-F238E27FC236}">
                <a16:creationId xmlns:a16="http://schemas.microsoft.com/office/drawing/2014/main" id="{0A862570-2777-4B0A-986F-5FC6A36B806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385368" y="2141736"/>
            <a:ext cx="1862561" cy="1391172"/>
          </a:xfrm>
          <a:prstGeom prst="rect">
            <a:avLst/>
          </a:prstGeom>
        </p:spPr>
      </p:pic>
      <p:cxnSp>
        <p:nvCxnSpPr>
          <p:cNvPr id="27" name="Straight Arrow Connector 26">
            <a:extLst>
              <a:ext uri="{FF2B5EF4-FFF2-40B4-BE49-F238E27FC236}">
                <a16:creationId xmlns:a16="http://schemas.microsoft.com/office/drawing/2014/main" id="{9AFCDAD9-ADF3-4C19-8E38-3201847292F3}"/>
              </a:ext>
            </a:extLst>
          </p:cNvPr>
          <p:cNvCxnSpPr>
            <a:stCxn id="24" idx="3"/>
            <a:endCxn id="26" idx="1"/>
          </p:cNvCxnSpPr>
          <p:nvPr/>
        </p:nvCxnSpPr>
        <p:spPr>
          <a:xfrm flipV="1">
            <a:off x="7211368" y="2837322"/>
            <a:ext cx="1174000" cy="438988"/>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28" name="TextBox 27">
            <a:extLst>
              <a:ext uri="{FF2B5EF4-FFF2-40B4-BE49-F238E27FC236}">
                <a16:creationId xmlns:a16="http://schemas.microsoft.com/office/drawing/2014/main" id="{9A9D210D-5DAC-4A38-8582-2995A893CE74}"/>
              </a:ext>
            </a:extLst>
          </p:cNvPr>
          <p:cNvSpPr txBox="1"/>
          <p:nvPr/>
        </p:nvSpPr>
        <p:spPr>
          <a:xfrm>
            <a:off x="5291283" y="2169120"/>
            <a:ext cx="2989921" cy="553998"/>
          </a:xfrm>
          <a:prstGeom prst="rect">
            <a:avLst/>
          </a:prstGeom>
          <a:noFill/>
        </p:spPr>
        <p:txBody>
          <a:bodyPr wrap="none" rtlCol="0">
            <a:spAutoFit/>
          </a:bodyPr>
          <a:lstStyle/>
          <a:p>
            <a:pPr algn="ctr"/>
            <a:r>
              <a:rPr lang="en-GB" dirty="0">
                <a:solidFill>
                  <a:schemeClr val="accent6">
                    <a:lumMod val="50000"/>
                  </a:schemeClr>
                </a:solidFill>
                <a:latin typeface="Bahnschrift" panose="020B0502040204020203" pitchFamily="34" charset="0"/>
              </a:rPr>
              <a:t>Filter</a:t>
            </a:r>
          </a:p>
          <a:p>
            <a:pPr algn="ctr"/>
            <a:r>
              <a:rPr lang="en-GB" sz="1200" dirty="0">
                <a:solidFill>
                  <a:schemeClr val="accent6">
                    <a:lumMod val="50000"/>
                  </a:schemeClr>
                </a:solidFill>
                <a:latin typeface="Bahnschrift" panose="020B0502040204020203" pitchFamily="34" charset="0"/>
              </a:rPr>
              <a:t>(</a:t>
            </a:r>
            <a:r>
              <a:rPr lang="en-GB" sz="1200" dirty="0" err="1">
                <a:solidFill>
                  <a:schemeClr val="accent6">
                    <a:lumMod val="50000"/>
                  </a:schemeClr>
                </a:solidFill>
                <a:latin typeface="Bahnschrift" panose="020B0502040204020203" pitchFamily="34" charset="0"/>
              </a:rPr>
              <a:t>Strukturen</a:t>
            </a:r>
            <a:r>
              <a:rPr lang="en-GB" sz="1200" dirty="0">
                <a:solidFill>
                  <a:schemeClr val="accent6">
                    <a:lumMod val="50000"/>
                  </a:schemeClr>
                </a:solidFill>
                <a:latin typeface="Bahnschrift" panose="020B0502040204020203" pitchFamily="34" charset="0"/>
              </a:rPr>
              <a:t> des </a:t>
            </a:r>
            <a:r>
              <a:rPr lang="en-GB" sz="1200" dirty="0" err="1">
                <a:solidFill>
                  <a:schemeClr val="accent6">
                    <a:lumMod val="50000"/>
                  </a:schemeClr>
                </a:solidFill>
                <a:latin typeface="Bahnschrift" panose="020B0502040204020203" pitchFamily="34" charset="0"/>
              </a:rPr>
              <a:t>erkennenden</a:t>
            </a:r>
            <a:r>
              <a:rPr lang="en-GB" sz="1200" dirty="0">
                <a:solidFill>
                  <a:schemeClr val="accent6">
                    <a:lumMod val="50000"/>
                  </a:schemeClr>
                </a:solidFill>
                <a:latin typeface="Bahnschrift" panose="020B0502040204020203" pitchFamily="34" charset="0"/>
              </a:rPr>
              <a:t> </a:t>
            </a:r>
            <a:r>
              <a:rPr lang="en-GB" sz="1200" dirty="0" err="1">
                <a:solidFill>
                  <a:schemeClr val="accent6">
                    <a:lumMod val="50000"/>
                  </a:schemeClr>
                </a:solidFill>
                <a:latin typeface="Bahnschrift" panose="020B0502040204020203" pitchFamily="34" charset="0"/>
              </a:rPr>
              <a:t>Subjektes</a:t>
            </a:r>
            <a:r>
              <a:rPr lang="en-GB" sz="1200" dirty="0">
                <a:solidFill>
                  <a:schemeClr val="accent6">
                    <a:lumMod val="50000"/>
                  </a:schemeClr>
                </a:solidFill>
                <a:latin typeface="Bahnschrift" panose="020B0502040204020203" pitchFamily="34" charset="0"/>
              </a:rPr>
              <a:t>)</a:t>
            </a:r>
            <a:endParaRPr lang="fr-BE" sz="1200" dirty="0">
              <a:solidFill>
                <a:schemeClr val="accent6">
                  <a:lumMod val="50000"/>
                </a:schemeClr>
              </a:solidFill>
              <a:latin typeface="Bahnschrift" panose="020B0502040204020203" pitchFamily="34" charset="0"/>
            </a:endParaRPr>
          </a:p>
        </p:txBody>
      </p:sp>
      <p:pic>
        <p:nvPicPr>
          <p:cNvPr id="29" name="Picture 28">
            <a:extLst>
              <a:ext uri="{FF2B5EF4-FFF2-40B4-BE49-F238E27FC236}">
                <a16:creationId xmlns:a16="http://schemas.microsoft.com/office/drawing/2014/main" id="{F5102097-4A90-4F9C-A5A6-FD6698B73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5528" y="4005835"/>
            <a:ext cx="867635" cy="867635"/>
          </a:xfrm>
          <a:prstGeom prst="rect">
            <a:avLst/>
          </a:prstGeom>
        </p:spPr>
      </p:pic>
      <p:pic>
        <p:nvPicPr>
          <p:cNvPr id="30" name="Picture 29">
            <a:extLst>
              <a:ext uri="{FF2B5EF4-FFF2-40B4-BE49-F238E27FC236}">
                <a16:creationId xmlns:a16="http://schemas.microsoft.com/office/drawing/2014/main" id="{32FAABF2-2EDC-4FEA-962E-BFB4EC734FBF}"/>
              </a:ext>
            </a:extLst>
          </p:cNvPr>
          <p:cNvPicPr>
            <a:picLocks noChangeAspect="1"/>
          </p:cNvPicPr>
          <p:nvPr/>
        </p:nvPicPr>
        <p:blipFill>
          <a:blip r:embed="rId7">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8385367" y="3726174"/>
            <a:ext cx="1862136" cy="1390855"/>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828897AD-2261-43DE-87C4-985486C34C96}"/>
              </a:ext>
            </a:extLst>
          </p:cNvPr>
          <p:cNvPicPr>
            <a:picLocks noChangeAspect="1"/>
          </p:cNvPicPr>
          <p:nvPr/>
        </p:nvPicPr>
        <p:blipFill>
          <a:blip r:embed="rId8">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tretch>
            <a:fillRect/>
          </a:stretch>
        </p:blipFill>
        <p:spPr>
          <a:xfrm>
            <a:off x="8385367" y="5310294"/>
            <a:ext cx="1862136" cy="1390855"/>
          </a:xfrm>
          <a:prstGeom prst="rect">
            <a:avLst/>
          </a:prstGeom>
        </p:spPr>
      </p:pic>
      <p:cxnSp>
        <p:nvCxnSpPr>
          <p:cNvPr id="32" name="Straight Arrow Connector 31">
            <a:extLst>
              <a:ext uri="{FF2B5EF4-FFF2-40B4-BE49-F238E27FC236}">
                <a16:creationId xmlns:a16="http://schemas.microsoft.com/office/drawing/2014/main" id="{15FE1E07-41A4-44B4-9FF6-6A3D34C06E68}"/>
              </a:ext>
            </a:extLst>
          </p:cNvPr>
          <p:cNvCxnSpPr>
            <a:stCxn id="29" idx="3"/>
            <a:endCxn id="30" idx="1"/>
          </p:cNvCxnSpPr>
          <p:nvPr/>
        </p:nvCxnSpPr>
        <p:spPr>
          <a:xfrm flipV="1">
            <a:off x="7183163" y="4421602"/>
            <a:ext cx="1202204" cy="18051"/>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3" name="Straight Arrow Connector 32">
            <a:extLst>
              <a:ext uri="{FF2B5EF4-FFF2-40B4-BE49-F238E27FC236}">
                <a16:creationId xmlns:a16="http://schemas.microsoft.com/office/drawing/2014/main" id="{25B67CEA-9B0E-4A37-A796-263DD7DB14BD}"/>
              </a:ext>
            </a:extLst>
          </p:cNvPr>
          <p:cNvCxnSpPr>
            <a:stCxn id="36" idx="3"/>
            <a:endCxn id="31" idx="1"/>
          </p:cNvCxnSpPr>
          <p:nvPr/>
        </p:nvCxnSpPr>
        <p:spPr>
          <a:xfrm>
            <a:off x="7110153" y="5762163"/>
            <a:ext cx="1275214" cy="243559"/>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34" name="TextBox 33">
            <a:extLst>
              <a:ext uri="{FF2B5EF4-FFF2-40B4-BE49-F238E27FC236}">
                <a16:creationId xmlns:a16="http://schemas.microsoft.com/office/drawing/2014/main" id="{3EB547C2-7D39-4CAC-B928-070C714FE18C}"/>
              </a:ext>
            </a:extLst>
          </p:cNvPr>
          <p:cNvSpPr txBox="1"/>
          <p:nvPr/>
        </p:nvSpPr>
        <p:spPr>
          <a:xfrm>
            <a:off x="2592632" y="2287375"/>
            <a:ext cx="2465740" cy="769441"/>
          </a:xfrm>
          <a:prstGeom prst="rect">
            <a:avLst/>
          </a:prstGeom>
          <a:noFill/>
        </p:spPr>
        <p:txBody>
          <a:bodyPr wrap="none" rtlCol="0">
            <a:spAutoFit/>
          </a:bodyPr>
          <a:lstStyle/>
          <a:p>
            <a:r>
              <a:rPr lang="en-GB" sz="3200" dirty="0">
                <a:solidFill>
                  <a:schemeClr val="accent6">
                    <a:lumMod val="50000"/>
                  </a:schemeClr>
                </a:solidFill>
                <a:latin typeface="Bahnschrift" panose="020B0502040204020203" pitchFamily="34" charset="0"/>
              </a:rPr>
              <a:t>Ding an </a:t>
            </a:r>
            <a:r>
              <a:rPr lang="en-GB" sz="3200" dirty="0" err="1">
                <a:solidFill>
                  <a:schemeClr val="accent6">
                    <a:lumMod val="50000"/>
                  </a:schemeClr>
                </a:solidFill>
                <a:latin typeface="Bahnschrift" panose="020B0502040204020203" pitchFamily="34" charset="0"/>
              </a:rPr>
              <a:t>Sich</a:t>
            </a:r>
            <a:endParaRPr lang="en-GB" sz="3200" dirty="0">
              <a:solidFill>
                <a:schemeClr val="accent6">
                  <a:lumMod val="50000"/>
                </a:schemeClr>
              </a:solidFill>
              <a:latin typeface="Bahnschrift" panose="020B0502040204020203" pitchFamily="34" charset="0"/>
            </a:endParaRPr>
          </a:p>
          <a:p>
            <a:pPr algn="ctr"/>
            <a:r>
              <a:rPr lang="en-GB" sz="1200" dirty="0">
                <a:solidFill>
                  <a:schemeClr val="accent6">
                    <a:lumMod val="50000"/>
                  </a:schemeClr>
                </a:solidFill>
                <a:latin typeface="Bahnschrift" panose="020B0502040204020203" pitchFamily="34" charset="0"/>
              </a:rPr>
              <a:t>(</a:t>
            </a:r>
            <a:r>
              <a:rPr lang="en-GB" sz="1200" dirty="0" err="1">
                <a:solidFill>
                  <a:schemeClr val="accent6">
                    <a:lumMod val="50000"/>
                  </a:schemeClr>
                </a:solidFill>
                <a:latin typeface="Bahnschrift" panose="020B0502040204020203" pitchFamily="34" charset="0"/>
              </a:rPr>
              <a:t>Bleibt</a:t>
            </a:r>
            <a:r>
              <a:rPr lang="en-GB" sz="1200" dirty="0">
                <a:solidFill>
                  <a:schemeClr val="accent6">
                    <a:lumMod val="50000"/>
                  </a:schemeClr>
                </a:solidFill>
                <a:latin typeface="Bahnschrift" panose="020B0502040204020203" pitchFamily="34" charset="0"/>
              </a:rPr>
              <a:t> </a:t>
            </a:r>
            <a:r>
              <a:rPr lang="en-GB" sz="1200" dirty="0" err="1">
                <a:solidFill>
                  <a:schemeClr val="accent6">
                    <a:lumMod val="50000"/>
                  </a:schemeClr>
                </a:solidFill>
                <a:latin typeface="Bahnschrift" panose="020B0502040204020203" pitchFamily="34" charset="0"/>
              </a:rPr>
              <a:t>uns</a:t>
            </a:r>
            <a:r>
              <a:rPr lang="en-GB" sz="1200" dirty="0">
                <a:solidFill>
                  <a:schemeClr val="accent6">
                    <a:lumMod val="50000"/>
                  </a:schemeClr>
                </a:solidFill>
                <a:latin typeface="Bahnschrift" panose="020B0502040204020203" pitchFamily="34" charset="0"/>
              </a:rPr>
              <a:t> </a:t>
            </a:r>
            <a:r>
              <a:rPr lang="en-GB" sz="1200" dirty="0" err="1">
                <a:solidFill>
                  <a:schemeClr val="accent6">
                    <a:lumMod val="50000"/>
                  </a:schemeClr>
                </a:solidFill>
                <a:latin typeface="Bahnschrift" panose="020B0502040204020203" pitchFamily="34" charset="0"/>
              </a:rPr>
              <a:t>unbekannt</a:t>
            </a:r>
            <a:r>
              <a:rPr lang="en-GB" sz="1200" dirty="0">
                <a:solidFill>
                  <a:schemeClr val="accent6">
                    <a:lumMod val="50000"/>
                  </a:schemeClr>
                </a:solidFill>
                <a:latin typeface="Bahnschrift" panose="020B0502040204020203" pitchFamily="34" charset="0"/>
              </a:rPr>
              <a:t>)</a:t>
            </a:r>
            <a:endParaRPr lang="fr-BE" sz="1200" dirty="0">
              <a:solidFill>
                <a:schemeClr val="accent6">
                  <a:lumMod val="50000"/>
                </a:schemeClr>
              </a:solidFill>
              <a:latin typeface="Bahnschrift" panose="020B0502040204020203" pitchFamily="34" charset="0"/>
            </a:endParaRPr>
          </a:p>
        </p:txBody>
      </p:sp>
      <p:sp>
        <p:nvSpPr>
          <p:cNvPr id="35" name="TextBox 34">
            <a:extLst>
              <a:ext uri="{FF2B5EF4-FFF2-40B4-BE49-F238E27FC236}">
                <a16:creationId xmlns:a16="http://schemas.microsoft.com/office/drawing/2014/main" id="{BEB546E8-AAF9-432C-B34E-F360EC221845}"/>
              </a:ext>
            </a:extLst>
          </p:cNvPr>
          <p:cNvSpPr txBox="1"/>
          <p:nvPr/>
        </p:nvSpPr>
        <p:spPr>
          <a:xfrm>
            <a:off x="7600805" y="1569456"/>
            <a:ext cx="2927404" cy="553998"/>
          </a:xfrm>
          <a:prstGeom prst="rect">
            <a:avLst/>
          </a:prstGeom>
          <a:noFill/>
        </p:spPr>
        <p:txBody>
          <a:bodyPr wrap="none" rtlCol="0">
            <a:spAutoFit/>
          </a:bodyPr>
          <a:lstStyle/>
          <a:p>
            <a:pPr algn="ctr"/>
            <a:r>
              <a:rPr lang="en-GB" dirty="0" err="1">
                <a:solidFill>
                  <a:schemeClr val="accent6">
                    <a:lumMod val="50000"/>
                  </a:schemeClr>
                </a:solidFill>
                <a:latin typeface="Bahnschrift" panose="020B0502040204020203" pitchFamily="34" charset="0"/>
              </a:rPr>
              <a:t>Erscheinung</a:t>
            </a:r>
            <a:endParaRPr lang="en-GB" dirty="0">
              <a:solidFill>
                <a:schemeClr val="accent6">
                  <a:lumMod val="50000"/>
                </a:schemeClr>
              </a:solidFill>
              <a:latin typeface="Bahnschrift" panose="020B0502040204020203" pitchFamily="34" charset="0"/>
            </a:endParaRPr>
          </a:p>
          <a:p>
            <a:r>
              <a:rPr lang="en-GB" sz="1200" dirty="0">
                <a:solidFill>
                  <a:schemeClr val="accent6">
                    <a:lumMod val="50000"/>
                  </a:schemeClr>
                </a:solidFill>
                <a:latin typeface="Bahnschrift" panose="020B0502040204020203" pitchFamily="34" charset="0"/>
              </a:rPr>
              <a:t>(</a:t>
            </a:r>
            <a:r>
              <a:rPr lang="en-GB" sz="1200" dirty="0" err="1">
                <a:solidFill>
                  <a:schemeClr val="accent6">
                    <a:lumMod val="50000"/>
                  </a:schemeClr>
                </a:solidFill>
                <a:latin typeface="Bahnschrift" panose="020B0502040204020203" pitchFamily="34" charset="0"/>
              </a:rPr>
              <a:t>Geprägt</a:t>
            </a:r>
            <a:r>
              <a:rPr lang="en-GB" sz="1200" dirty="0">
                <a:solidFill>
                  <a:schemeClr val="accent6">
                    <a:lumMod val="50000"/>
                  </a:schemeClr>
                </a:solidFill>
                <a:latin typeface="Bahnschrift" panose="020B0502040204020203" pitchFamily="34" charset="0"/>
              </a:rPr>
              <a:t> von </a:t>
            </a:r>
            <a:r>
              <a:rPr lang="en-GB" sz="1200" dirty="0" err="1">
                <a:solidFill>
                  <a:schemeClr val="accent6">
                    <a:lumMod val="50000"/>
                  </a:schemeClr>
                </a:solidFill>
                <a:latin typeface="Bahnschrift" panose="020B0502040204020203" pitchFamily="34" charset="0"/>
              </a:rPr>
              <a:t>Sinnlichkeit</a:t>
            </a:r>
            <a:r>
              <a:rPr lang="en-GB" sz="1200" dirty="0">
                <a:solidFill>
                  <a:schemeClr val="accent6">
                    <a:lumMod val="50000"/>
                  </a:schemeClr>
                </a:solidFill>
                <a:latin typeface="Bahnschrift" panose="020B0502040204020203" pitchFamily="34" charset="0"/>
              </a:rPr>
              <a:t> und </a:t>
            </a:r>
            <a:r>
              <a:rPr lang="en-GB" sz="1200" dirty="0" err="1">
                <a:solidFill>
                  <a:schemeClr val="accent6">
                    <a:lumMod val="50000"/>
                  </a:schemeClr>
                </a:solidFill>
                <a:latin typeface="Bahnschrift" panose="020B0502040204020203" pitchFamily="34" charset="0"/>
              </a:rPr>
              <a:t>Verstand</a:t>
            </a:r>
            <a:r>
              <a:rPr lang="en-GB" sz="1200" dirty="0">
                <a:solidFill>
                  <a:schemeClr val="accent6">
                    <a:lumMod val="50000"/>
                  </a:schemeClr>
                </a:solidFill>
                <a:latin typeface="Bahnschrift" panose="020B0502040204020203" pitchFamily="34" charset="0"/>
              </a:rPr>
              <a:t>)</a:t>
            </a:r>
            <a:endParaRPr lang="fr-BE" sz="1200" dirty="0">
              <a:solidFill>
                <a:schemeClr val="accent6">
                  <a:lumMod val="50000"/>
                </a:schemeClr>
              </a:solidFill>
              <a:latin typeface="Bahnschrift" panose="020B0502040204020203" pitchFamily="34" charset="0"/>
            </a:endParaRPr>
          </a:p>
        </p:txBody>
      </p:sp>
      <p:pic>
        <p:nvPicPr>
          <p:cNvPr id="36" name="Picture 35">
            <a:extLst>
              <a:ext uri="{FF2B5EF4-FFF2-40B4-BE49-F238E27FC236}">
                <a16:creationId xmlns:a16="http://schemas.microsoft.com/office/drawing/2014/main" id="{367C3107-2FA7-4DA6-B47B-4CA68DF5F220}"/>
              </a:ext>
            </a:extLst>
          </p:cNvPr>
          <p:cNvPicPr>
            <a:picLocks noChangeAspect="1"/>
          </p:cNvPicPr>
          <p:nvPr/>
        </p:nvPicPr>
        <p:blipFill rotWithShape="1">
          <a:blip r:embed="rId9">
            <a:extLst>
              <a:ext uri="{28A0092B-C50C-407E-A947-70E740481C1C}">
                <a14:useLocalDpi xmlns:a14="http://schemas.microsoft.com/office/drawing/2010/main" val="0"/>
              </a:ext>
            </a:extLst>
          </a:blip>
          <a:srcRect l="20725" r="19452"/>
          <a:stretch/>
        </p:blipFill>
        <p:spPr>
          <a:xfrm>
            <a:off x="6403571" y="5171601"/>
            <a:ext cx="706582" cy="1181123"/>
          </a:xfrm>
          <a:prstGeom prst="rect">
            <a:avLst/>
          </a:prstGeom>
        </p:spPr>
      </p:pic>
      <p:cxnSp>
        <p:nvCxnSpPr>
          <p:cNvPr id="37" name="Straight Arrow Connector 36">
            <a:extLst>
              <a:ext uri="{FF2B5EF4-FFF2-40B4-BE49-F238E27FC236}">
                <a16:creationId xmlns:a16="http://schemas.microsoft.com/office/drawing/2014/main" id="{5B538D1A-0A6E-45B0-B69F-05E8CF8A11DB}"/>
              </a:ext>
            </a:extLst>
          </p:cNvPr>
          <p:cNvCxnSpPr>
            <a:cxnSpLocks/>
          </p:cNvCxnSpPr>
          <p:nvPr/>
        </p:nvCxnSpPr>
        <p:spPr>
          <a:xfrm flipV="1">
            <a:off x="5605549" y="3429000"/>
            <a:ext cx="589413" cy="1010652"/>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8" name="Straight Arrow Connector 37">
            <a:extLst>
              <a:ext uri="{FF2B5EF4-FFF2-40B4-BE49-F238E27FC236}">
                <a16:creationId xmlns:a16="http://schemas.microsoft.com/office/drawing/2014/main" id="{FCA725A8-0C68-45DF-BF19-D00C77D90DB3}"/>
              </a:ext>
            </a:extLst>
          </p:cNvPr>
          <p:cNvCxnSpPr>
            <a:cxnSpLocks/>
            <a:endCxn id="29" idx="1"/>
          </p:cNvCxnSpPr>
          <p:nvPr/>
        </p:nvCxnSpPr>
        <p:spPr>
          <a:xfrm>
            <a:off x="5619272" y="4439653"/>
            <a:ext cx="696256" cy="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39" name="Straight Arrow Connector 38">
            <a:extLst>
              <a:ext uri="{FF2B5EF4-FFF2-40B4-BE49-F238E27FC236}">
                <a16:creationId xmlns:a16="http://schemas.microsoft.com/office/drawing/2014/main" id="{060504AE-F6E1-47B1-887E-380C59BB2C22}"/>
              </a:ext>
            </a:extLst>
          </p:cNvPr>
          <p:cNvCxnSpPr>
            <a:cxnSpLocks/>
            <a:endCxn id="36" idx="1"/>
          </p:cNvCxnSpPr>
          <p:nvPr/>
        </p:nvCxnSpPr>
        <p:spPr>
          <a:xfrm>
            <a:off x="5605550" y="4430626"/>
            <a:ext cx="798021" cy="133153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40" name="TextBox 39">
            <a:extLst>
              <a:ext uri="{FF2B5EF4-FFF2-40B4-BE49-F238E27FC236}">
                <a16:creationId xmlns:a16="http://schemas.microsoft.com/office/drawing/2014/main" id="{ECB5EFAE-B237-479B-8A5C-1967B6B76DD3}"/>
              </a:ext>
            </a:extLst>
          </p:cNvPr>
          <p:cNvSpPr txBox="1"/>
          <p:nvPr/>
        </p:nvSpPr>
        <p:spPr>
          <a:xfrm>
            <a:off x="5588914" y="991741"/>
            <a:ext cx="2335896" cy="646331"/>
          </a:xfrm>
          <a:prstGeom prst="rect">
            <a:avLst/>
          </a:prstGeom>
          <a:noFill/>
        </p:spPr>
        <p:txBody>
          <a:bodyPr wrap="none" rtlCol="0">
            <a:spAutoFit/>
          </a:bodyPr>
          <a:lstStyle/>
          <a:p>
            <a:pPr algn="ctr"/>
            <a:r>
              <a:rPr lang="en-GB" dirty="0" err="1">
                <a:solidFill>
                  <a:schemeClr val="accent6">
                    <a:lumMod val="50000"/>
                  </a:schemeClr>
                </a:solidFill>
                <a:latin typeface="Bahnschrift" panose="020B0502040204020203" pitchFamily="34" charset="0"/>
              </a:rPr>
              <a:t>Synthetische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Urteile</a:t>
            </a:r>
            <a:r>
              <a:rPr lang="en-GB" dirty="0">
                <a:solidFill>
                  <a:schemeClr val="accent6">
                    <a:lumMod val="50000"/>
                  </a:schemeClr>
                </a:solidFill>
                <a:latin typeface="Bahnschrift" panose="020B0502040204020203" pitchFamily="34" charset="0"/>
              </a:rPr>
              <a:t> </a:t>
            </a:r>
          </a:p>
          <a:p>
            <a:pPr algn="ctr"/>
            <a:r>
              <a:rPr lang="en-GB" dirty="0">
                <a:solidFill>
                  <a:schemeClr val="accent6">
                    <a:lumMod val="50000"/>
                  </a:schemeClr>
                </a:solidFill>
                <a:latin typeface="Bahnschrift" panose="020B0502040204020203" pitchFamily="34" charset="0"/>
              </a:rPr>
              <a:t>a priori </a:t>
            </a:r>
            <a:r>
              <a:rPr lang="en-GB" dirty="0" err="1">
                <a:solidFill>
                  <a:schemeClr val="accent6">
                    <a:lumMod val="50000"/>
                  </a:schemeClr>
                </a:solidFill>
                <a:latin typeface="Bahnschrift" panose="020B0502040204020203" pitchFamily="34" charset="0"/>
              </a:rPr>
              <a:t>möglich</a:t>
            </a:r>
            <a:endParaRPr lang="fr-BE" dirty="0">
              <a:solidFill>
                <a:schemeClr val="accent6">
                  <a:lumMod val="50000"/>
                </a:schemeClr>
              </a:solidFill>
              <a:latin typeface="Bahnschrift" panose="020B0502040204020203" pitchFamily="34" charset="0"/>
            </a:endParaRPr>
          </a:p>
        </p:txBody>
      </p:sp>
      <p:sp>
        <p:nvSpPr>
          <p:cNvPr id="41" name="Down Arrow 35">
            <a:extLst>
              <a:ext uri="{FF2B5EF4-FFF2-40B4-BE49-F238E27FC236}">
                <a16:creationId xmlns:a16="http://schemas.microsoft.com/office/drawing/2014/main" id="{1137216D-FC6B-49C8-971E-B2DD5B85EDDD}"/>
              </a:ext>
            </a:extLst>
          </p:cNvPr>
          <p:cNvSpPr/>
          <p:nvPr/>
        </p:nvSpPr>
        <p:spPr>
          <a:xfrm>
            <a:off x="6659871" y="1671363"/>
            <a:ext cx="252743" cy="477280"/>
          </a:xfrm>
          <a:prstGeom prst="downArrow">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0119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p:bldP spid="40" grpId="0"/>
      <p:bldP spid="4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1978</Words>
  <Application>Microsoft Office PowerPoint</Application>
  <PresentationFormat>Widescreen</PresentationFormat>
  <Paragraphs>233</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Adobe Caslon Pro Bold</vt:lpstr>
      <vt:lpstr>Arial</vt:lpstr>
      <vt:lpstr>Bahnschrift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Patrick BRÜCHER</cp:lastModifiedBy>
  <cp:revision>100</cp:revision>
  <dcterms:created xsi:type="dcterms:W3CDTF">2015-09-13T15:49:08Z</dcterms:created>
  <dcterms:modified xsi:type="dcterms:W3CDTF">2024-11-04T13:19:56Z</dcterms:modified>
</cp:coreProperties>
</file>