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65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39" r:id="rId12"/>
    <p:sldId id="378" r:id="rId13"/>
    <p:sldId id="379" r:id="rId14"/>
    <p:sldId id="380" r:id="rId15"/>
    <p:sldId id="381" r:id="rId16"/>
    <p:sldId id="382" r:id="rId17"/>
    <p:sldId id="383" r:id="rId18"/>
    <p:sldId id="3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AEB"/>
    <a:srgbClr val="FFF2CC"/>
    <a:srgbClr val="843C0C"/>
    <a:srgbClr val="E7E6E6"/>
    <a:srgbClr val="FBE5D6"/>
    <a:srgbClr val="F6C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9693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2388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7292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9062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89354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4653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80574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42855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7105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88278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22765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FFEB-C914-40D7-A8CD-DF8EA7A6D001}" type="datetimeFigureOut">
              <a:rPr lang="lb-LU" smtClean="0"/>
              <a:t>10.02.25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6541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8EA958-3C86-40B0-B97D-0FE659052E11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4FB72E-EF7D-4C71-8788-2AFAD506609B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TextBox 4"/>
          <p:cNvSpPr txBox="1"/>
          <p:nvPr/>
        </p:nvSpPr>
        <p:spPr>
          <a:xfrm>
            <a:off x="5066037" y="976377"/>
            <a:ext cx="25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Bahnschrift" panose="020B0502040204020203" pitchFamily="34" charset="0"/>
              </a:rPr>
              <a:t>Hans Jonas</a:t>
            </a:r>
            <a:endParaRPr lang="lb-LU" sz="3600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5576" y="1854154"/>
            <a:ext cx="4791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Bahnschrift" panose="020B0502040204020203" pitchFamily="34" charset="0"/>
              </a:rPr>
              <a:t>Alte und </a:t>
            </a:r>
            <a:r>
              <a:rPr lang="en-GB" sz="3200" dirty="0" err="1">
                <a:latin typeface="Bahnschrift" panose="020B0502040204020203" pitchFamily="34" charset="0"/>
              </a:rPr>
              <a:t>neue</a:t>
            </a:r>
            <a:r>
              <a:rPr lang="en-GB" sz="3200" dirty="0">
                <a:latin typeface="Bahnschrift" panose="020B0502040204020203" pitchFamily="34" charset="0"/>
              </a:rPr>
              <a:t> Imperative</a:t>
            </a:r>
            <a:endParaRPr lang="lb-LU" sz="3200" dirty="0"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1D704-E3F0-4CFE-AE3E-5AA09B834E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6046" y="2795503"/>
            <a:ext cx="2809777" cy="3699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204EBA-8117-4440-8705-A3574981093C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C8AAA1-4BB4-4397-8668-693B6B9751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7346" y="3049098"/>
            <a:ext cx="2888700" cy="3192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386943-51EF-44EA-9201-1424DFBC39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78"/>
          <a:stretch/>
        </p:blipFill>
        <p:spPr>
          <a:xfrm flipH="1">
            <a:off x="7960092" y="2795502"/>
            <a:ext cx="1475729" cy="36999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9C840-5CB3-4CF0-A6D9-1BA56CA5DF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36698"/>
          <a:stretch/>
        </p:blipFill>
        <p:spPr>
          <a:xfrm>
            <a:off x="3737346" y="3049098"/>
            <a:ext cx="1828609" cy="31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5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80" y="931163"/>
            <a:ext cx="1431658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Kritik</a:t>
            </a:r>
            <a:endParaRPr lang="en-GB" dirty="0">
              <a:solidFill>
                <a:srgbClr val="FBE5D6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9F7E77-3031-4BCD-ABC0-ED857F4392E2}"/>
              </a:ext>
            </a:extLst>
          </p:cNvPr>
          <p:cNvSpPr txBox="1"/>
          <p:nvPr/>
        </p:nvSpPr>
        <p:spPr>
          <a:xfrm>
            <a:off x="2106191" y="1009600"/>
            <a:ext cx="966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Bahnschrift" panose="020B0502040204020203" pitchFamily="34" charset="0"/>
              </a:rPr>
              <a:t>Kants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Pflichethik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hilft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uns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nicht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zwischen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zwei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Verallgemeinerungsregeln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zu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entscheiden</a:t>
            </a:r>
            <a:r>
              <a:rPr lang="en-GB" dirty="0">
                <a:latin typeface="Bahnschrift" panose="020B0502040204020203" pitchFamily="34" charset="0"/>
              </a:rPr>
              <a:t>:</a:t>
            </a:r>
            <a:endParaRPr lang="de-LU" b="1" u="sng" dirty="0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5DA4A-60D4-4FD3-B455-8933546278B8}"/>
              </a:ext>
            </a:extLst>
          </p:cNvPr>
          <p:cNvSpPr txBox="1"/>
          <p:nvPr/>
        </p:nvSpPr>
        <p:spPr>
          <a:xfrm>
            <a:off x="2106191" y="149619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Bahnschrift" panose="020B0502040204020203" pitchFamily="34" charset="0"/>
              </a:rPr>
              <a:t>z.B.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5575F6-A3EA-4B10-80E2-0BCA9E580009}"/>
              </a:ext>
            </a:extLst>
          </p:cNvPr>
          <p:cNvSpPr txBox="1"/>
          <p:nvPr/>
        </p:nvSpPr>
        <p:spPr>
          <a:xfrm>
            <a:off x="2871155" y="1916508"/>
            <a:ext cx="7653057" cy="646331"/>
          </a:xfrm>
          <a:prstGeom prst="rect">
            <a:avLst/>
          </a:prstGeom>
          <a:solidFill>
            <a:srgbClr val="FF6600">
              <a:alpha val="45882"/>
            </a:srgbClr>
          </a:solidFill>
        </p:spPr>
        <p:txBody>
          <a:bodyPr wrap="non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Wenn jeder abtreiben würde, kämen keine Menschen mehr auf die Welt. </a:t>
            </a:r>
          </a:p>
          <a:p>
            <a:r>
              <a:rPr lang="de-LU" dirty="0">
                <a:latin typeface="Bahnschrift" panose="020B0502040204020203" pitchFamily="34" charset="0"/>
              </a:rPr>
              <a:t>Also ist Abtreibung unmoralisch.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493DD-AA15-4B08-9DB8-C64A502AF4E7}"/>
              </a:ext>
            </a:extLst>
          </p:cNvPr>
          <p:cNvSpPr txBox="1"/>
          <p:nvPr/>
        </p:nvSpPr>
        <p:spPr>
          <a:xfrm>
            <a:off x="2871154" y="2744981"/>
            <a:ext cx="7653057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45882"/>
            </a:schemeClr>
          </a:solidFill>
        </p:spPr>
        <p:txBody>
          <a:bodyPr wrap="squar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Wenn niemand über seinen eigenen Körper entscheiden kann, dann sind alle Menschen unfrei. </a:t>
            </a:r>
          </a:p>
          <a:p>
            <a:r>
              <a:rPr lang="de-LU" dirty="0">
                <a:latin typeface="Bahnschrift" panose="020B0502040204020203" pitchFamily="34" charset="0"/>
              </a:rPr>
              <a:t>Also ist Abtreibung moralisch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FCE5BD-D126-41A8-8223-6C8AF528D700}"/>
              </a:ext>
            </a:extLst>
          </p:cNvPr>
          <p:cNvSpPr txBox="1"/>
          <p:nvPr/>
        </p:nvSpPr>
        <p:spPr>
          <a:xfrm>
            <a:off x="159993" y="6049173"/>
            <a:ext cx="1167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Alle Verallgemeinerungen sind wünschenswert, allerdings ist es schwierig zu bestimmen, welche wichtiger ist.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4ABB6-21F6-4825-80B6-531E4DE1C275}"/>
              </a:ext>
            </a:extLst>
          </p:cNvPr>
          <p:cNvSpPr txBox="1"/>
          <p:nvPr/>
        </p:nvSpPr>
        <p:spPr>
          <a:xfrm>
            <a:off x="2876793" y="3845092"/>
            <a:ext cx="7647418" cy="923330"/>
          </a:xfrm>
          <a:prstGeom prst="rect">
            <a:avLst/>
          </a:prstGeom>
          <a:solidFill>
            <a:srgbClr val="FF6600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Gäbe es kein allgemeines Recht auf Leben, könnte jeder Mensch einfach getötet werden.</a:t>
            </a:r>
          </a:p>
          <a:p>
            <a:r>
              <a:rPr lang="de-LU" dirty="0">
                <a:latin typeface="Bahnschrift" panose="020B0502040204020203" pitchFamily="34" charset="0"/>
              </a:rPr>
              <a:t>Also ist Abtreibung unmoralisch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AF0C70-41D3-4EC6-AAF9-60EF0F77F3EC}"/>
              </a:ext>
            </a:extLst>
          </p:cNvPr>
          <p:cNvSpPr txBox="1"/>
          <p:nvPr/>
        </p:nvSpPr>
        <p:spPr>
          <a:xfrm>
            <a:off x="2871154" y="4945203"/>
            <a:ext cx="7647418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45882"/>
            </a:schemeClr>
          </a:solidFill>
        </p:spPr>
        <p:txBody>
          <a:bodyPr wrap="squar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Gegenstände ohne Bewusstsein haben keine Rechte, sonst hätten Steine auch Rechte. </a:t>
            </a:r>
          </a:p>
          <a:p>
            <a:r>
              <a:rPr lang="de-LU" dirty="0">
                <a:latin typeface="Bahnschrift" panose="020B0502040204020203" pitchFamily="34" charset="0"/>
              </a:rPr>
              <a:t>Also ist Abtreibung moralisch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EE4CFC-F14C-4DCE-A525-BBC59E572183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8C2DD4C-00F4-4F7B-B48E-97994F173783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F32BB4-5365-4EDA-962D-94812294AE1E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4A4DF4-2033-42AB-A60A-5A29866131B3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A511F95-2F66-4026-8CB4-298F6B4E5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3"/>
          <a:stretch/>
        </p:blipFill>
        <p:spPr>
          <a:xfrm>
            <a:off x="0" y="1097831"/>
            <a:ext cx="2436710" cy="576017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40010EC-E5AE-4306-8BC0-8F63A9A77F78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AD66BB-25CE-45A8-A074-1008516570B1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182069-FE23-4F95-B7DC-3BE7125CB0F2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16F7EC-F8D9-4220-B327-77448BD161C7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F7B777-8199-474F-9D8F-58107063E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693" y="2305931"/>
            <a:ext cx="7318580" cy="45520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61BA9D-F27E-4808-B1DC-CFF177789AE1}"/>
              </a:ext>
            </a:extLst>
          </p:cNvPr>
          <p:cNvSpPr txBox="1"/>
          <p:nvPr/>
        </p:nvSpPr>
        <p:spPr>
          <a:xfrm>
            <a:off x="1809693" y="1230073"/>
            <a:ext cx="9105355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Bahnschrift" panose="020B0502040204020203" pitchFamily="34" charset="0"/>
              </a:rPr>
              <a:t>Können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wir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angesichts</a:t>
            </a:r>
            <a:r>
              <a:rPr lang="en-US" dirty="0">
                <a:latin typeface="Bahnschrift" panose="020B0502040204020203" pitchFamily="34" charset="0"/>
              </a:rPr>
              <a:t> der </a:t>
            </a:r>
            <a:r>
              <a:rPr lang="en-US" dirty="0" err="1">
                <a:latin typeface="Bahnschrift" panose="020B0502040204020203" pitchFamily="34" charset="0"/>
              </a:rPr>
              <a:t>potentiellen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Gefahren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für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zukünftige</a:t>
            </a:r>
            <a:r>
              <a:rPr lang="en-US" dirty="0">
                <a:latin typeface="Bahnschrift" panose="020B0502040204020203" pitchFamily="34" charset="0"/>
              </a:rPr>
              <a:t> Menschen die </a:t>
            </a:r>
            <a:r>
              <a:rPr lang="en-US" dirty="0" err="1">
                <a:latin typeface="Bahnschrift" panose="020B0502040204020203" pitchFamily="34" charset="0"/>
              </a:rPr>
              <a:t>Weiterentwicklung</a:t>
            </a:r>
            <a:r>
              <a:rPr lang="en-US" dirty="0">
                <a:latin typeface="Bahnschrift" panose="020B0502040204020203" pitchFamily="34" charset="0"/>
              </a:rPr>
              <a:t> von </a:t>
            </a:r>
            <a:r>
              <a:rPr lang="en-US" dirty="0" err="1">
                <a:latin typeface="Bahnschrift" panose="020B0502040204020203" pitchFamily="34" charset="0"/>
              </a:rPr>
              <a:t>künstlicher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Intelligenz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rechtfertigen</a:t>
            </a:r>
            <a:r>
              <a:rPr lang="en-US" dirty="0">
                <a:latin typeface="Bahnschrift" panose="020B0502040204020203" pitchFamily="34" charset="0"/>
              </a:rPr>
              <a:t>?</a:t>
            </a:r>
            <a:endParaRPr lang="LID4096" dirty="0">
              <a:latin typeface="Bahnschrift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32EB080-D3BA-467D-B6BE-3613F1173E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/>
          <a:stretch/>
        </p:blipFill>
        <p:spPr>
          <a:xfrm flipH="1">
            <a:off x="9615638" y="311029"/>
            <a:ext cx="2576362" cy="68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1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79" y="931163"/>
            <a:ext cx="3434629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Pflichtethik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</a:t>
            </a:r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als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</a:t>
            </a:r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Zukunftsethik</a:t>
            </a:r>
            <a:endParaRPr lang="en-GB" dirty="0">
              <a:solidFill>
                <a:srgbClr val="FBE5D6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ZoneTexte 1">
            <a:extLst>
              <a:ext uri="{FF2B5EF4-FFF2-40B4-BE49-F238E27FC236}">
                <a16:creationId xmlns:a16="http://schemas.microsoft.com/office/drawing/2014/main" id="{8CF2E267-72C0-48A1-9C56-B87FF68F78A1}"/>
              </a:ext>
            </a:extLst>
          </p:cNvPr>
          <p:cNvSpPr txBox="1"/>
          <p:nvPr/>
        </p:nvSpPr>
        <p:spPr>
          <a:xfrm>
            <a:off x="347491" y="1676974"/>
            <a:ext cx="6808278" cy="18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Die 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tradierte Ethik </a:t>
            </a:r>
            <a:r>
              <a:rPr lang="de-DE" sz="1600" dirty="0">
                <a:latin typeface="Bahnschrift" panose="020B0502040204020203" pitchFamily="34" charset="0"/>
              </a:rPr>
              <a:t>sei bisher </a:t>
            </a:r>
            <a:r>
              <a:rPr lang="de-DE" sz="1600" b="1" dirty="0" err="1">
                <a:latin typeface="Bahnschrift" panose="020B0502040204020203" pitchFamily="34" charset="0"/>
              </a:rPr>
              <a:t>anthropozentristisch</a:t>
            </a:r>
            <a:r>
              <a:rPr lang="de-DE" sz="1600" dirty="0">
                <a:latin typeface="Bahnschrift" panose="020B0502040204020203" pitchFamily="34" charset="0"/>
              </a:rPr>
              <a:t> gewesen im „direkten Umgang von Mensch mit Mensch“.</a:t>
            </a:r>
          </a:p>
          <a:p>
            <a:pPr algn="just"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Wohl oder Übel einer Handlung sind </a:t>
            </a:r>
            <a:r>
              <a:rPr lang="de-DE" sz="1600" b="1" dirty="0">
                <a:latin typeface="Bahnschrift" panose="020B0502040204020203" pitchFamily="34" charset="0"/>
              </a:rPr>
              <a:t>auf das soziale Umfeld beschränkt </a:t>
            </a:r>
            <a:r>
              <a:rPr lang="de-DE" sz="1600" dirty="0">
                <a:latin typeface="Bahnschrift" panose="020B0502040204020203" pitchFamily="34" charset="0"/>
              </a:rPr>
              <a:t>gewesen.</a:t>
            </a:r>
          </a:p>
        </p:txBody>
      </p:sp>
      <p:sp>
        <p:nvSpPr>
          <p:cNvPr id="13" name="ZoneTexte 2">
            <a:extLst>
              <a:ext uri="{FF2B5EF4-FFF2-40B4-BE49-F238E27FC236}">
                <a16:creationId xmlns:a16="http://schemas.microsoft.com/office/drawing/2014/main" id="{2FA88E9F-71AA-4178-A5E5-003FC1ABDE63}"/>
              </a:ext>
            </a:extLst>
          </p:cNvPr>
          <p:cNvSpPr txBox="1"/>
          <p:nvPr/>
        </p:nvSpPr>
        <p:spPr>
          <a:xfrm>
            <a:off x="347491" y="4006793"/>
            <a:ext cx="6808278" cy="1888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Mit der </a:t>
            </a:r>
            <a:r>
              <a:rPr lang="de-DE" sz="1600" dirty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modernen Technik </a:t>
            </a:r>
            <a:r>
              <a:rPr lang="de-DE" sz="1600" dirty="0">
                <a:latin typeface="Bahnschrift" panose="020B0502040204020203" pitchFamily="34" charset="0"/>
              </a:rPr>
              <a:t>wurde der Verantwortungsbereich des Menschen </a:t>
            </a:r>
            <a:r>
              <a:rPr lang="de-DE" sz="1600" u="sng" dirty="0">
                <a:latin typeface="Bahnschrift" panose="020B0502040204020203" pitchFamily="34" charset="0"/>
              </a:rPr>
              <a:t>erweitert</a:t>
            </a:r>
            <a:r>
              <a:rPr lang="fr-FR" sz="1600" dirty="0">
                <a:latin typeface="Bahnschrift" panose="020B0502040204020203" pitchFamily="34" charset="0"/>
              </a:rPr>
              <a:t>: </a:t>
            </a:r>
            <a:r>
              <a:rPr lang="fr-FR" sz="1600" dirty="0" err="1">
                <a:latin typeface="Bahnschrift" panose="020B0502040204020203" pitchFamily="34" charset="0"/>
              </a:rPr>
              <a:t>vom</a:t>
            </a:r>
            <a:r>
              <a:rPr lang="fr-FR" sz="1600" dirty="0">
                <a:latin typeface="Bahnschrift" panose="020B0502040204020203" pitchFamily="34" charset="0"/>
              </a:rPr>
              <a:t> </a:t>
            </a:r>
            <a:r>
              <a:rPr lang="fr-FR" sz="1600" dirty="0" err="1">
                <a:latin typeface="Bahnschrift" panose="020B0502040204020203" pitchFamily="34" charset="0"/>
              </a:rPr>
              <a:t>räumlichen</a:t>
            </a:r>
            <a:r>
              <a:rPr lang="fr-FR" sz="1600" dirty="0">
                <a:latin typeface="Bahnschrift" panose="020B0502040204020203" pitchFamily="34" charset="0"/>
              </a:rPr>
              <a:t> </a:t>
            </a:r>
            <a:r>
              <a:rPr lang="fr-FR" sz="1600" dirty="0" err="1">
                <a:latin typeface="Bahnschrift" panose="020B0502040204020203" pitchFamily="34" charset="0"/>
              </a:rPr>
              <a:t>auf</a:t>
            </a:r>
            <a:r>
              <a:rPr lang="fr-FR" sz="1600" dirty="0">
                <a:latin typeface="Bahnschrift" panose="020B0502040204020203" pitchFamily="34" charset="0"/>
              </a:rPr>
              <a:t> den </a:t>
            </a:r>
            <a:r>
              <a:rPr lang="fr-FR" sz="1600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zukünftlichen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Sinn.</a:t>
            </a:r>
          </a:p>
          <a:p>
            <a:pPr algn="just">
              <a:lnSpc>
                <a:spcPct val="150000"/>
              </a:lnSpc>
            </a:pPr>
            <a:endParaRPr lang="fr-FR" sz="1600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Beispiel der umweltzerstörenden Folgen der Technik: Die zukünftigen Folgen sind </a:t>
            </a:r>
            <a:r>
              <a:rPr lang="de-DE" sz="1600" b="1" dirty="0">
                <a:latin typeface="Bahnschrift" panose="020B0502040204020203" pitchFamily="34" charset="0"/>
              </a:rPr>
              <a:t>nicht abschätzbar.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7BF816-3D2E-4E38-92EF-A280C65F0FA0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FE85A1-FE99-49CA-8765-249C89CC2548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FC0CE7-D7C2-490D-ACA1-2EF50A93C228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6E9952-F80D-4E71-99D0-CB0338028854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A67FB-CBA7-4161-ACA8-D73C641C5B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99" y="1540042"/>
            <a:ext cx="4691902" cy="474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9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79" y="931163"/>
            <a:ext cx="3434629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Alte &amp; </a:t>
            </a:r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neue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Imperative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89825E71-4174-453C-BF17-183AAEAE49CB}"/>
              </a:ext>
            </a:extLst>
          </p:cNvPr>
          <p:cNvSpPr txBox="1"/>
          <p:nvPr/>
        </p:nvSpPr>
        <p:spPr>
          <a:xfrm>
            <a:off x="371164" y="3655131"/>
            <a:ext cx="11307030" cy="78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u="sng" dirty="0">
                <a:latin typeface="Bahnschrift" panose="020B0502040204020203" pitchFamily="34" charset="0"/>
              </a:rPr>
              <a:t>Zielsetzung</a:t>
            </a:r>
            <a:r>
              <a:rPr lang="de-DE" sz="1600" dirty="0">
                <a:latin typeface="Bahnschrift" panose="020B0502040204020203" pitchFamily="34" charset="0"/>
              </a:rPr>
              <a:t>: die Formulierung eines </a:t>
            </a:r>
            <a:r>
              <a:rPr lang="de-DE" sz="1600" b="1" dirty="0">
                <a:latin typeface="Bahnschrift" panose="020B0502040204020203" pitchFamily="34" charset="0"/>
              </a:rPr>
              <a:t>Imperativs</a:t>
            </a:r>
            <a:r>
              <a:rPr lang="de-DE" sz="1600" dirty="0">
                <a:latin typeface="Bahnschrift" panose="020B0502040204020203" pitchFamily="34" charset="0"/>
              </a:rPr>
              <a:t> (Aufforderung an einen Adressaten, eine bestimmte Handlung auszuführen), der den neuen Ansprüchen der </a:t>
            </a:r>
            <a:r>
              <a:rPr lang="de-DE" sz="1600" b="1" dirty="0">
                <a:latin typeface="Bahnschrift" panose="020B0502040204020203" pitchFamily="34" charset="0"/>
              </a:rPr>
              <a:t>Zukunftsethik</a:t>
            </a:r>
            <a:r>
              <a:rPr lang="de-DE" sz="1600" dirty="0">
                <a:latin typeface="Bahnschrift" panose="020B0502040204020203" pitchFamily="34" charset="0"/>
              </a:rPr>
              <a:t> gerecht wird:</a:t>
            </a:r>
          </a:p>
        </p:txBody>
      </p:sp>
      <p:sp>
        <p:nvSpPr>
          <p:cNvPr id="9" name="ZoneTexte 5">
            <a:extLst>
              <a:ext uri="{FF2B5EF4-FFF2-40B4-BE49-F238E27FC236}">
                <a16:creationId xmlns:a16="http://schemas.microsoft.com/office/drawing/2014/main" id="{9B32878A-7046-44FA-8324-31BDFDAA36DA}"/>
              </a:ext>
            </a:extLst>
          </p:cNvPr>
          <p:cNvSpPr txBox="1"/>
          <p:nvPr/>
        </p:nvSpPr>
        <p:spPr>
          <a:xfrm>
            <a:off x="2859687" y="4888311"/>
            <a:ext cx="610089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„Handle so, dass die Wirkungen deiner Handlung verträglich sind mit der Permanenz echten menschlichen Lebens auf Erden“ </a:t>
            </a:r>
            <a:endParaRPr lang="en-AT" dirty="0">
              <a:latin typeface="Bahnschrift" panose="020B0502040204020203" pitchFamily="34" charset="0"/>
            </a:endParaRPr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35C2D01D-7C60-4E9A-9337-C99AB2ABA772}"/>
              </a:ext>
            </a:extLst>
          </p:cNvPr>
          <p:cNvSpPr txBox="1"/>
          <p:nvPr/>
        </p:nvSpPr>
        <p:spPr>
          <a:xfrm>
            <a:off x="347491" y="1679573"/>
            <a:ext cx="11330703" cy="151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Der </a:t>
            </a:r>
            <a:r>
              <a:rPr lang="de-DE" sz="1600" u="sng" dirty="0">
                <a:latin typeface="Bahnschrift" panose="020B0502040204020203" pitchFamily="34" charset="0"/>
              </a:rPr>
              <a:t>kategorische Imperativ </a:t>
            </a:r>
            <a:r>
              <a:rPr lang="de-DE" sz="1600" dirty="0">
                <a:latin typeface="Bahnschrift" panose="020B0502040204020203" pitchFamily="34" charset="0"/>
              </a:rPr>
              <a:t>ist ein allgemeingültiges Gesetz, das den Maßstab für die moralische Beurteilung von Handlungen liefern soll:</a:t>
            </a:r>
          </a:p>
          <a:p>
            <a:pPr algn="just"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</p:txBody>
      </p:sp>
      <p:sp>
        <p:nvSpPr>
          <p:cNvPr id="16" name="ZoneTexte 11">
            <a:extLst>
              <a:ext uri="{FF2B5EF4-FFF2-40B4-BE49-F238E27FC236}">
                <a16:creationId xmlns:a16="http://schemas.microsoft.com/office/drawing/2014/main" id="{D8C3CE1B-953F-48A8-B521-D40BDA35B2B8}"/>
              </a:ext>
            </a:extLst>
          </p:cNvPr>
          <p:cNvSpPr txBox="1"/>
          <p:nvPr/>
        </p:nvSpPr>
        <p:spPr>
          <a:xfrm>
            <a:off x="2751750" y="2875990"/>
            <a:ext cx="6100893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„Handle nur nach derjenigen Maxime, durch die zugleich wollen kannst, dass sie ein allgemeines Gesetz werde“ </a:t>
            </a:r>
            <a:endParaRPr lang="en-AT" dirty="0"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9D866-FCBC-42AD-AD67-7052397F53FC}"/>
              </a:ext>
            </a:extLst>
          </p:cNvPr>
          <p:cNvSpPr txBox="1"/>
          <p:nvPr/>
        </p:nvSpPr>
        <p:spPr>
          <a:xfrm>
            <a:off x="371164" y="5864972"/>
            <a:ext cx="11307030" cy="78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Der Mensch soll so handeln, dass sein Handeln </a:t>
            </a:r>
            <a:r>
              <a:rPr lang="de-DE" sz="1600" i="1" dirty="0">
                <a:latin typeface="Bahnschrift" panose="020B0502040204020203" pitchFamily="34" charset="0"/>
              </a:rPr>
              <a:t>positive</a:t>
            </a:r>
            <a:r>
              <a:rPr lang="de-DE" sz="1600" dirty="0">
                <a:latin typeface="Bahnschrift" panose="020B0502040204020203" pitchFamily="34" charset="0"/>
              </a:rPr>
              <a:t> oder </a:t>
            </a:r>
            <a:r>
              <a:rPr lang="de-DE" sz="1600" i="1" dirty="0">
                <a:latin typeface="Bahnschrift" panose="020B0502040204020203" pitchFamily="34" charset="0"/>
              </a:rPr>
              <a:t>keine negativen </a:t>
            </a:r>
            <a:r>
              <a:rPr lang="de-DE" sz="1600" dirty="0">
                <a:latin typeface="Bahnschrift" panose="020B0502040204020203" pitchFamily="34" charset="0"/>
              </a:rPr>
              <a:t>Folgen für die nachfolgenden Generation hat.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9CE78-1407-47A0-91F4-67706C19CAA7}"/>
              </a:ext>
            </a:extLst>
          </p:cNvPr>
          <p:cNvSpPr txBox="1"/>
          <p:nvPr/>
        </p:nvSpPr>
        <p:spPr>
          <a:xfrm>
            <a:off x="2664823" y="2571338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Alter </a:t>
            </a:r>
            <a:r>
              <a:rPr lang="en-US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Imperativ</a:t>
            </a:r>
            <a:endParaRPr lang="LID4096" b="1" dirty="0">
              <a:solidFill>
                <a:schemeClr val="accent1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86C5B0-FC3C-4149-98A5-759A997B49EC}"/>
              </a:ext>
            </a:extLst>
          </p:cNvPr>
          <p:cNvSpPr txBox="1"/>
          <p:nvPr/>
        </p:nvSpPr>
        <p:spPr>
          <a:xfrm>
            <a:off x="2796518" y="4568860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Neuer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Imperativ</a:t>
            </a:r>
            <a:endParaRPr lang="LID4096" b="1" dirty="0">
              <a:solidFill>
                <a:schemeClr val="accent4">
                  <a:lumMod val="60000"/>
                  <a:lumOff val="4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15AA7A-6325-47EC-9718-BDE18048A29E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0ABCD3-A59A-4D07-AEEE-E287DD949062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21FC48-F669-4FBB-8B86-5CFE1A23C8D8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7BBA1C-2311-44EE-B2BB-0513160BE563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2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6" grpId="0" animBg="1"/>
      <p:bldP spid="17" grpId="0"/>
      <p:bldP spid="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79" y="931163"/>
            <a:ext cx="4244527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Deontologie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vs. </a:t>
            </a:r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Konsequentialismus</a:t>
            </a:r>
            <a:endParaRPr lang="en-GB" dirty="0">
              <a:solidFill>
                <a:srgbClr val="FBE5D6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94BE4EC6-FA45-486F-9C41-754A3B16AD0C}"/>
              </a:ext>
            </a:extLst>
          </p:cNvPr>
          <p:cNvSpPr txBox="1"/>
          <p:nvPr/>
        </p:nvSpPr>
        <p:spPr>
          <a:xfrm>
            <a:off x="452264" y="3836606"/>
            <a:ext cx="4930503" cy="2633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de-DE" sz="1400" dirty="0">
                <a:latin typeface="Bahnschrift" panose="020B0502040204020203" pitchFamily="34" charset="0"/>
              </a:rPr>
              <a:t>Für Kant hat der Mensch durch den Einsatz der Vernunft eine </a:t>
            </a:r>
            <a:r>
              <a:rPr lang="de-DE" sz="1400" b="1" dirty="0">
                <a:latin typeface="Bahnschrift" panose="020B0502040204020203" pitchFamily="34" charset="0"/>
              </a:rPr>
              <a:t>moralische Pflicht</a:t>
            </a:r>
          </a:p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de-DE" sz="1400" dirty="0">
                <a:latin typeface="Bahnschrift" panose="020B0502040204020203" pitchFamily="34" charset="0"/>
              </a:rPr>
              <a:t>Unabhängig von der Situation ist es verboten zu lügen, weil das </a:t>
            </a:r>
            <a:r>
              <a:rPr lang="de-DE" sz="1400" b="1" dirty="0">
                <a:latin typeface="Bahnschrift" panose="020B0502040204020203" pitchFamily="34" charset="0"/>
              </a:rPr>
              <a:t>Gesetz des KI </a:t>
            </a:r>
            <a:r>
              <a:rPr lang="de-DE" sz="1400" dirty="0">
                <a:latin typeface="Bahnschrift" panose="020B0502040204020203" pitchFamily="34" charset="0"/>
              </a:rPr>
              <a:t>beachtet wird</a:t>
            </a:r>
          </a:p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de-DE" sz="1400" dirty="0">
                <a:latin typeface="Bahnschrift" panose="020B0502040204020203" pitchFamily="34" charset="0"/>
              </a:rPr>
              <a:t>Handlung sind an sich universal falsch oder richtig</a:t>
            </a:r>
          </a:p>
          <a:p>
            <a:pPr algn="just">
              <a:lnSpc>
                <a:spcPct val="150000"/>
              </a:lnSpc>
            </a:pPr>
            <a:endParaRPr lang="de-DE" sz="1400" dirty="0">
              <a:latin typeface="Bahnschrift" panose="020B0502040204020203" pitchFamily="34" charset="0"/>
            </a:endParaRPr>
          </a:p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de-DE" sz="1400" b="1" i="1" dirty="0">
                <a:latin typeface="Bahnschrift" panose="020B0502040204020203" pitchFamily="34" charset="0"/>
                <a:sym typeface="Symbol" panose="05050102010706020507" pitchFamily="18" charset="2"/>
              </a:rPr>
              <a:t>entscheidend ist die Gesinnung des Menschen</a:t>
            </a:r>
          </a:p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de-DE" sz="1400" b="1" i="1" dirty="0">
                <a:latin typeface="Bahnschrift" panose="020B0502040204020203" pitchFamily="34" charset="0"/>
              </a:rPr>
              <a:t>deontologische Herangehensweise</a:t>
            </a:r>
          </a:p>
        </p:txBody>
      </p:sp>
      <p:sp>
        <p:nvSpPr>
          <p:cNvPr id="14" name="ZoneTexte 6">
            <a:extLst>
              <a:ext uri="{FF2B5EF4-FFF2-40B4-BE49-F238E27FC236}">
                <a16:creationId xmlns:a16="http://schemas.microsoft.com/office/drawing/2014/main" id="{38A6B346-0770-4D61-83EE-4B1D821ACF7D}"/>
              </a:ext>
            </a:extLst>
          </p:cNvPr>
          <p:cNvSpPr txBox="1"/>
          <p:nvPr/>
        </p:nvSpPr>
        <p:spPr>
          <a:xfrm>
            <a:off x="6527330" y="3637314"/>
            <a:ext cx="4930503" cy="29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de-DE" sz="1400" dirty="0">
                <a:latin typeface="Bahnschrift" panose="020B0502040204020203" pitchFamily="34" charset="0"/>
              </a:rPr>
              <a:t>Für Jonas geht es um die </a:t>
            </a:r>
            <a:r>
              <a:rPr lang="de-DE" sz="1400" b="1" dirty="0">
                <a:latin typeface="Bahnschrift" panose="020B0502040204020203" pitchFamily="34" charset="0"/>
              </a:rPr>
              <a:t>Konsequenz</a:t>
            </a:r>
            <a:r>
              <a:rPr lang="de-DE" sz="1400" dirty="0">
                <a:latin typeface="Bahnschrift" panose="020B0502040204020203" pitchFamily="34" charset="0"/>
              </a:rPr>
              <a:t> einer Handlung</a:t>
            </a:r>
          </a:p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de-DE" sz="1400" dirty="0">
                <a:latin typeface="Bahnschrift" panose="020B0502040204020203" pitchFamily="34" charset="0"/>
              </a:rPr>
              <a:t>Der neue Imperativ zielt auf die „</a:t>
            </a:r>
            <a:r>
              <a:rPr lang="de-DE" sz="1400" b="1" dirty="0">
                <a:latin typeface="Bahnschrift" panose="020B0502040204020203" pitchFamily="34" charset="0"/>
              </a:rPr>
              <a:t>Wirkungen</a:t>
            </a:r>
            <a:r>
              <a:rPr lang="de-DE" sz="1400" dirty="0">
                <a:latin typeface="Bahnschrift" panose="020B0502040204020203" pitchFamily="34" charset="0"/>
              </a:rPr>
              <a:t>“ von Handlungen hinsichtlich der Möglichkeit für zukünftiges Leben</a:t>
            </a:r>
          </a:p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·"/>
            </a:pPr>
            <a:r>
              <a:rPr lang="de-DE" sz="1400" dirty="0">
                <a:latin typeface="Bahnschrift" panose="020B0502040204020203" pitchFamily="34" charset="0"/>
              </a:rPr>
              <a:t>Der neue Imperative könnte das Lügen erlauben, insofern es die Permanenz des zukünftigen Lebens bewahrt</a:t>
            </a:r>
          </a:p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de-DE" sz="1400" b="1" i="1" dirty="0">
                <a:latin typeface="Bahnschrift" panose="020B0502040204020203" pitchFamily="34" charset="0"/>
                <a:sym typeface="Symbol" panose="05050102010706020507" pitchFamily="18" charset="2"/>
              </a:rPr>
              <a:t>entscheidend sind die Folgen von Handlungen</a:t>
            </a:r>
          </a:p>
          <a:p>
            <a:pPr marL="214313" indent="-214313" algn="just">
              <a:lnSpc>
                <a:spcPct val="150000"/>
              </a:lnSpc>
              <a:buFont typeface="Symbol" panose="05050102010706020507" pitchFamily="18" charset="2"/>
              <a:buChar char="®"/>
            </a:pPr>
            <a:r>
              <a:rPr lang="de-DE" sz="1400" b="1" i="1" dirty="0">
                <a:latin typeface="Bahnschrift" panose="020B0502040204020203" pitchFamily="34" charset="0"/>
              </a:rPr>
              <a:t>konsequentialistische Herangehensweise</a:t>
            </a:r>
          </a:p>
        </p:txBody>
      </p:sp>
      <p:cxnSp>
        <p:nvCxnSpPr>
          <p:cNvPr id="19" name="Connecteur droit 9">
            <a:extLst>
              <a:ext uri="{FF2B5EF4-FFF2-40B4-BE49-F238E27FC236}">
                <a16:creationId xmlns:a16="http://schemas.microsoft.com/office/drawing/2014/main" id="{983B788D-B0E1-402E-95A9-68F26E933822}"/>
              </a:ext>
            </a:extLst>
          </p:cNvPr>
          <p:cNvCxnSpPr>
            <a:cxnSpLocks/>
          </p:cNvCxnSpPr>
          <p:nvPr/>
        </p:nvCxnSpPr>
        <p:spPr>
          <a:xfrm>
            <a:off x="5890023" y="1513091"/>
            <a:ext cx="0" cy="4957378"/>
          </a:xfrm>
          <a:prstGeom prst="line">
            <a:avLst/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Emmanuel Kant : Qu'est-ce que les Lumières ? - Apprendre la philosophie">
            <a:extLst>
              <a:ext uri="{FF2B5EF4-FFF2-40B4-BE49-F238E27FC236}">
                <a16:creationId xmlns:a16="http://schemas.microsoft.com/office/drawing/2014/main" id="{05374CDB-9E0E-4997-BA8E-15E8FF70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93" y="1646885"/>
            <a:ext cx="1967846" cy="1911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ans Jonas - Livres, Biographie, Extraits et Photos | Booknode">
            <a:extLst>
              <a:ext uri="{FF2B5EF4-FFF2-40B4-BE49-F238E27FC236}">
                <a16:creationId xmlns:a16="http://schemas.microsoft.com/office/drawing/2014/main" id="{118997E3-593F-4F47-86F9-AA47F3D79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42" y="1646885"/>
            <a:ext cx="2555879" cy="1911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8DBF90-54C1-4AF4-BFF7-9AC8EDE4BC5D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A9C44E-F4B4-41BB-B2EE-3A294089C3FD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3FE336-320A-4229-B165-2D12A027676A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EA149F-D3F0-4B60-8431-B8ABD1875E17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8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80" y="931163"/>
            <a:ext cx="3600092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Vergleich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der Imperative</a:t>
            </a:r>
          </a:p>
        </p:txBody>
      </p:sp>
      <p:pic>
        <p:nvPicPr>
          <p:cNvPr id="13" name="Image 10">
            <a:extLst>
              <a:ext uri="{FF2B5EF4-FFF2-40B4-BE49-F238E27FC236}">
                <a16:creationId xmlns:a16="http://schemas.microsoft.com/office/drawing/2014/main" id="{DF38B0AE-3FB7-4B40-83CE-C9747519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914" y="1836275"/>
            <a:ext cx="8145625" cy="3346964"/>
          </a:xfrm>
          <a:prstGeom prst="rect">
            <a:avLst/>
          </a:prstGeom>
        </p:spPr>
      </p:pic>
      <p:sp>
        <p:nvSpPr>
          <p:cNvPr id="15" name="ZoneTexte 11">
            <a:extLst>
              <a:ext uri="{FF2B5EF4-FFF2-40B4-BE49-F238E27FC236}">
                <a16:creationId xmlns:a16="http://schemas.microsoft.com/office/drawing/2014/main" id="{F0737FB3-AEDA-4397-A69A-AF0EECFF4BA3}"/>
              </a:ext>
            </a:extLst>
          </p:cNvPr>
          <p:cNvSpPr txBox="1"/>
          <p:nvPr/>
        </p:nvSpPr>
        <p:spPr>
          <a:xfrm>
            <a:off x="6762343" y="3687330"/>
            <a:ext cx="132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chemeClr val="accent1">
                    <a:lumMod val="50000"/>
                  </a:schemeClr>
                </a:solidFill>
              </a:rPr>
              <a:t>zukunftsorientiert</a:t>
            </a:r>
            <a:endParaRPr lang="en-AT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ZoneTexte 12">
            <a:extLst>
              <a:ext uri="{FF2B5EF4-FFF2-40B4-BE49-F238E27FC236}">
                <a16:creationId xmlns:a16="http://schemas.microsoft.com/office/drawing/2014/main" id="{48DEAF75-3997-4BEB-BC5A-793267186A33}"/>
              </a:ext>
            </a:extLst>
          </p:cNvPr>
          <p:cNvSpPr txBox="1"/>
          <p:nvPr/>
        </p:nvSpPr>
        <p:spPr>
          <a:xfrm>
            <a:off x="6762343" y="2241623"/>
            <a:ext cx="132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chemeClr val="accent1">
                    <a:lumMod val="50000"/>
                  </a:schemeClr>
                </a:solidFill>
              </a:rPr>
              <a:t>augenblicklich</a:t>
            </a:r>
            <a:endParaRPr lang="en-AT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ZoneTexte 15">
            <a:extLst>
              <a:ext uri="{FF2B5EF4-FFF2-40B4-BE49-F238E27FC236}">
                <a16:creationId xmlns:a16="http://schemas.microsoft.com/office/drawing/2014/main" id="{E40792C3-20DF-4ECF-B07B-C8BA86FF646E}"/>
              </a:ext>
            </a:extLst>
          </p:cNvPr>
          <p:cNvSpPr txBox="1"/>
          <p:nvPr/>
        </p:nvSpPr>
        <p:spPr>
          <a:xfrm>
            <a:off x="6762343" y="2575085"/>
            <a:ext cx="132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chemeClr val="accent1">
                    <a:lumMod val="50000"/>
                  </a:schemeClr>
                </a:solidFill>
              </a:rPr>
              <a:t>hypothetisch</a:t>
            </a:r>
            <a:endParaRPr lang="en-AT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ZoneTexte 16">
            <a:extLst>
              <a:ext uri="{FF2B5EF4-FFF2-40B4-BE49-F238E27FC236}">
                <a16:creationId xmlns:a16="http://schemas.microsoft.com/office/drawing/2014/main" id="{9CD2FC22-EC0D-44E2-9111-6AE12C67B5A9}"/>
              </a:ext>
            </a:extLst>
          </p:cNvPr>
          <p:cNvSpPr txBox="1"/>
          <p:nvPr/>
        </p:nvSpPr>
        <p:spPr>
          <a:xfrm>
            <a:off x="6762343" y="2935858"/>
            <a:ext cx="132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chemeClr val="accent1">
                    <a:lumMod val="50000"/>
                  </a:schemeClr>
                </a:solidFill>
              </a:rPr>
              <a:t>universal</a:t>
            </a:r>
            <a:endParaRPr lang="en-AT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ZoneTexte 17">
            <a:extLst>
              <a:ext uri="{FF2B5EF4-FFF2-40B4-BE49-F238E27FC236}">
                <a16:creationId xmlns:a16="http://schemas.microsoft.com/office/drawing/2014/main" id="{99EECC10-F79A-4B1D-8C67-7974CFDC98AC}"/>
              </a:ext>
            </a:extLst>
          </p:cNvPr>
          <p:cNvSpPr txBox="1"/>
          <p:nvPr/>
        </p:nvSpPr>
        <p:spPr>
          <a:xfrm>
            <a:off x="6762343" y="3296631"/>
            <a:ext cx="132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rgbClr val="FF0000"/>
                </a:solidFill>
              </a:rPr>
              <a:t>subjektiv</a:t>
            </a:r>
            <a:endParaRPr lang="en-AT" sz="1200" i="1" dirty="0">
              <a:solidFill>
                <a:srgbClr val="FF0000"/>
              </a:solidFill>
            </a:endParaRPr>
          </a:p>
        </p:txBody>
      </p:sp>
      <p:sp>
        <p:nvSpPr>
          <p:cNvPr id="23" name="ZoneTexte 18">
            <a:extLst>
              <a:ext uri="{FF2B5EF4-FFF2-40B4-BE49-F238E27FC236}">
                <a16:creationId xmlns:a16="http://schemas.microsoft.com/office/drawing/2014/main" id="{A7747519-138C-4417-88DC-D2440B8CC02C}"/>
              </a:ext>
            </a:extLst>
          </p:cNvPr>
          <p:cNvSpPr txBox="1"/>
          <p:nvPr/>
        </p:nvSpPr>
        <p:spPr>
          <a:xfrm>
            <a:off x="8794575" y="2702042"/>
            <a:ext cx="729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i="1" dirty="0" err="1">
                <a:solidFill>
                  <a:schemeClr val="accent1">
                    <a:lumMod val="50000"/>
                  </a:schemeClr>
                </a:solidFill>
              </a:rPr>
              <a:t>Vernunft</a:t>
            </a:r>
            <a:endParaRPr lang="en-A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ZoneTexte 19">
            <a:extLst>
              <a:ext uri="{FF2B5EF4-FFF2-40B4-BE49-F238E27FC236}">
                <a16:creationId xmlns:a16="http://schemas.microsoft.com/office/drawing/2014/main" id="{87954842-17CA-45B7-8FEE-0B80045B6B35}"/>
              </a:ext>
            </a:extLst>
          </p:cNvPr>
          <p:cNvSpPr txBox="1"/>
          <p:nvPr/>
        </p:nvSpPr>
        <p:spPr>
          <a:xfrm>
            <a:off x="4613713" y="4631070"/>
            <a:ext cx="1428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chemeClr val="accent1">
                    <a:lumMod val="50000"/>
                  </a:schemeClr>
                </a:solidFill>
              </a:rPr>
              <a:t>konsequentialistisch</a:t>
            </a:r>
            <a:endParaRPr lang="en-AT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ZoneTexte 20">
            <a:extLst>
              <a:ext uri="{FF2B5EF4-FFF2-40B4-BE49-F238E27FC236}">
                <a16:creationId xmlns:a16="http://schemas.microsoft.com/office/drawing/2014/main" id="{B9011319-85CF-4CDE-A91D-4579CCD18B38}"/>
              </a:ext>
            </a:extLst>
          </p:cNvPr>
          <p:cNvSpPr txBox="1"/>
          <p:nvPr/>
        </p:nvSpPr>
        <p:spPr>
          <a:xfrm>
            <a:off x="4660933" y="3189773"/>
            <a:ext cx="132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chemeClr val="accent1">
                    <a:lumMod val="50000"/>
                  </a:schemeClr>
                </a:solidFill>
              </a:rPr>
              <a:t>deontologisch</a:t>
            </a:r>
            <a:endParaRPr lang="en-AT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ZoneTexte 21">
            <a:extLst>
              <a:ext uri="{FF2B5EF4-FFF2-40B4-BE49-F238E27FC236}">
                <a16:creationId xmlns:a16="http://schemas.microsoft.com/office/drawing/2014/main" id="{3F45D443-DDFC-4AA2-9D64-34ED33404814}"/>
              </a:ext>
            </a:extLst>
          </p:cNvPr>
          <p:cNvSpPr txBox="1"/>
          <p:nvPr/>
        </p:nvSpPr>
        <p:spPr>
          <a:xfrm>
            <a:off x="6762343" y="4034876"/>
            <a:ext cx="132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chemeClr val="accent1">
                    <a:lumMod val="50000"/>
                  </a:schemeClr>
                </a:solidFill>
              </a:rPr>
              <a:t>faktisch</a:t>
            </a:r>
            <a:endParaRPr lang="en-AT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ZoneTexte 22">
            <a:extLst>
              <a:ext uri="{FF2B5EF4-FFF2-40B4-BE49-F238E27FC236}">
                <a16:creationId xmlns:a16="http://schemas.microsoft.com/office/drawing/2014/main" id="{019C9D3B-865B-4175-90F6-54B60888F6AA}"/>
              </a:ext>
            </a:extLst>
          </p:cNvPr>
          <p:cNvSpPr txBox="1"/>
          <p:nvPr/>
        </p:nvSpPr>
        <p:spPr>
          <a:xfrm>
            <a:off x="6762343" y="4381565"/>
            <a:ext cx="132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chemeClr val="accent1">
                    <a:lumMod val="50000"/>
                  </a:schemeClr>
                </a:solidFill>
              </a:rPr>
              <a:t>universal</a:t>
            </a:r>
            <a:endParaRPr lang="en-AT" sz="1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ZoneTexte 23">
            <a:extLst>
              <a:ext uri="{FF2B5EF4-FFF2-40B4-BE49-F238E27FC236}">
                <a16:creationId xmlns:a16="http://schemas.microsoft.com/office/drawing/2014/main" id="{72010E61-DDA0-4163-A238-B2AA9690D827}"/>
              </a:ext>
            </a:extLst>
          </p:cNvPr>
          <p:cNvSpPr txBox="1"/>
          <p:nvPr/>
        </p:nvSpPr>
        <p:spPr>
          <a:xfrm>
            <a:off x="6762343" y="4758028"/>
            <a:ext cx="1322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i="1" dirty="0" err="1">
                <a:solidFill>
                  <a:srgbClr val="00B0F0"/>
                </a:solidFill>
              </a:rPr>
              <a:t>objektiv</a:t>
            </a:r>
            <a:endParaRPr lang="en-AT" sz="1200" i="1" dirty="0">
              <a:solidFill>
                <a:srgbClr val="00B0F0"/>
              </a:solidFill>
            </a:endParaRPr>
          </a:p>
        </p:txBody>
      </p:sp>
      <p:sp>
        <p:nvSpPr>
          <p:cNvPr id="29" name="ZoneTexte 24">
            <a:extLst>
              <a:ext uri="{FF2B5EF4-FFF2-40B4-BE49-F238E27FC236}">
                <a16:creationId xmlns:a16="http://schemas.microsoft.com/office/drawing/2014/main" id="{EAABFF86-2D36-4D62-9C6C-798EEA301178}"/>
              </a:ext>
            </a:extLst>
          </p:cNvPr>
          <p:cNvSpPr txBox="1"/>
          <p:nvPr/>
        </p:nvSpPr>
        <p:spPr>
          <a:xfrm>
            <a:off x="8619641" y="4161834"/>
            <a:ext cx="1275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i="1" dirty="0" err="1">
                <a:solidFill>
                  <a:schemeClr val="accent1">
                    <a:lumMod val="50000"/>
                  </a:schemeClr>
                </a:solidFill>
              </a:rPr>
              <a:t>Verantwortung</a:t>
            </a:r>
            <a:endParaRPr lang="en-AT" sz="1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ZoneTexte 26">
            <a:extLst>
              <a:ext uri="{FF2B5EF4-FFF2-40B4-BE49-F238E27FC236}">
                <a16:creationId xmlns:a16="http://schemas.microsoft.com/office/drawing/2014/main" id="{46FBC63A-DFB2-4E12-98F6-8C3D2D983411}"/>
              </a:ext>
            </a:extLst>
          </p:cNvPr>
          <p:cNvSpPr txBox="1"/>
          <p:nvPr/>
        </p:nvSpPr>
        <p:spPr>
          <a:xfrm>
            <a:off x="1736914" y="5422135"/>
            <a:ext cx="82720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latin typeface="Bahnschrift" panose="020B0502040204020203" pitchFamily="34" charset="0"/>
              </a:rPr>
              <a:t>Moral spielt sich somit nicht länger im Kopf des Einzelnen, sondern im Raum der </a:t>
            </a:r>
            <a:r>
              <a:rPr lang="de-DE" sz="1400" b="1" dirty="0">
                <a:latin typeface="Bahnschrift" panose="020B0502040204020203" pitchFamily="34" charset="0"/>
              </a:rPr>
              <a:t>öffentlichen Politik </a:t>
            </a:r>
            <a:r>
              <a:rPr lang="de-DE" sz="1400" dirty="0">
                <a:latin typeface="Bahnschrift" panose="020B0502040204020203" pitchFamily="34" charset="0"/>
              </a:rPr>
              <a:t>ab, und ist nun an </a:t>
            </a:r>
            <a:r>
              <a:rPr lang="de-DE" sz="1400" b="1" dirty="0">
                <a:latin typeface="Bahnschrift" panose="020B0502040204020203" pitchFamily="34" charset="0"/>
              </a:rPr>
              <a:t>reales Wissen unserer Umstände </a:t>
            </a:r>
            <a:r>
              <a:rPr lang="de-DE" sz="1400" dirty="0">
                <a:latin typeface="Bahnschrift" panose="020B0502040204020203" pitchFamily="34" charset="0"/>
              </a:rPr>
              <a:t>gebunden. </a:t>
            </a:r>
          </a:p>
          <a:p>
            <a:endParaRPr lang="de-DE" sz="1400" dirty="0">
              <a:latin typeface="Bahnschrift" panose="020B0502040204020203" pitchFamily="34" charset="0"/>
            </a:endParaRPr>
          </a:p>
          <a:p>
            <a:r>
              <a:rPr lang="de-DE" sz="1400" dirty="0">
                <a:latin typeface="Bahnschrift" panose="020B0502040204020203" pitchFamily="34" charset="0"/>
              </a:rPr>
              <a:t>Der kategorische Imperativ Kants ist nicht in der Lage, die Zukunft miteinzubeziehen (</a:t>
            </a:r>
            <a:r>
              <a:rPr lang="de-DE" sz="1400" i="1" dirty="0">
                <a:latin typeface="Bahnschrift" panose="020B0502040204020203" pitchFamily="34" charset="0"/>
              </a:rPr>
              <a:t>darf ich x tun</a:t>
            </a:r>
            <a:r>
              <a:rPr lang="de-DE" sz="1400" dirty="0">
                <a:latin typeface="Bahnschrift" panose="020B0502040204020203" pitchFamily="34" charset="0"/>
              </a:rPr>
              <a:t>?)</a:t>
            </a:r>
            <a:endParaRPr lang="en-AT" sz="1400" dirty="0">
              <a:latin typeface="Bahnschrift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CCFC256-FFA2-45F9-BCE0-31B85B5BBAF7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70EC89-DC6E-4557-8C01-7FCE8870238B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5720C2-CBF8-4C73-846A-447DAC4B02D4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57138A-75F1-43DA-BFFB-B19702691DEB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1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80" y="931163"/>
            <a:ext cx="3600092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Vergleich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der Imperative</a:t>
            </a:r>
          </a:p>
        </p:txBody>
      </p:sp>
      <p:sp>
        <p:nvSpPr>
          <p:cNvPr id="19" name="ZoneTexte 2">
            <a:extLst>
              <a:ext uri="{FF2B5EF4-FFF2-40B4-BE49-F238E27FC236}">
                <a16:creationId xmlns:a16="http://schemas.microsoft.com/office/drawing/2014/main" id="{FF863512-54B4-4B8C-8B81-8DB384A19DF9}"/>
              </a:ext>
            </a:extLst>
          </p:cNvPr>
          <p:cNvSpPr txBox="1"/>
          <p:nvPr/>
        </p:nvSpPr>
        <p:spPr>
          <a:xfrm>
            <a:off x="231680" y="1722194"/>
            <a:ext cx="11585851" cy="78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Der alte Imperativ teilt mit dem neuen den Anspruch auf </a:t>
            </a: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Universalisierbarkeit</a:t>
            </a:r>
            <a:r>
              <a:rPr lang="de-DE" sz="1600" dirty="0">
                <a:latin typeface="Bahnschrift" panose="020B0502040204020203" pitchFamily="34" charset="0"/>
              </a:rPr>
              <a:t>, denn auch der neue Imperativ gilt als moralisches Gebot kategorisch, wie verstärkt aus den </a:t>
            </a:r>
            <a:r>
              <a:rPr lang="de-DE" sz="1600" i="1" dirty="0">
                <a:latin typeface="Bahnschrift" panose="020B0502040204020203" pitchFamily="34" charset="0"/>
              </a:rPr>
              <a:t>negativen Formulierungen </a:t>
            </a:r>
            <a:r>
              <a:rPr lang="de-DE" sz="1600" dirty="0">
                <a:latin typeface="Bahnschrift" panose="020B0502040204020203" pitchFamily="34" charset="0"/>
              </a:rPr>
              <a:t>hervorgeht (Zeilen 17-20): </a:t>
            </a:r>
            <a:endParaRPr lang="en-AT" sz="1600" dirty="0">
              <a:latin typeface="Bahnschrift" panose="020B0502040204020203" pitchFamily="34" charset="0"/>
            </a:endParaRPr>
          </a:p>
        </p:txBody>
      </p:sp>
      <p:sp>
        <p:nvSpPr>
          <p:cNvPr id="20" name="ZoneTexte 5">
            <a:extLst>
              <a:ext uri="{FF2B5EF4-FFF2-40B4-BE49-F238E27FC236}">
                <a16:creationId xmlns:a16="http://schemas.microsoft.com/office/drawing/2014/main" id="{B5CBB80A-578C-4B55-96EE-42D018EEEE00}"/>
              </a:ext>
            </a:extLst>
          </p:cNvPr>
          <p:cNvSpPr txBox="1"/>
          <p:nvPr/>
        </p:nvSpPr>
        <p:spPr>
          <a:xfrm>
            <a:off x="3247770" y="2800584"/>
            <a:ext cx="610089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Bahnschrift" panose="020B0502040204020203" pitchFamily="34" charset="0"/>
              </a:rPr>
              <a:t>ii. „Handle so, dass die Wirkungen deiner Handlungen nicht zerstörerisch sind für die künftige Möglichkeit solchen Lebens“ </a:t>
            </a:r>
          </a:p>
        </p:txBody>
      </p:sp>
      <p:sp>
        <p:nvSpPr>
          <p:cNvPr id="21" name="ZoneTexte 9">
            <a:extLst>
              <a:ext uri="{FF2B5EF4-FFF2-40B4-BE49-F238E27FC236}">
                <a16:creationId xmlns:a16="http://schemas.microsoft.com/office/drawing/2014/main" id="{C9D179B5-CF7D-410E-94E0-F6BBD7C10ECE}"/>
              </a:ext>
            </a:extLst>
          </p:cNvPr>
          <p:cNvSpPr txBox="1"/>
          <p:nvPr/>
        </p:nvSpPr>
        <p:spPr>
          <a:xfrm>
            <a:off x="3334855" y="4199304"/>
            <a:ext cx="610089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latin typeface="Bahnschrift" panose="020B0502040204020203" pitchFamily="34" charset="0"/>
              </a:rPr>
              <a:t>iii.</a:t>
            </a:r>
            <a:r>
              <a:rPr lang="de-DE" dirty="0">
                <a:latin typeface="Bahnschrift" panose="020B0502040204020203" pitchFamily="34" charset="0"/>
              </a:rPr>
              <a:t> „Gefährde nicht die Bedingungen für den indefiniten Fortbestand der Menschheit auf Erden“</a:t>
            </a:r>
            <a:endParaRPr lang="en-AT" dirty="0">
              <a:latin typeface="Bahnschrift" panose="020B0502040204020203" pitchFamily="34" charset="0"/>
            </a:endParaRPr>
          </a:p>
        </p:txBody>
      </p:sp>
      <p:sp>
        <p:nvSpPr>
          <p:cNvPr id="31" name="ZoneTexte 14">
            <a:extLst>
              <a:ext uri="{FF2B5EF4-FFF2-40B4-BE49-F238E27FC236}">
                <a16:creationId xmlns:a16="http://schemas.microsoft.com/office/drawing/2014/main" id="{E1B34DD8-3334-40E9-A73D-236FA8E095F7}"/>
              </a:ext>
            </a:extLst>
          </p:cNvPr>
          <p:cNvSpPr txBox="1"/>
          <p:nvPr/>
        </p:nvSpPr>
        <p:spPr>
          <a:xfrm>
            <a:off x="347491" y="5209078"/>
            <a:ext cx="11470040" cy="780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Der Unterschied ist, dass die Universalisierbarkeit nicht durch die </a:t>
            </a:r>
            <a:r>
              <a:rPr lang="de-DE" sz="1600" b="1" dirty="0">
                <a:latin typeface="Bahnschrift" panose="020B0502040204020203" pitchFamily="34" charset="0"/>
              </a:rPr>
              <a:t>subjektive</a:t>
            </a:r>
            <a:r>
              <a:rPr lang="de-DE" sz="1600" dirty="0">
                <a:latin typeface="Bahnschrift" panose="020B0502040204020203" pitchFamily="34" charset="0"/>
              </a:rPr>
              <a:t> hypothetische Verallgemeinerbarkeit, sondern durch das </a:t>
            </a:r>
            <a:r>
              <a:rPr lang="de-DE" sz="1600" b="1" dirty="0">
                <a:latin typeface="Bahnschrift" panose="020B0502040204020203" pitchFamily="34" charset="0"/>
              </a:rPr>
              <a:t>objektive</a:t>
            </a:r>
            <a:r>
              <a:rPr lang="de-DE" sz="1600" dirty="0">
                <a:latin typeface="Bahnschrift" panose="020B0502040204020203" pitchFamily="34" charset="0"/>
              </a:rPr>
              <a:t> Ausmaß der Wirksamkeit bestimmt wird. </a:t>
            </a:r>
            <a:endParaRPr lang="en-AT" sz="1600" dirty="0">
              <a:latin typeface="Bahnschrift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D40F2A-7CD7-459E-A0D5-D92E945FBA56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E520D09-9D76-4361-A465-B8880B95736F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B8B06A-D54F-4F62-82D8-1C279FE96ABE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A4F910-12D6-4BE5-8CDC-22872ECF91E9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7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2E2468-F290-4719-AD0D-54B1E45FE18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049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80" y="931163"/>
            <a:ext cx="2415726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Beispiel</a:t>
            </a:r>
            <a:endParaRPr lang="en-GB" dirty="0">
              <a:solidFill>
                <a:srgbClr val="FBE5D6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ZoneTexte 2">
            <a:extLst>
              <a:ext uri="{FF2B5EF4-FFF2-40B4-BE49-F238E27FC236}">
                <a16:creationId xmlns:a16="http://schemas.microsoft.com/office/drawing/2014/main" id="{6C98FCDB-867C-454F-AB3B-720BA3A5A39D}"/>
              </a:ext>
            </a:extLst>
          </p:cNvPr>
          <p:cNvSpPr txBox="1"/>
          <p:nvPr/>
        </p:nvSpPr>
        <p:spPr>
          <a:xfrm>
            <a:off x="217714" y="1566505"/>
            <a:ext cx="5037680" cy="1519583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Nach einem erholsamen Sommerpicknick im Park überlegst du dir, ob du deinen Müll nicht einfach liegen lassen könntest. Glücklicherweise wirst du an deinen Ethikunterricht erinnert:</a:t>
            </a:r>
            <a:endParaRPr lang="en-AT" sz="1600" dirty="0">
              <a:latin typeface="Bahnschrift" panose="020B0502040204020203" pitchFamily="34" charset="0"/>
            </a:endParaRPr>
          </a:p>
        </p:txBody>
      </p:sp>
      <p:sp>
        <p:nvSpPr>
          <p:cNvPr id="12" name="ZoneTexte 1">
            <a:extLst>
              <a:ext uri="{FF2B5EF4-FFF2-40B4-BE49-F238E27FC236}">
                <a16:creationId xmlns:a16="http://schemas.microsoft.com/office/drawing/2014/main" id="{AE44D648-975A-4667-8282-3A50A0B834B5}"/>
              </a:ext>
            </a:extLst>
          </p:cNvPr>
          <p:cNvSpPr txBox="1"/>
          <p:nvPr/>
        </p:nvSpPr>
        <p:spPr>
          <a:xfrm>
            <a:off x="217714" y="3421781"/>
            <a:ext cx="5037680" cy="1754326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/>
          <a:p>
            <a:r>
              <a:rPr lang="fr-CH" b="1" dirty="0" err="1">
                <a:latin typeface="Bahnschrift" panose="020B0502040204020203" pitchFamily="34" charset="0"/>
                <a:sym typeface="Symbol" panose="05050102010706020507" pitchFamily="18" charset="2"/>
              </a:rPr>
              <a:t>Anwendung</a:t>
            </a:r>
            <a:r>
              <a:rPr lang="fr-CH" b="1" dirty="0">
                <a:latin typeface="Bahnschrift" panose="020B0502040204020203" pitchFamily="34" charset="0"/>
                <a:sym typeface="Symbol" panose="05050102010706020507" pitchFamily="18" charset="2"/>
              </a:rPr>
              <a:t> des </a:t>
            </a:r>
            <a:r>
              <a:rPr lang="fr-CH" b="1" dirty="0" err="1">
                <a:latin typeface="Bahnschrift" panose="020B0502040204020203" pitchFamily="34" charset="0"/>
                <a:sym typeface="Symbol" panose="05050102010706020507" pitchFamily="18" charset="2"/>
              </a:rPr>
              <a:t>kategorischen</a:t>
            </a:r>
            <a:r>
              <a:rPr lang="fr-CH" b="1" dirty="0">
                <a:latin typeface="Bahnschrift" panose="020B0502040204020203" pitchFamily="34" charset="0"/>
                <a:sym typeface="Symbol" panose="05050102010706020507" pitchFamily="18" charset="2"/>
              </a:rPr>
              <a:t> </a:t>
            </a:r>
            <a:r>
              <a:rPr lang="fr-CH" b="1" dirty="0" err="1">
                <a:latin typeface="Bahnschrift" panose="020B0502040204020203" pitchFamily="34" charset="0"/>
                <a:sym typeface="Symbol" panose="05050102010706020507" pitchFamily="18" charset="2"/>
              </a:rPr>
              <a:t>Imperativs</a:t>
            </a:r>
            <a:r>
              <a:rPr lang="fr-CH" b="1" dirty="0">
                <a:latin typeface="Bahnschrift" panose="020B0502040204020203" pitchFamily="34" charset="0"/>
                <a:sym typeface="Symbol" panose="05050102010706020507" pitchFamily="18" charset="2"/>
              </a:rPr>
              <a:t>:</a:t>
            </a:r>
          </a:p>
          <a:p>
            <a:endParaRPr lang="fr-CH" b="1" dirty="0">
              <a:latin typeface="Bahnschrift" panose="020B0502040204020203" pitchFamily="34" charset="0"/>
              <a:sym typeface="Symbol" panose="05050102010706020507" pitchFamily="18" charset="2"/>
            </a:endParaRPr>
          </a:p>
          <a:p>
            <a:r>
              <a:rPr lang="de-DE" dirty="0">
                <a:latin typeface="Bahnschrift" panose="020B0502040204020203" pitchFamily="34" charset="0"/>
              </a:rPr>
              <a:t>„Möchte ich, dass es ein allgemeines Gesetz wird, dass jeder seinen Müll im Park liegen lässt?“</a:t>
            </a:r>
            <a:endParaRPr lang="en-AT" dirty="0">
              <a:latin typeface="Bahnschrift" panose="020B0502040204020203" pitchFamily="34" charset="0"/>
            </a:endParaRPr>
          </a:p>
          <a:p>
            <a:endParaRPr lang="fr-CH" b="1" dirty="0">
              <a:latin typeface="Bahnschrift" panose="020B0502040204020203" pitchFamily="34" charset="0"/>
              <a:sym typeface="Symbol" panose="05050102010706020507" pitchFamily="18" charset="2"/>
            </a:endParaRPr>
          </a:p>
        </p:txBody>
      </p:sp>
      <p:sp>
        <p:nvSpPr>
          <p:cNvPr id="14" name="ZoneTexte 3">
            <a:extLst>
              <a:ext uri="{FF2B5EF4-FFF2-40B4-BE49-F238E27FC236}">
                <a16:creationId xmlns:a16="http://schemas.microsoft.com/office/drawing/2014/main" id="{B4B827B6-1F53-4777-B97D-92A074CB0BBB}"/>
              </a:ext>
            </a:extLst>
          </p:cNvPr>
          <p:cNvSpPr txBox="1"/>
          <p:nvPr/>
        </p:nvSpPr>
        <p:spPr>
          <a:xfrm>
            <a:off x="6509655" y="3421781"/>
            <a:ext cx="5037679" cy="1698029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b="1" dirty="0" err="1">
                <a:latin typeface="Bahnschrift" panose="020B0502040204020203" pitchFamily="34" charset="0"/>
                <a:sym typeface="Symbol" panose="05050102010706020507" pitchFamily="18" charset="2"/>
              </a:rPr>
              <a:t>Anwendung</a:t>
            </a:r>
            <a:r>
              <a:rPr lang="fr-CH" b="1" dirty="0">
                <a:latin typeface="Bahnschrift" panose="020B0502040204020203" pitchFamily="34" charset="0"/>
                <a:sym typeface="Symbol" panose="05050102010706020507" pitchFamily="18" charset="2"/>
              </a:rPr>
              <a:t> des </a:t>
            </a:r>
            <a:r>
              <a:rPr lang="fr-CH" b="1" dirty="0" err="1">
                <a:latin typeface="Bahnschrift" panose="020B0502040204020203" pitchFamily="34" charset="0"/>
                <a:sym typeface="Symbol" panose="05050102010706020507" pitchFamily="18" charset="2"/>
              </a:rPr>
              <a:t>neuen</a:t>
            </a:r>
            <a:r>
              <a:rPr lang="fr-CH" b="1" dirty="0">
                <a:latin typeface="Bahnschrift" panose="020B0502040204020203" pitchFamily="34" charset="0"/>
                <a:sym typeface="Symbol" panose="05050102010706020507" pitchFamily="18" charset="2"/>
              </a:rPr>
              <a:t> </a:t>
            </a:r>
            <a:r>
              <a:rPr lang="fr-CH" b="1" dirty="0" err="1">
                <a:latin typeface="Bahnschrift" panose="020B0502040204020203" pitchFamily="34" charset="0"/>
                <a:sym typeface="Symbol" panose="05050102010706020507" pitchFamily="18" charset="2"/>
              </a:rPr>
              <a:t>Imperativs</a:t>
            </a:r>
            <a:r>
              <a:rPr lang="fr-CH" b="1" dirty="0">
                <a:latin typeface="Bahnschrift" panose="020B0502040204020203" pitchFamily="34" charset="0"/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</a:rPr>
              <a:t>„Ist das Hinterlassen von Müll verträglich mit der Permanenz zukünftigen Lebens auf Erden?“</a:t>
            </a:r>
          </a:p>
        </p:txBody>
      </p:sp>
      <p:sp>
        <p:nvSpPr>
          <p:cNvPr id="18" name="ZoneTexte 12">
            <a:extLst>
              <a:ext uri="{FF2B5EF4-FFF2-40B4-BE49-F238E27FC236}">
                <a16:creationId xmlns:a16="http://schemas.microsoft.com/office/drawing/2014/main" id="{17476CFE-5728-425C-A29A-F52C75B565C5}"/>
              </a:ext>
            </a:extLst>
          </p:cNvPr>
          <p:cNvSpPr txBox="1"/>
          <p:nvPr/>
        </p:nvSpPr>
        <p:spPr>
          <a:xfrm>
            <a:off x="2400268" y="5923094"/>
            <a:ext cx="825412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Bahnschrift" panose="020B0502040204020203" pitchFamily="34" charset="0"/>
              </a:rPr>
              <a:t>Beide Imperative führen </a:t>
            </a:r>
            <a:r>
              <a:rPr lang="de-DE" sz="1600" b="1" i="1" dirty="0">
                <a:latin typeface="Bahnschrift" panose="020B0502040204020203" pitchFamily="34" charset="0"/>
              </a:rPr>
              <a:t>hier</a:t>
            </a:r>
            <a:r>
              <a:rPr lang="de-DE" sz="1600" dirty="0">
                <a:latin typeface="Bahnschrift" panose="020B0502040204020203" pitchFamily="34" charset="0"/>
              </a:rPr>
              <a:t> zum gleichen moralischen Grundprinzip: </a:t>
            </a:r>
          </a:p>
          <a:p>
            <a:pPr algn="ctr"/>
            <a:r>
              <a:rPr lang="de-DE" sz="1600" dirty="0">
                <a:latin typeface="Bahnschrift" panose="020B0502040204020203" pitchFamily="34" charset="0"/>
              </a:rPr>
              <a:t>„Schmeiße deinen Müll in die Tonne!“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574B6C6-DACA-4D10-883B-F10B39B1EA3D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B1DB06C-89BB-4575-A8B4-76ABA3810B25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169B24-625E-4303-8857-9823D89D8CE4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D76FA5-5B2E-413C-98FB-C79747C5681A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9D7D20-D45C-4F09-B4BE-A91E246CB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80" y="931163"/>
            <a:ext cx="1423865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Fazit</a:t>
            </a:r>
            <a:endParaRPr lang="en-GB" dirty="0">
              <a:solidFill>
                <a:srgbClr val="FBE5D6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ZoneTexte 8">
            <a:extLst>
              <a:ext uri="{FF2B5EF4-FFF2-40B4-BE49-F238E27FC236}">
                <a16:creationId xmlns:a16="http://schemas.microsoft.com/office/drawing/2014/main" id="{F3C83EB5-2D36-4EC4-912A-F5A9C8E037D1}"/>
              </a:ext>
            </a:extLst>
          </p:cNvPr>
          <p:cNvSpPr txBox="1"/>
          <p:nvPr/>
        </p:nvSpPr>
        <p:spPr>
          <a:xfrm>
            <a:off x="415335" y="1685149"/>
            <a:ext cx="11491116" cy="2258247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Für Jonas dürfen wir durchaus wie Achilles unser eigenes Leben bis zur Ruhmsucht ausleben, unter der Bedingung, dass die Nachwelt </a:t>
            </a:r>
            <a:r>
              <a:rPr lang="de-DE" sz="1600" b="1" dirty="0">
                <a:latin typeface="Bahnschrift" panose="020B0502040204020203" pitchFamily="34" charset="0"/>
              </a:rPr>
              <a:t>nicht darunter leidet</a:t>
            </a:r>
            <a:r>
              <a:rPr lang="de-DE" sz="1600" dirty="0"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Jonas erhofft sich darüber hinaus, dass dieses Umdenken die </a:t>
            </a:r>
            <a:r>
              <a:rPr lang="de-DE" sz="1600" b="1" dirty="0">
                <a:latin typeface="Bahnschrift" panose="020B0502040204020203" pitchFamily="34" charset="0"/>
              </a:rPr>
              <a:t>Denkgewohnheiten</a:t>
            </a:r>
            <a:r>
              <a:rPr lang="de-DE" sz="1600" dirty="0">
                <a:latin typeface="Bahnschrift" panose="020B0502040204020203" pitchFamily="34" charset="0"/>
              </a:rPr>
              <a:t> zukünftiger Generationen ändert, da diese in ihrem sozialen Milieu von vornherein genügend alarmiert worden sind, um der Umweltkatastrophe mit Ernst und Furcht entgegenzutreten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B45F3A-7CEF-40BF-9694-F952B999F911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9B49C6-90D2-4793-8793-52165372D8C0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749B3C-5A51-4ABD-BFA6-E10859391D5A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670DCB-D7C2-4C71-9651-23AC6AE28F32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2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CA789D3-5A2C-49C9-892D-3056C31EC8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" t="39224" r="2621" b="17778"/>
          <a:stretch/>
        </p:blipFill>
        <p:spPr>
          <a:xfrm>
            <a:off x="5659975" y="0"/>
            <a:ext cx="5815505" cy="2323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35F1F3-5ED7-4754-8CB9-246B0529CF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298"/>
          <a:stretch/>
        </p:blipFill>
        <p:spPr>
          <a:xfrm>
            <a:off x="5659974" y="2323319"/>
            <a:ext cx="5815506" cy="16048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A808D8-2BB8-48BB-BA03-81A64258DE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/>
          <a:stretch/>
        </p:blipFill>
        <p:spPr>
          <a:xfrm>
            <a:off x="-1" y="0"/>
            <a:ext cx="7478829" cy="6858000"/>
          </a:xfrm>
          <a:prstGeom prst="rect">
            <a:avLst/>
          </a:prstGeom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20A46D12-EC6B-44B7-A165-96E8454A48F2}"/>
              </a:ext>
            </a:extLst>
          </p:cNvPr>
          <p:cNvSpPr txBox="1"/>
          <p:nvPr/>
        </p:nvSpPr>
        <p:spPr>
          <a:xfrm>
            <a:off x="5659974" y="4165292"/>
            <a:ext cx="5815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Bahnschrift" panose="020B0502040204020203" pitchFamily="34" charset="0"/>
              </a:rPr>
              <a:t>Trägt man Mitschuld an der Zwangsarbeit von Uiguren, wenn man im Decathlon einkauft?</a:t>
            </a:r>
            <a:endParaRPr lang="en-AT" sz="1600" dirty="0">
              <a:latin typeface="Bahnschrift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973754-9E5C-429B-A747-7E92D2AD9768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2536A4-7EFD-4BC0-B046-0F35493D0083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3B98FD-6223-4994-87F0-E211E8A52536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11C75-EF85-467D-AFCA-DBDC090A7B24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C67486-CAFE-434B-935B-F6449E1C3897}"/>
              </a:ext>
            </a:extLst>
          </p:cNvPr>
          <p:cNvSpPr/>
          <p:nvPr/>
        </p:nvSpPr>
        <p:spPr>
          <a:xfrm>
            <a:off x="121921" y="989840"/>
            <a:ext cx="1966762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Bahnschrift" panose="020B0502040204020203" pitchFamily="34" charset="0"/>
              </a:rPr>
              <a:t>Denkaufgabe</a:t>
            </a:r>
            <a:endParaRPr lang="LID4096" dirty="0">
              <a:latin typeface="Bahnschrift" panose="020B0502040204020203" pitchFamily="34" charset="0"/>
            </a:endParaRPr>
          </a:p>
        </p:txBody>
      </p:sp>
      <p:sp>
        <p:nvSpPr>
          <p:cNvPr id="18" name="ZoneTexte 6">
            <a:extLst>
              <a:ext uri="{FF2B5EF4-FFF2-40B4-BE49-F238E27FC236}">
                <a16:creationId xmlns:a16="http://schemas.microsoft.com/office/drawing/2014/main" id="{6DF43DFA-9786-4CCB-9012-3F5786324CCA}"/>
              </a:ext>
            </a:extLst>
          </p:cNvPr>
          <p:cNvSpPr txBox="1"/>
          <p:nvPr/>
        </p:nvSpPr>
        <p:spPr>
          <a:xfrm>
            <a:off x="5659974" y="4926871"/>
            <a:ext cx="5815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Bahnschrift" panose="020B0502040204020203" pitchFamily="34" charset="0"/>
              </a:rPr>
              <a:t>Ist es meine Pflicht auf Label für nachhaltige und menschenwürdige Produktion zu achten?</a:t>
            </a:r>
            <a:endParaRPr lang="en-AT" sz="1600" dirty="0">
              <a:latin typeface="Bahnschrift" panose="020B0502040204020203" pitchFamily="34" charset="0"/>
            </a:endParaRPr>
          </a:p>
        </p:txBody>
      </p:sp>
      <p:sp>
        <p:nvSpPr>
          <p:cNvPr id="19" name="ZoneTexte 6">
            <a:extLst>
              <a:ext uri="{FF2B5EF4-FFF2-40B4-BE49-F238E27FC236}">
                <a16:creationId xmlns:a16="http://schemas.microsoft.com/office/drawing/2014/main" id="{F84CE4D9-133B-4811-AD2B-3173EE73165F}"/>
              </a:ext>
            </a:extLst>
          </p:cNvPr>
          <p:cNvSpPr txBox="1"/>
          <p:nvPr/>
        </p:nvSpPr>
        <p:spPr>
          <a:xfrm>
            <a:off x="5659974" y="5688450"/>
            <a:ext cx="58155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Bahnschrift" panose="020B0502040204020203" pitchFamily="34" charset="0"/>
              </a:rPr>
              <a:t>Wie weit reicht meine Verantwortung?</a:t>
            </a:r>
            <a:endParaRPr lang="en-AT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8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BFA6B8F-65C4-4260-A5DE-A9C5CEC2875B}"/>
              </a:ext>
            </a:extLst>
          </p:cNvPr>
          <p:cNvSpPr txBox="1"/>
          <p:nvPr/>
        </p:nvSpPr>
        <p:spPr>
          <a:xfrm>
            <a:off x="520117" y="1084124"/>
            <a:ext cx="11003335" cy="211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LU" dirty="0">
                <a:latin typeface="Bahnschrift" panose="020B0502040204020203" pitchFamily="34" charset="0"/>
              </a:rPr>
              <a:t>Versetzen Sie sich in die Situation eines Menschen, der überlegt, ob er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de-LU" dirty="0">
                <a:latin typeface="Bahnschrift" panose="020B0502040204020203" pitchFamily="34" charset="0"/>
              </a:rPr>
              <a:t>einem anderen eine </a:t>
            </a:r>
            <a:r>
              <a:rPr lang="de-LU" b="1" u="sng" dirty="0">
                <a:latin typeface="Bahnschrift" panose="020B0502040204020203" pitchFamily="34" charset="0"/>
              </a:rPr>
              <a:t>unangenehme Wahrheit</a:t>
            </a:r>
            <a:r>
              <a:rPr lang="de-LU" b="1" dirty="0">
                <a:latin typeface="Bahnschrift" panose="020B0502040204020203" pitchFamily="34" charset="0"/>
              </a:rPr>
              <a:t> </a:t>
            </a:r>
            <a:r>
              <a:rPr lang="de-LU" dirty="0">
                <a:latin typeface="Bahnschrift" panose="020B0502040204020203" pitchFamily="34" charset="0"/>
              </a:rPr>
              <a:t>mitteilen soll, obwohl er selbst und der andere mit einer Lüge vielleicht </a:t>
            </a:r>
            <a:r>
              <a:rPr lang="de-LU" b="1" u="sng" dirty="0">
                <a:latin typeface="Bahnschrift" panose="020B0502040204020203" pitchFamily="34" charset="0"/>
              </a:rPr>
              <a:t>glücklicher wären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de-LU" dirty="0">
                <a:latin typeface="Bahnschrift" panose="020B0502040204020203" pitchFamily="34" charset="0"/>
              </a:rPr>
              <a:t>bei einer Aktion, die er für unrecht hält, mitmachen soll, obwohl seine Weigerung für ihn gefährlich ist.</a:t>
            </a:r>
            <a:endParaRPr lang="en-GB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LU" dirty="0">
                <a:latin typeface="Bahnschrift" panose="020B0502040204020203" pitchFamily="34" charset="0"/>
              </a:rPr>
              <a:t> </a:t>
            </a:r>
            <a:endParaRPr lang="en-GB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LU" dirty="0">
                <a:latin typeface="Bahnschrift" panose="020B0502040204020203" pitchFamily="34" charset="0"/>
              </a:rPr>
              <a:t>Welche Motive und Gründe könnten die Handlungen dieser Menschen bestimmen?</a:t>
            </a:r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C51899-9E48-4894-8FD9-0D1640A036CE}"/>
              </a:ext>
            </a:extLst>
          </p:cNvPr>
          <p:cNvSpPr txBox="1"/>
          <p:nvPr/>
        </p:nvSpPr>
        <p:spPr>
          <a:xfrm>
            <a:off x="3187817" y="3439917"/>
            <a:ext cx="8244349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Die Begründung der Ethik besteht für Kant darin, </a:t>
            </a:r>
            <a:r>
              <a:rPr lang="de-LU" b="1" u="sng" dirty="0">
                <a:latin typeface="Bahnschrift" panose="020B0502040204020203" pitchFamily="34" charset="0"/>
              </a:rPr>
              <a:t>ein oberstes Prinzip, ein allgemeingültiges Gesetz</a:t>
            </a:r>
            <a:r>
              <a:rPr lang="de-LU" dirty="0">
                <a:latin typeface="Bahnschrift" panose="020B0502040204020203" pitchFamily="34" charset="0"/>
              </a:rPr>
              <a:t> zu finden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Kant orientiert sich dabei </a:t>
            </a:r>
            <a:r>
              <a:rPr lang="de-LU" b="1" dirty="0">
                <a:latin typeface="Bahnschrift" panose="020B0502040204020203" pitchFamily="34" charset="0"/>
              </a:rPr>
              <a:t>nicht daran, welche Folgen unsere Handlungen</a:t>
            </a:r>
            <a:r>
              <a:rPr lang="de-LU" dirty="0">
                <a:latin typeface="Bahnschrift" panose="020B0502040204020203" pitchFamily="34" charset="0"/>
              </a:rPr>
              <a:t> für das </a:t>
            </a:r>
            <a:r>
              <a:rPr lang="de-LU" b="1" dirty="0">
                <a:latin typeface="Bahnschrift" panose="020B0502040204020203" pitchFamily="34" charset="0"/>
              </a:rPr>
              <a:t>Glück</a:t>
            </a:r>
            <a:r>
              <a:rPr lang="de-LU" dirty="0">
                <a:latin typeface="Bahnschrift" panose="020B0502040204020203" pitchFamily="34" charset="0"/>
              </a:rPr>
              <a:t> haben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de-LU" dirty="0">
              <a:latin typeface="Bahnschrift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Kant bewertet Handlungen daran, ob sie </a:t>
            </a:r>
            <a:r>
              <a:rPr lang="de-LU" b="1" u="sng" dirty="0">
                <a:latin typeface="Bahnschrift" panose="020B0502040204020203" pitchFamily="34" charset="0"/>
              </a:rPr>
              <a:t>an sich gut oder schlecht sind</a:t>
            </a:r>
            <a:endParaRPr lang="en-GB" dirty="0">
              <a:latin typeface="Bahnschrift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447430-FE9C-4785-8599-35F4FEFD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7968" y="3799921"/>
            <a:ext cx="2643864" cy="29221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88EDBD-80FF-4ECE-B440-5825BB725E6B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2FEBCB-B4A6-4F61-BF28-1DC19BA2059D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41DE8-6BD0-493B-BD06-DD72DF85BD3C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DB2FA-4115-4D7C-8192-D04B260B68BC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5AB739-7EBB-47CD-BB47-57192E98B0EA}"/>
              </a:ext>
            </a:extLst>
          </p:cNvPr>
          <p:cNvSpPr txBox="1"/>
          <p:nvPr/>
        </p:nvSpPr>
        <p:spPr>
          <a:xfrm>
            <a:off x="5185799" y="1646888"/>
            <a:ext cx="63184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b="1" u="sng" dirty="0">
                <a:latin typeface="Bahnschrift" panose="020B0502040204020203" pitchFamily="34" charset="0"/>
              </a:rPr>
              <a:t>Die Folgen des eigenen Handelns sind nicht immer abzuschätzen</a:t>
            </a:r>
            <a:endParaRPr lang="de-LU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LU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Für Kant ist allein die </a:t>
            </a:r>
            <a:r>
              <a:rPr lang="de-LU" b="1" u="sng" dirty="0">
                <a:latin typeface="Bahnschrift" panose="020B0502040204020203" pitchFamily="34" charset="0"/>
              </a:rPr>
              <a:t>Handlungsmotivation, der Wille</a:t>
            </a:r>
            <a:r>
              <a:rPr lang="de-LU" dirty="0">
                <a:latin typeface="Bahnschrift" panose="020B0502040204020203" pitchFamily="34" charset="0"/>
              </a:rPr>
              <a:t>, ausschlaggebend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b="1" u="sng" dirty="0">
                <a:latin typeface="Bahnschrift" panose="020B0502040204020203" pitchFamily="34" charset="0"/>
              </a:rPr>
              <a:t>Pflicht</a:t>
            </a:r>
            <a:r>
              <a:rPr lang="de-LU" b="1" dirty="0">
                <a:latin typeface="Bahnschrift" panose="020B0502040204020203" pitchFamily="34" charset="0"/>
              </a:rPr>
              <a:t> bestimmte Handlungen</a:t>
            </a:r>
            <a:r>
              <a:rPr lang="de-LU" dirty="0">
                <a:latin typeface="Bahnschrift" panose="020B0502040204020203" pitchFamily="34" charset="0"/>
              </a:rPr>
              <a:t> unterscheiden sich von </a:t>
            </a:r>
            <a:r>
              <a:rPr lang="de-LU" b="1" dirty="0">
                <a:latin typeface="Bahnschrift" panose="020B0502040204020203" pitchFamily="34" charset="0"/>
              </a:rPr>
              <a:t>unseren Neigungen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LU" b="1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Neigungen sind immer </a:t>
            </a:r>
            <a:r>
              <a:rPr lang="de-LU" b="1" u="sng" dirty="0">
                <a:latin typeface="Bahnschrift" panose="020B0502040204020203" pitchFamily="34" charset="0"/>
              </a:rPr>
              <a:t>subjektiv</a:t>
            </a:r>
            <a:r>
              <a:rPr lang="de-LU" b="1" dirty="0">
                <a:latin typeface="Bahnschrift" panose="020B0502040204020203" pitchFamily="34" charset="0"/>
              </a:rPr>
              <a:t>, </a:t>
            </a:r>
            <a:r>
              <a:rPr lang="de-LU" dirty="0">
                <a:latin typeface="Bahnschrift" panose="020B0502040204020203" pitchFamily="34" charset="0"/>
              </a:rPr>
              <a:t>Pflichten können hingegen </a:t>
            </a:r>
            <a:r>
              <a:rPr lang="de-LU" b="1" u="sng" dirty="0">
                <a:latin typeface="Bahnschrift" panose="020B0502040204020203" pitchFamily="34" charset="0"/>
              </a:rPr>
              <a:t>objektiv</a:t>
            </a:r>
            <a:r>
              <a:rPr lang="de-LU" dirty="0">
                <a:latin typeface="Bahnschrift" panose="020B0502040204020203" pitchFamily="34" charset="0"/>
              </a:rPr>
              <a:t> ermittelt werden</a:t>
            </a:r>
            <a:endParaRPr lang="en-GB" dirty="0">
              <a:latin typeface="Bahnschrif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9449F-7C3C-4B8F-BFAA-A66A582C6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21" y="1610467"/>
            <a:ext cx="3382426" cy="4736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4CEFBE-CA66-4946-994D-F3FEDC706186}"/>
              </a:ext>
            </a:extLst>
          </p:cNvPr>
          <p:cNvSpPr txBox="1"/>
          <p:nvPr/>
        </p:nvSpPr>
        <p:spPr>
          <a:xfrm>
            <a:off x="5435961" y="5347828"/>
            <a:ext cx="58181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de-LU" dirty="0">
                <a:latin typeface="Bahnschrift" panose="020B0502040204020203" pitchFamily="34" charset="0"/>
              </a:rPr>
              <a:t>Aus Pflicht handeln, bedeutet aus </a:t>
            </a:r>
            <a:r>
              <a:rPr lang="de-LU" b="1" dirty="0">
                <a:latin typeface="Bahnschrift" panose="020B0502040204020203" pitchFamily="34" charset="0"/>
              </a:rPr>
              <a:t>Gründen handeln, die für jeden gelten</a:t>
            </a:r>
            <a:r>
              <a:rPr lang="de-LU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80" y="931163"/>
            <a:ext cx="1983013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Pflicht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&amp; Wille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93D1E0-B7CF-426A-9233-3B20F22E9805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3323053-EC2A-41A4-A1F1-5EC8CB6E0AF2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DE7C63-B248-4D35-AA04-BF7842247453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2D0B9D-5284-4669-9403-FCC562A56048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80" y="931163"/>
            <a:ext cx="2192738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Pflicht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&amp; </a:t>
            </a:r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Neigung</a:t>
            </a:r>
            <a:endParaRPr lang="en-GB" dirty="0">
              <a:solidFill>
                <a:srgbClr val="FBE5D6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FE5FB-F7B4-40E5-BD47-5506AFC38EBF}"/>
              </a:ext>
            </a:extLst>
          </p:cNvPr>
          <p:cNvSpPr txBox="1"/>
          <p:nvPr/>
        </p:nvSpPr>
        <p:spPr>
          <a:xfrm>
            <a:off x="1488558" y="4152751"/>
            <a:ext cx="9574329" cy="21135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</a:rPr>
              <a:t>Jede Handlung aus Pflicht ist pflichtgemäß, aber </a:t>
            </a:r>
            <a:r>
              <a:rPr lang="de-DE" b="1" u="sng" dirty="0">
                <a:latin typeface="Bahnschrift" panose="020B0502040204020203" pitchFamily="34" charset="0"/>
              </a:rPr>
              <a:t>nicht jede pflichtgemäße Handlung erfolgt aus Pflicht</a:t>
            </a:r>
            <a:r>
              <a:rPr lang="de-DE" dirty="0">
                <a:latin typeface="Bahnschrift" panose="020B0502040204020203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de-DE" dirty="0">
              <a:latin typeface="Bahnschrift" panose="020B0502040204020203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</a:rPr>
              <a:t>Eine Handlung, die nicht aus Achtung vor dem Gesetz, sondern </a:t>
            </a:r>
            <a:r>
              <a:rPr lang="de-DE" b="1" u="sng" dirty="0">
                <a:latin typeface="Bahnschrift" panose="020B0502040204020203" pitchFamily="34" charset="0"/>
              </a:rPr>
              <a:t>aus Neigung </a:t>
            </a:r>
            <a:r>
              <a:rPr lang="de-DE" dirty="0">
                <a:latin typeface="Bahnschrift" panose="020B0502040204020203" pitchFamily="34" charset="0"/>
              </a:rPr>
              <a:t>geschieht, hat </a:t>
            </a:r>
            <a:r>
              <a:rPr lang="de-DE" b="1" u="sng" dirty="0">
                <a:latin typeface="Bahnschrift" panose="020B0502040204020203" pitchFamily="34" charset="0"/>
              </a:rPr>
              <a:t>keinen positiven moralischen Wert</a:t>
            </a:r>
            <a:r>
              <a:rPr lang="de-DE" dirty="0">
                <a:latin typeface="Bahnschrift" panose="020B0502040204020203" pitchFamily="34" charset="0"/>
              </a:rPr>
              <a:t>. </a:t>
            </a:r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FB8D7B47-77B2-4DC2-87E8-FDF293ECEB4D}"/>
              </a:ext>
            </a:extLst>
          </p:cNvPr>
          <p:cNvSpPr/>
          <p:nvPr/>
        </p:nvSpPr>
        <p:spPr>
          <a:xfrm>
            <a:off x="4718551" y="1744121"/>
            <a:ext cx="4651951" cy="1108830"/>
          </a:xfrm>
          <a:prstGeom prst="wedgeRoundRectCallout">
            <a:avLst>
              <a:gd name="adj1" fmla="val -64834"/>
              <a:gd name="adj2" fmla="val 378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CC382E-7C23-4900-922F-DE39AA8D3387}"/>
              </a:ext>
            </a:extLst>
          </p:cNvPr>
          <p:cNvSpPr txBox="1"/>
          <p:nvPr/>
        </p:nvSpPr>
        <p:spPr>
          <a:xfrm>
            <a:off x="4972621" y="1859591"/>
            <a:ext cx="4143809" cy="86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</a:rPr>
              <a:t>„Pflicht ist </a:t>
            </a:r>
            <a:r>
              <a:rPr lang="de-DE" b="1" u="sng" dirty="0">
                <a:latin typeface="Bahnschrift" panose="020B0502040204020203" pitchFamily="34" charset="0"/>
              </a:rPr>
              <a:t>die Notwendigkeit</a:t>
            </a:r>
            <a:r>
              <a:rPr lang="de-DE" dirty="0">
                <a:latin typeface="Bahnschrift" panose="020B0502040204020203" pitchFamily="34" charset="0"/>
              </a:rPr>
              <a:t> einer Handlung aus </a:t>
            </a:r>
            <a:r>
              <a:rPr lang="de-DE" u="sng" dirty="0">
                <a:latin typeface="Bahnschrift" panose="020B0502040204020203" pitchFamily="34" charset="0"/>
              </a:rPr>
              <a:t>Achtung fürs Gesetz</a:t>
            </a:r>
            <a:r>
              <a:rPr lang="de-DE" dirty="0">
                <a:latin typeface="Bahnschrift" panose="020B0502040204020203" pitchFamily="34" charset="0"/>
              </a:rPr>
              <a:t>“</a:t>
            </a:r>
            <a:endParaRPr lang="en-GB" dirty="0">
              <a:latin typeface="Bahnschrift" panose="020B0502040204020203" pitchFamily="34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8BFD1595-07CC-47DD-B0D1-320F03C7C7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773" y="1386289"/>
            <a:ext cx="2680669" cy="26806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B78F1D-776D-4143-833C-DC4253549535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94F964-BB2C-4C4C-ACC1-74CF0366E038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B5D893-3733-40F3-AA5F-0417595C825D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57A56A-F341-4552-8621-E94BED0D33F3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7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80" y="931163"/>
            <a:ext cx="2192738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Der </a:t>
            </a:r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gute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Wille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184ECB-14B3-476F-8D2C-445FBDA3E167}"/>
              </a:ext>
            </a:extLst>
          </p:cNvPr>
          <p:cNvSpPr txBox="1"/>
          <p:nvPr/>
        </p:nvSpPr>
        <p:spPr>
          <a:xfrm>
            <a:off x="1257739" y="1608618"/>
            <a:ext cx="10007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LU" dirty="0">
                <a:latin typeface="Bahnschrift" panose="020B0502040204020203" pitchFamily="34" charset="0"/>
              </a:rPr>
              <a:t>Wenn </a:t>
            </a:r>
            <a:r>
              <a:rPr lang="de-LU" b="1" dirty="0">
                <a:latin typeface="Bahnschrift" panose="020B0502040204020203" pitchFamily="34" charset="0"/>
              </a:rPr>
              <a:t>allein ein guter Wille</a:t>
            </a:r>
            <a:r>
              <a:rPr lang="de-LU" dirty="0">
                <a:latin typeface="Bahnschrift" panose="020B0502040204020203" pitchFamily="34" charset="0"/>
              </a:rPr>
              <a:t> zählt, dann sind </a:t>
            </a:r>
            <a:r>
              <a:rPr lang="de-LU" b="1" dirty="0">
                <a:latin typeface="Bahnschrift" panose="020B0502040204020203" pitchFamily="34" charset="0"/>
              </a:rPr>
              <a:t>Wirkungen und Folgen einer Handlung für ihre ethische Beurteilung nicht relevant</a:t>
            </a:r>
            <a:r>
              <a:rPr lang="de-LU" dirty="0">
                <a:latin typeface="Bahnschrift" panose="020B0502040204020203" pitchFamily="34" charset="0"/>
              </a:rPr>
              <a:t>.</a:t>
            </a:r>
          </a:p>
          <a:p>
            <a:pPr algn="just"/>
            <a:endParaRPr lang="en-GB" dirty="0">
              <a:latin typeface="Bahnschrift" panose="020B0502040204020203" pitchFamily="34" charset="0"/>
            </a:endParaRPr>
          </a:p>
          <a:p>
            <a:pPr algn="just"/>
            <a:r>
              <a:rPr lang="de-LU" b="1" u="sng" dirty="0">
                <a:latin typeface="Bahnschrift" panose="020B0502040204020203" pitchFamily="34" charset="0"/>
              </a:rPr>
              <a:t>Gefühle (Neigungen)</a:t>
            </a:r>
            <a:r>
              <a:rPr lang="de-LU" b="1" dirty="0">
                <a:latin typeface="Bahnschrift" panose="020B0502040204020203" pitchFamily="34" charset="0"/>
              </a:rPr>
              <a:t> </a:t>
            </a:r>
            <a:r>
              <a:rPr lang="de-LU" dirty="0">
                <a:latin typeface="Bahnschrift" panose="020B0502040204020203" pitchFamily="34" charset="0"/>
              </a:rPr>
              <a:t>wie Abneigung oder Liebe ist für Kant</a:t>
            </a:r>
            <a:r>
              <a:rPr lang="de-LU" b="1" dirty="0">
                <a:latin typeface="Bahnschrift" panose="020B0502040204020203" pitchFamily="34" charset="0"/>
              </a:rPr>
              <a:t> nicht die Ursache </a:t>
            </a:r>
            <a:r>
              <a:rPr lang="de-LU" dirty="0">
                <a:latin typeface="Bahnschrift" panose="020B0502040204020203" pitchFamily="34" charset="0"/>
              </a:rPr>
              <a:t>des moralisch guten Handelns.</a:t>
            </a:r>
            <a:endParaRPr lang="en-GB" dirty="0">
              <a:latin typeface="Bahnschrift" panose="020B0502040204020203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5AB6EC7-1078-4370-9446-8305DE33E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474101"/>
              </p:ext>
            </p:extLst>
          </p:nvPr>
        </p:nvGraphicFramePr>
        <p:xfrm>
          <a:off x="1257738" y="3492906"/>
          <a:ext cx="10007314" cy="2916000"/>
        </p:xfrm>
        <a:graphic>
          <a:graphicData uri="http://schemas.openxmlformats.org/drawingml/2006/table">
            <a:tbl>
              <a:tblPr firstRow="1" firstCol="1" bandRow="1"/>
              <a:tblGrid>
                <a:gridCol w="5003657">
                  <a:extLst>
                    <a:ext uri="{9D8B030D-6E8A-4147-A177-3AD203B41FA5}">
                      <a16:colId xmlns:a16="http://schemas.microsoft.com/office/drawing/2014/main" val="3983399250"/>
                    </a:ext>
                  </a:extLst>
                </a:gridCol>
                <a:gridCol w="5003657">
                  <a:extLst>
                    <a:ext uri="{9D8B030D-6E8A-4147-A177-3AD203B41FA5}">
                      <a16:colId xmlns:a16="http://schemas.microsoft.com/office/drawing/2014/main" val="1084230883"/>
                    </a:ext>
                  </a:extLst>
                </a:gridCol>
              </a:tblGrid>
              <a:tr h="315556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de-LU" sz="1800" b="1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Pflichtgesetz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de-LU" sz="1800" b="1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Neigung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448503"/>
                  </a:ext>
                </a:extLst>
              </a:tr>
              <a:tr h="2600444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de-LU" sz="120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de-LU" sz="120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de-LU" sz="120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de-LU" sz="120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de-LU" sz="120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indent="-6350"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de-LU" sz="120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5000"/>
                        </a:lnSpc>
                        <a:spcAft>
                          <a:spcPts val="615"/>
                        </a:spcAft>
                      </a:pPr>
                      <a:r>
                        <a:rPr lang="de-LU" sz="1200" dirty="0">
                          <a:solidFill>
                            <a:srgbClr val="000000"/>
                          </a:solidFill>
                          <a:effectLst/>
                          <a:latin typeface="High Tower Text" panose="020405020505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09588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C568164-FCC3-414C-BF52-958C4BA5E05F}"/>
              </a:ext>
            </a:extLst>
          </p:cNvPr>
          <p:cNvSpPr txBox="1"/>
          <p:nvPr/>
        </p:nvSpPr>
        <p:spPr>
          <a:xfrm>
            <a:off x="1432113" y="3909885"/>
            <a:ext cx="430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</a:rPr>
              <a:t>Die </a:t>
            </a:r>
            <a:r>
              <a:rPr lang="en-GB" dirty="0" err="1">
                <a:latin typeface="Bahnschrift" panose="020B0502040204020203" pitchFamily="34" charset="0"/>
              </a:rPr>
              <a:t>Pflicht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gebietet</a:t>
            </a:r>
            <a:r>
              <a:rPr lang="en-GB" dirty="0">
                <a:latin typeface="Bahnschrift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Bahnschrift" panose="020B0502040204020203" pitchFamily="34" charset="0"/>
              </a:rPr>
              <a:t>Nicht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stehlen</a:t>
            </a:r>
            <a:r>
              <a:rPr lang="en-GB" dirty="0">
                <a:latin typeface="Bahnschrift" panose="020B05020402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Bahnschrift" panose="020B0502040204020203" pitchFamily="34" charset="0"/>
              </a:rPr>
              <a:t>Unverdientes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zurückgeben</a:t>
            </a:r>
            <a:r>
              <a:rPr lang="en-GB" dirty="0">
                <a:latin typeface="Bahnschrift" panose="020B0502040204020203" pitchFamily="34" charset="0"/>
              </a:rPr>
              <a:t>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A6491B-D658-4755-94DB-2764A00649C5}"/>
              </a:ext>
            </a:extLst>
          </p:cNvPr>
          <p:cNvSpPr txBox="1"/>
          <p:nvPr/>
        </p:nvSpPr>
        <p:spPr>
          <a:xfrm>
            <a:off x="1432113" y="5250194"/>
            <a:ext cx="430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  <a:sym typeface="Wingdings" panose="05000000000000000000" pitchFamily="2" charset="2"/>
              </a:rPr>
              <a:t> Man </a:t>
            </a:r>
            <a:r>
              <a:rPr lang="en-GB" dirty="0" err="1">
                <a:latin typeface="Bahnschrift" panose="020B0502040204020203" pitchFamily="34" charset="0"/>
                <a:sym typeface="Wingdings" panose="05000000000000000000" pitchFamily="2" charset="2"/>
              </a:rPr>
              <a:t>verzichtet</a:t>
            </a:r>
            <a:r>
              <a:rPr lang="en-GB" dirty="0">
                <a:latin typeface="Bahnschrift" panose="020B0502040204020203" pitchFamily="34" charset="0"/>
                <a:sym typeface="Wingdings" panose="05000000000000000000" pitchFamily="2" charset="2"/>
              </a:rPr>
              <a:t> auf die 100€ </a:t>
            </a:r>
            <a:r>
              <a:rPr lang="en-GB" dirty="0" err="1">
                <a:latin typeface="Bahnschrift" panose="020B0502040204020203" pitchFamily="34" charset="0"/>
                <a:sym typeface="Wingdings" panose="05000000000000000000" pitchFamily="2" charset="2"/>
              </a:rPr>
              <a:t>weil</a:t>
            </a:r>
            <a:r>
              <a:rPr lang="en-GB" dirty="0">
                <a:latin typeface="Bahnschrift" panose="020B0502040204020203" pitchFamily="34" charset="0"/>
                <a:sym typeface="Wingdings" panose="05000000000000000000" pitchFamily="2" charset="2"/>
              </a:rPr>
              <a:t> das </a:t>
            </a:r>
            <a:r>
              <a:rPr lang="en-GB" dirty="0" err="1">
                <a:latin typeface="Bahnschrift" panose="020B0502040204020203" pitchFamily="34" charset="0"/>
                <a:sym typeface="Wingdings" panose="05000000000000000000" pitchFamily="2" charset="2"/>
              </a:rPr>
              <a:t>Gesetz</a:t>
            </a:r>
            <a:r>
              <a:rPr lang="en-GB" dirty="0">
                <a:latin typeface="Bahnschrift" panose="020B0502040204020203" pitchFamily="34" charset="0"/>
                <a:sym typeface="Wingdings" panose="05000000000000000000" pitchFamily="2" charset="2"/>
              </a:rPr>
              <a:t> es so </a:t>
            </a:r>
            <a:r>
              <a:rPr lang="en-GB" dirty="0" err="1">
                <a:latin typeface="Bahnschrift" panose="020B0502040204020203" pitchFamily="34" charset="0"/>
                <a:sym typeface="Wingdings" panose="05000000000000000000" pitchFamily="2" charset="2"/>
              </a:rPr>
              <a:t>gebietet</a:t>
            </a:r>
            <a:r>
              <a:rPr lang="en-GB" dirty="0">
                <a:latin typeface="Bahnschrift" panose="020B0502040204020203" pitchFamily="34" charset="0"/>
                <a:sym typeface="Wingdings" panose="05000000000000000000" pitchFamily="2" charset="2"/>
              </a:rPr>
              <a:t>.</a:t>
            </a:r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EC164C-2C94-4965-BB70-B781A8C6F7BC}"/>
              </a:ext>
            </a:extLst>
          </p:cNvPr>
          <p:cNvSpPr txBox="1"/>
          <p:nvPr/>
        </p:nvSpPr>
        <p:spPr>
          <a:xfrm>
            <a:off x="6612127" y="3909885"/>
            <a:ext cx="430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</a:rPr>
              <a:t>Die </a:t>
            </a:r>
            <a:r>
              <a:rPr lang="en-GB" dirty="0" err="1">
                <a:latin typeface="Bahnschrift" panose="020B0502040204020203" pitchFamily="34" charset="0"/>
              </a:rPr>
              <a:t>Neigung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gebietet</a:t>
            </a:r>
            <a:r>
              <a:rPr lang="en-GB" dirty="0">
                <a:latin typeface="Bahnschrift" panose="020B0502040204020203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ahnschrift" panose="020B0502040204020203" pitchFamily="34" charset="0"/>
              </a:rPr>
              <a:t>Geld </a:t>
            </a:r>
            <a:r>
              <a:rPr lang="en-GB" dirty="0" err="1">
                <a:latin typeface="Bahnschrift" panose="020B0502040204020203" pitchFamily="34" charset="0"/>
              </a:rPr>
              <a:t>behalten</a:t>
            </a:r>
            <a:r>
              <a:rPr lang="en-GB" dirty="0">
                <a:latin typeface="Bahnschrift" panose="020B05020402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ahnschrift" panose="020B0502040204020203" pitchFamily="34" charset="0"/>
              </a:rPr>
              <a:t>Den </a:t>
            </a:r>
            <a:r>
              <a:rPr lang="en-GB" dirty="0" err="1">
                <a:latin typeface="Bahnschrift" panose="020B0502040204020203" pitchFamily="34" charset="0"/>
              </a:rPr>
              <a:t>eigenen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Vorteil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sichern</a:t>
            </a:r>
            <a:r>
              <a:rPr lang="en-GB" dirty="0">
                <a:latin typeface="Bahnschrift" panose="020B0502040204020203" pitchFamily="34" charset="0"/>
              </a:rPr>
              <a:t>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D7D02A-0DE9-4C94-AB8A-8E64419E99FD}"/>
              </a:ext>
            </a:extLst>
          </p:cNvPr>
          <p:cNvSpPr txBox="1"/>
          <p:nvPr/>
        </p:nvSpPr>
        <p:spPr>
          <a:xfrm>
            <a:off x="6612127" y="5250193"/>
            <a:ext cx="430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de-LU" dirty="0">
                <a:latin typeface="Bahnschrift" panose="020B0502040204020203" pitchFamily="34" charset="0"/>
                <a:sym typeface="Wingdings" panose="05000000000000000000" pitchFamily="2" charset="2"/>
              </a:rPr>
              <a:t>Man behält die 100€ weil man Lust hat sich etwas zu kaufen.</a:t>
            </a:r>
            <a:endParaRPr lang="de-LU" dirty="0">
              <a:latin typeface="Bahnschrift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D9F098-9579-436B-B853-CC8806911120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0C10D6-1F38-4DCC-8B83-FA4403F3B47F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255EA-4057-4294-83FC-ED3047B35BD5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9A6818-C0AF-4F30-8FCF-605205F3137F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79" y="931163"/>
            <a:ext cx="2642149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Maximen</a:t>
            </a:r>
            <a:r>
              <a:rPr lang="en-GB" dirty="0">
                <a:solidFill>
                  <a:srgbClr val="FBE5D6"/>
                </a:solidFill>
                <a:latin typeface="Bahnschrift" panose="020B0502040204020203" pitchFamily="34" charset="0"/>
              </a:rPr>
              <a:t> &amp; Imperative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CB6D76-3A91-4A64-8010-2908460AF3B1}"/>
              </a:ext>
            </a:extLst>
          </p:cNvPr>
          <p:cNvSpPr txBox="1"/>
          <p:nvPr/>
        </p:nvSpPr>
        <p:spPr>
          <a:xfrm>
            <a:off x="5363871" y="1494154"/>
            <a:ext cx="6098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LU" dirty="0">
                <a:latin typeface="Bahnschrift" panose="020B0502040204020203" pitchFamily="34" charset="0"/>
              </a:rPr>
              <a:t>Während </a:t>
            </a:r>
            <a:r>
              <a:rPr lang="de-LU" b="1" dirty="0">
                <a:latin typeface="Bahnschrift" panose="020B0502040204020203" pitchFamily="34" charset="0"/>
              </a:rPr>
              <a:t>Naturgesetze</a:t>
            </a:r>
            <a:r>
              <a:rPr lang="de-LU" dirty="0">
                <a:latin typeface="Bahnschrift" panose="020B0502040204020203" pitchFamily="34" charset="0"/>
              </a:rPr>
              <a:t> das beschreiben </a:t>
            </a:r>
            <a:r>
              <a:rPr lang="de-LU" b="1" dirty="0">
                <a:latin typeface="Bahnschrift" panose="020B0502040204020203" pitchFamily="34" charset="0"/>
              </a:rPr>
              <a:t>was ist</a:t>
            </a:r>
            <a:r>
              <a:rPr lang="de-LU" dirty="0">
                <a:latin typeface="Bahnschrift" panose="020B0502040204020203" pitchFamily="34" charset="0"/>
              </a:rPr>
              <a:t>, beschreiben </a:t>
            </a:r>
            <a:r>
              <a:rPr lang="de-LU" b="1" dirty="0">
                <a:latin typeface="Bahnschrift" panose="020B0502040204020203" pitchFamily="34" charset="0"/>
              </a:rPr>
              <a:t>Vernunftgesetze</a:t>
            </a:r>
            <a:r>
              <a:rPr lang="de-LU" dirty="0">
                <a:latin typeface="Bahnschrift" panose="020B0502040204020203" pitchFamily="34" charset="0"/>
              </a:rPr>
              <a:t> das, </a:t>
            </a:r>
            <a:r>
              <a:rPr lang="de-LU" b="1" dirty="0">
                <a:latin typeface="Bahnschrift" panose="020B0502040204020203" pitchFamily="34" charset="0"/>
              </a:rPr>
              <a:t>was sein soll:</a:t>
            </a:r>
          </a:p>
          <a:p>
            <a:pPr algn="just"/>
            <a:endParaRPr lang="de-LU" b="1" dirty="0">
              <a:latin typeface="Bahnschrift" panose="020B0502040204020203" pitchFamily="34" charset="0"/>
            </a:endParaRPr>
          </a:p>
          <a:p>
            <a:pPr algn="just"/>
            <a:endParaRPr lang="de-LU" b="1" dirty="0">
              <a:latin typeface="Bahnschrift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LU" b="1" dirty="0">
                <a:latin typeface="Bahnschrift" panose="020B0502040204020203" pitchFamily="34" charset="0"/>
              </a:rPr>
              <a:t>Hypothetische Imperative</a:t>
            </a:r>
            <a:r>
              <a:rPr lang="de-LU" dirty="0">
                <a:latin typeface="Bahnschrift" panose="020B0502040204020203" pitchFamily="34" charset="0"/>
              </a:rPr>
              <a:t> sind </a:t>
            </a:r>
            <a:r>
              <a:rPr lang="de-LU" b="1" dirty="0">
                <a:latin typeface="Bahnschrift" panose="020B0502040204020203" pitchFamily="34" charset="0"/>
              </a:rPr>
              <a:t>allgemeine Handlungsegeln</a:t>
            </a:r>
            <a:r>
              <a:rPr lang="de-LU" dirty="0">
                <a:latin typeface="Bahnschrift" panose="020B0502040204020203" pitchFamily="34" charset="0"/>
              </a:rPr>
              <a:t>, die sich nach einem </a:t>
            </a:r>
            <a:r>
              <a:rPr lang="de-LU" b="1" dirty="0">
                <a:latin typeface="Bahnschrift" panose="020B0502040204020203" pitchFamily="34" charset="0"/>
              </a:rPr>
              <a:t>bestimmten Zweck </a:t>
            </a:r>
            <a:r>
              <a:rPr lang="de-LU" dirty="0">
                <a:latin typeface="Bahnschrift" panose="020B0502040204020203" pitchFamily="34" charset="0"/>
              </a:rPr>
              <a:t>richten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Bahnschrift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LU" b="1" dirty="0">
                <a:latin typeface="Bahnschrift" panose="020B0502040204020203" pitchFamily="34" charset="0"/>
              </a:rPr>
              <a:t>Kategorische Imperative</a:t>
            </a:r>
            <a:r>
              <a:rPr lang="de-LU" dirty="0">
                <a:latin typeface="Bahnschrift" panose="020B0502040204020203" pitchFamily="34" charset="0"/>
              </a:rPr>
              <a:t> sind </a:t>
            </a:r>
            <a:r>
              <a:rPr lang="de-LU" b="1" dirty="0">
                <a:latin typeface="Bahnschrift" panose="020B0502040204020203" pitchFamily="34" charset="0"/>
              </a:rPr>
              <a:t>allgemeine Handlungsregeln</a:t>
            </a:r>
            <a:r>
              <a:rPr lang="de-LU" dirty="0">
                <a:latin typeface="Bahnschrift" panose="020B0502040204020203" pitchFamily="34" charset="0"/>
              </a:rPr>
              <a:t>, die </a:t>
            </a:r>
            <a:r>
              <a:rPr lang="de-LU" b="1" dirty="0">
                <a:latin typeface="Bahnschrift" panose="020B0502040204020203" pitchFamily="34" charset="0"/>
              </a:rPr>
              <a:t>um ihrer selbst willen</a:t>
            </a:r>
            <a:r>
              <a:rPr lang="de-LU" dirty="0">
                <a:latin typeface="Bahnschrift" panose="020B0502040204020203" pitchFamily="34" charset="0"/>
              </a:rPr>
              <a:t> angestrebt werden, da sie </a:t>
            </a:r>
            <a:r>
              <a:rPr lang="de-LU" b="1" dirty="0">
                <a:latin typeface="Bahnschrift" panose="020B0502040204020203" pitchFamily="34" charset="0"/>
              </a:rPr>
              <a:t>notwendig</a:t>
            </a:r>
            <a:r>
              <a:rPr lang="de-LU" dirty="0">
                <a:latin typeface="Bahnschrift" panose="020B0502040204020203" pitchFamily="34" charset="0"/>
              </a:rPr>
              <a:t> sind</a:t>
            </a:r>
            <a:endParaRPr lang="en-GB" dirty="0">
              <a:latin typeface="Bahnschrift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D41BA40-FCD9-4B20-99A4-6BE76737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36" y="1521400"/>
            <a:ext cx="4437875" cy="27050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DE71A2-ADF4-4BAA-AA21-F1205E1A74CC}"/>
              </a:ext>
            </a:extLst>
          </p:cNvPr>
          <p:cNvSpPr txBox="1"/>
          <p:nvPr/>
        </p:nvSpPr>
        <p:spPr>
          <a:xfrm>
            <a:off x="730247" y="4786507"/>
            <a:ext cx="10732459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Kant auch </a:t>
            </a:r>
            <a:r>
              <a:rPr lang="de-LU" b="1" dirty="0">
                <a:latin typeface="Bahnschrift" panose="020B0502040204020203" pitchFamily="34" charset="0"/>
              </a:rPr>
              <a:t>gegen eine Begründung der Moral vom Glück</a:t>
            </a:r>
            <a:r>
              <a:rPr lang="de-LU" dirty="0">
                <a:latin typeface="Bahnschrift" panose="020B0502040204020203" pitchFamily="34" charset="0"/>
              </a:rPr>
              <a:t> her: </a:t>
            </a:r>
          </a:p>
          <a:p>
            <a:endParaRPr lang="en-GB" dirty="0">
              <a:latin typeface="Bahnschrift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Handlungen, die wegen des Wohlbefindens ausgeführt werden, sind nur </a:t>
            </a:r>
            <a:r>
              <a:rPr lang="de-LU" b="1" dirty="0">
                <a:latin typeface="Bahnschrift" panose="020B0502040204020203" pitchFamily="34" charset="0"/>
              </a:rPr>
              <a:t>Mittel zum Zweck</a:t>
            </a:r>
            <a:r>
              <a:rPr lang="de-LU" dirty="0">
                <a:latin typeface="Bahnschrift" panose="020B0502040204020203" pitchFamily="34" charset="0"/>
              </a:rPr>
              <a:t> und haben keinen </a:t>
            </a:r>
            <a:r>
              <a:rPr lang="de-LU" b="1" dirty="0">
                <a:latin typeface="Bahnschrift" panose="020B0502040204020203" pitchFamily="34" charset="0"/>
              </a:rPr>
              <a:t>Wert an sich</a:t>
            </a:r>
            <a:r>
              <a:rPr lang="de-LU" dirty="0">
                <a:latin typeface="Bahnschrift" panose="020B0502040204020203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Der Mensch ist </a:t>
            </a:r>
            <a:r>
              <a:rPr lang="de-LU" b="1" dirty="0">
                <a:latin typeface="Bahnschrift" panose="020B0502040204020203" pitchFamily="34" charset="0"/>
              </a:rPr>
              <a:t>unfähig genau zu bestimmen, was ihn tatsächlich glückselig </a:t>
            </a:r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578194-328D-4760-A5DF-43205D1640BC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663682F-6D69-4AD5-8ABF-DCB838EB8673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579506-777F-4B57-9CE0-037312572C51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99547-AE18-4186-AEF4-2275A23EABD2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6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79" y="931163"/>
            <a:ext cx="3330127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Verallgemeinerungsprinzip</a:t>
            </a:r>
            <a:endParaRPr lang="en-GB" dirty="0">
              <a:solidFill>
                <a:srgbClr val="FBE5D6"/>
              </a:solidFill>
              <a:latin typeface="Bahnschrift" panose="020B0502040204020203" pitchFamily="34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20B826-70E7-49B3-82D6-D71E83DE0B5C}"/>
              </a:ext>
            </a:extLst>
          </p:cNvPr>
          <p:cNvSpPr/>
          <p:nvPr/>
        </p:nvSpPr>
        <p:spPr>
          <a:xfrm>
            <a:off x="4595794" y="1727625"/>
            <a:ext cx="4842460" cy="1467143"/>
          </a:xfrm>
          <a:prstGeom prst="wedgeRoundRectCallout">
            <a:avLst>
              <a:gd name="adj1" fmla="val -63749"/>
              <a:gd name="adj2" fmla="val -546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1053B-2225-4CA6-A205-951F07055C3E}"/>
              </a:ext>
            </a:extLst>
          </p:cNvPr>
          <p:cNvSpPr txBox="1"/>
          <p:nvPr/>
        </p:nvSpPr>
        <p:spPr>
          <a:xfrm>
            <a:off x="1316214" y="3792727"/>
            <a:ext cx="1004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b="1" dirty="0">
                <a:latin typeface="Bahnschrift" panose="020B0502040204020203" pitchFamily="34" charset="0"/>
              </a:rPr>
              <a:t>Prinzip der Verallgemeinerbarkeit</a:t>
            </a:r>
            <a:r>
              <a:rPr lang="de-LU" dirty="0">
                <a:latin typeface="Bahnschrift" panose="020B0502040204020203" pitchFamily="34" charset="0"/>
              </a:rPr>
              <a:t>:</a:t>
            </a:r>
          </a:p>
          <a:p>
            <a:endParaRPr lang="en-GB" dirty="0">
              <a:latin typeface="Bahnschrift" panose="020B0502040204020203" pitchFamily="34" charset="0"/>
            </a:endParaRPr>
          </a:p>
          <a:p>
            <a:r>
              <a:rPr lang="de-LU" dirty="0">
                <a:latin typeface="Bahnschrift" panose="020B0502040204020203" pitchFamily="34" charset="0"/>
              </a:rPr>
              <a:t>Durch den Gebrauch der Vernunft und die Prüfung der Verallgemeinerbarkeit können wir uns </a:t>
            </a:r>
            <a:r>
              <a:rPr lang="de-LU" b="1" dirty="0">
                <a:latin typeface="Bahnschrift" panose="020B0502040204020203" pitchFamily="34" charset="0"/>
              </a:rPr>
              <a:t>vorstellen, was  passieren würde, wenn jeder so handeln würde wie wir selbst</a:t>
            </a:r>
            <a:r>
              <a:rPr lang="de-LU" dirty="0">
                <a:latin typeface="Bahnschrift" panose="020B0502040204020203" pitchFamily="34" charset="0"/>
              </a:rPr>
              <a:t>.</a:t>
            </a:r>
            <a:endParaRPr lang="en-GB" dirty="0"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7AFE0-2EB0-46EA-A07A-710F17EFCEA8}"/>
              </a:ext>
            </a:extLst>
          </p:cNvPr>
          <p:cNvSpPr txBox="1"/>
          <p:nvPr/>
        </p:nvSpPr>
        <p:spPr>
          <a:xfrm>
            <a:off x="4804154" y="1995962"/>
            <a:ext cx="4478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b="1" i="1" dirty="0">
                <a:latin typeface="Bahnschrift" panose="020B0502040204020203" pitchFamily="34" charset="0"/>
              </a:rPr>
              <a:t>„Handle nur nach derjenigen Maxime, durch die du zugleich wollen kannst, dass sie ein allgemeines Gesetz werde.“ </a:t>
            </a:r>
            <a:endParaRPr lang="en-GB" dirty="0">
              <a:latin typeface="Bahnschrift" panose="020B0502040204020203" pitchFamily="34" charset="0"/>
            </a:endParaRP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5ED6A28C-FD0C-467E-A123-612D2CE061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04" y="1392337"/>
            <a:ext cx="2334754" cy="23347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EF6E149-5B4C-4FED-B49C-F9AF208B01A1}"/>
              </a:ext>
            </a:extLst>
          </p:cNvPr>
          <p:cNvSpPr txBox="1"/>
          <p:nvPr/>
        </p:nvSpPr>
        <p:spPr>
          <a:xfrm>
            <a:off x="1316214" y="5365433"/>
            <a:ext cx="1004989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Bahnschrift" panose="020B0502040204020203" pitchFamily="34" charset="0"/>
              </a:rPr>
              <a:t>Beispiel</a:t>
            </a:r>
            <a:r>
              <a:rPr lang="en-GB" dirty="0">
                <a:latin typeface="Bahnschrift" panose="020B0502040204020203" pitchFamily="34" charset="0"/>
              </a:rPr>
              <a:t>:</a:t>
            </a:r>
          </a:p>
          <a:p>
            <a:endParaRPr lang="en-GB" dirty="0">
              <a:latin typeface="Bahnschrift" panose="020B0502040204020203" pitchFamily="34" charset="0"/>
            </a:endParaRPr>
          </a:p>
          <a:p>
            <a:r>
              <a:rPr lang="en-GB" dirty="0" err="1">
                <a:latin typeface="Bahnschrift" panose="020B0502040204020203" pitchFamily="34" charset="0"/>
              </a:rPr>
              <a:t>Würde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jeder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stehlen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dürfen</a:t>
            </a:r>
            <a:r>
              <a:rPr lang="en-GB" dirty="0">
                <a:latin typeface="Bahnschrift" panose="020B0502040204020203" pitchFamily="34" charset="0"/>
              </a:rPr>
              <a:t>, </a:t>
            </a:r>
            <a:r>
              <a:rPr lang="en-GB" b="1" dirty="0" err="1">
                <a:latin typeface="Bahnschrift" panose="020B0502040204020203" pitchFamily="34" charset="0"/>
              </a:rPr>
              <a:t>gäbe</a:t>
            </a:r>
            <a:r>
              <a:rPr lang="en-GB" b="1" dirty="0">
                <a:latin typeface="Bahnschrift" panose="020B0502040204020203" pitchFamily="34" charset="0"/>
              </a:rPr>
              <a:t> es </a:t>
            </a:r>
            <a:r>
              <a:rPr lang="en-GB" b="1" dirty="0" err="1">
                <a:latin typeface="Bahnschrift" panose="020B0502040204020203" pitchFamily="34" charset="0"/>
              </a:rPr>
              <a:t>weder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Eigentum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noch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gegenseitiges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Vertrauen</a:t>
            </a:r>
            <a:r>
              <a:rPr lang="en-GB" dirty="0">
                <a:latin typeface="Bahnschrift" panose="020B0502040204020203" pitchFamily="34" charset="0"/>
              </a:rPr>
              <a:t>. Also </a:t>
            </a:r>
            <a:r>
              <a:rPr lang="en-GB" dirty="0" err="1">
                <a:latin typeface="Bahnschrift" panose="020B0502040204020203" pitchFamily="34" charset="0"/>
              </a:rPr>
              <a:t>ist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Diebstahl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unvernünftig</a:t>
            </a:r>
            <a:r>
              <a:rPr lang="en-GB" dirty="0"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20F81D-9ACF-4BC0-B1C4-7CF411940479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1A1AF95-EA54-45C8-8073-C99A1A2A5188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4B8BE-8F91-4FC1-88BB-79E1322B9C74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FF43DA-C879-4E3A-A7B5-5C6E98D87063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C4C768-6476-41A6-9D7E-BF3E6752FE9D}"/>
              </a:ext>
            </a:extLst>
          </p:cNvPr>
          <p:cNvSpPr/>
          <p:nvPr/>
        </p:nvSpPr>
        <p:spPr>
          <a:xfrm>
            <a:off x="231680" y="931163"/>
            <a:ext cx="1431658" cy="369334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A58A90-C13D-4925-ADC1-7560BF32DD26}"/>
              </a:ext>
            </a:extLst>
          </p:cNvPr>
          <p:cNvSpPr/>
          <p:nvPr/>
        </p:nvSpPr>
        <p:spPr>
          <a:xfrm>
            <a:off x="347491" y="931164"/>
            <a:ext cx="6179839" cy="369332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BE5D6"/>
                </a:solidFill>
                <a:latin typeface="Bahnschrift" panose="020B0502040204020203" pitchFamily="34" charset="0"/>
              </a:rPr>
              <a:t>Kritik</a:t>
            </a:r>
            <a:endParaRPr lang="en-GB" dirty="0">
              <a:solidFill>
                <a:srgbClr val="FBE5D6"/>
              </a:solidFill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7EC66-E90F-4BD8-AE0E-D6EDE9785E89}"/>
              </a:ext>
            </a:extLst>
          </p:cNvPr>
          <p:cNvSpPr txBox="1"/>
          <p:nvPr/>
        </p:nvSpPr>
        <p:spPr>
          <a:xfrm>
            <a:off x="1539730" y="4240674"/>
            <a:ext cx="9666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Für die meisten Menschen klingt die Ethik Kants </a:t>
            </a:r>
            <a:r>
              <a:rPr lang="de-LU" b="1" dirty="0">
                <a:latin typeface="Bahnschrift" panose="020B0502040204020203" pitchFamily="34" charset="0"/>
              </a:rPr>
              <a:t>zu perfekt:</a:t>
            </a:r>
            <a:r>
              <a:rPr lang="de-LU" dirty="0">
                <a:latin typeface="Bahnschrift" panose="020B0502040204020203" pitchFamily="34" charset="0"/>
              </a:rPr>
              <a:t> </a:t>
            </a:r>
          </a:p>
          <a:p>
            <a:endParaRPr lang="de-LU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b="1" u="sng" dirty="0">
                <a:latin typeface="Bahnschrift" panose="020B0502040204020203" pitchFamily="34" charset="0"/>
              </a:rPr>
              <a:t>Gelegentlich gibt es Umstände</a:t>
            </a:r>
            <a:r>
              <a:rPr lang="de-LU" dirty="0">
                <a:latin typeface="Bahnschrift" panose="020B0502040204020203" pitchFamily="34" charset="0"/>
              </a:rPr>
              <a:t>, in denen es offensichtlich moralisch richtig ist zu lügen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LU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Kants System erlaubt </a:t>
            </a:r>
            <a:r>
              <a:rPr lang="de-LU" b="1" u="sng" dirty="0">
                <a:latin typeface="Bahnschrift" panose="020B0502040204020203" pitchFamily="34" charset="0"/>
              </a:rPr>
              <a:t>keine Ausnahmen.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LU" b="1" u="sng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Auch hilft es bei der </a:t>
            </a:r>
            <a:r>
              <a:rPr lang="de-LU" b="1" u="sng" dirty="0">
                <a:latin typeface="Bahnschrift" panose="020B0502040204020203" pitchFamily="34" charset="0"/>
              </a:rPr>
              <a:t>Entscheidung zwischen Regeln</a:t>
            </a:r>
            <a:r>
              <a:rPr lang="de-LU" dirty="0">
                <a:latin typeface="Bahnschrift" panose="020B0502040204020203" pitchFamily="34" charset="0"/>
              </a:rPr>
              <a:t> nicht.</a:t>
            </a:r>
            <a:endParaRPr lang="en-GB" dirty="0">
              <a:latin typeface="Bahnschrift" panose="020B0502040204020203" pitchFamily="34" charset="0"/>
            </a:endParaRPr>
          </a:p>
          <a:p>
            <a:endParaRPr lang="en-GB" dirty="0">
              <a:latin typeface="Bahnschrift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6B4577-43CA-451C-AD5B-59BC6C73C9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9462" y="897548"/>
            <a:ext cx="6179839" cy="30579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9901C4-FF91-4811-A481-39754640264D}"/>
              </a:ext>
            </a:extLst>
          </p:cNvPr>
          <p:cNvSpPr/>
          <p:nvPr/>
        </p:nvSpPr>
        <p:spPr>
          <a:xfrm>
            <a:off x="1101632" y="141650"/>
            <a:ext cx="4367351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5C45BF-7A70-4485-BF6E-642A2EDA676A}"/>
              </a:ext>
            </a:extLst>
          </p:cNvPr>
          <p:cNvSpPr/>
          <p:nvPr/>
        </p:nvSpPr>
        <p:spPr>
          <a:xfrm>
            <a:off x="121920" y="135831"/>
            <a:ext cx="896983" cy="400109"/>
          </a:xfrm>
          <a:prstGeom prst="roundRect">
            <a:avLst/>
          </a:prstGeom>
          <a:solidFill>
            <a:srgbClr val="843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C79EA-3D15-453C-9CD4-E2C14280B69D}"/>
              </a:ext>
            </a:extLst>
          </p:cNvPr>
          <p:cNvSpPr/>
          <p:nvPr/>
        </p:nvSpPr>
        <p:spPr>
          <a:xfrm>
            <a:off x="1101632" y="27792"/>
            <a:ext cx="5408023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Kategorischer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rgbClr val="FFFAEB"/>
                </a:solidFill>
                <a:latin typeface="Bahnschrift" panose="020B0502040204020203" pitchFamily="34" charset="0"/>
              </a:rPr>
              <a:t>Imperativ</a:t>
            </a:r>
            <a:r>
              <a:rPr lang="en-US" dirty="0">
                <a:solidFill>
                  <a:srgbClr val="FFFAEB"/>
                </a:solidFill>
                <a:latin typeface="Bahnschrift" panose="020B0502040204020203" pitchFamily="34" charset="0"/>
              </a:rPr>
              <a:t> (Kant/Jonas)</a:t>
            </a:r>
            <a:endParaRPr lang="LID4096" dirty="0">
              <a:solidFill>
                <a:srgbClr val="FFFAEB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4E0A4-6C91-4EA1-8F52-14990FC3EDB2}"/>
              </a:ext>
            </a:extLst>
          </p:cNvPr>
          <p:cNvSpPr txBox="1"/>
          <p:nvPr/>
        </p:nvSpPr>
        <p:spPr>
          <a:xfrm>
            <a:off x="217714" y="151219"/>
            <a:ext cx="801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FAEB"/>
                </a:solidFill>
                <a:latin typeface="Bahnschrift" panose="020B0502040204020203" pitchFamily="34" charset="0"/>
              </a:rPr>
              <a:t>Ethik</a:t>
            </a:r>
            <a:endParaRPr lang="LID4096" dirty="0">
              <a:solidFill>
                <a:srgbClr val="FFFA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0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1434</Words>
  <Application>Microsoft Office PowerPoint</Application>
  <PresentationFormat>Widescreen</PresentationFormat>
  <Paragraphs>187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Bahnschrift</vt:lpstr>
      <vt:lpstr>Calibri</vt:lpstr>
      <vt:lpstr>Calibri Light</vt:lpstr>
      <vt:lpstr>High Tower Text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BRÜCHER Patrick</dc:creator>
  <cp:lastModifiedBy>Patrick BRÜCHER</cp:lastModifiedBy>
  <cp:revision>71</cp:revision>
  <dcterms:created xsi:type="dcterms:W3CDTF">2017-01-31T18:22:07Z</dcterms:created>
  <dcterms:modified xsi:type="dcterms:W3CDTF">2025-02-10T14:31:11Z</dcterms:modified>
</cp:coreProperties>
</file>