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8" r:id="rId3"/>
    <p:sldId id="379" r:id="rId4"/>
    <p:sldId id="380" r:id="rId5"/>
    <p:sldId id="389" r:id="rId6"/>
    <p:sldId id="382" r:id="rId7"/>
    <p:sldId id="388" r:id="rId8"/>
    <p:sldId id="381" r:id="rId9"/>
    <p:sldId id="385" r:id="rId10"/>
    <p:sldId id="386" r:id="rId11"/>
    <p:sldId id="387" r:id="rId12"/>
    <p:sldId id="3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843C0C"/>
    <a:srgbClr val="F6C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9693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238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7292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9062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935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4653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80574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42855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7105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8827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2276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FFEB-C914-40D7-A8CD-DF8EA7A6D001}" type="datetimeFigureOut">
              <a:rPr lang="lb-LU" smtClean="0"/>
              <a:t>28.02.25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6541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3570" y="1056744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Bahnschrift" panose="020B0502040204020203" pitchFamily="34" charset="0"/>
              </a:rPr>
              <a:t>Jeremy Bentham</a:t>
            </a:r>
            <a:endParaRPr lang="lb-LU" sz="36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5128" y="1969838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Bahnschrift" panose="020B0502040204020203" pitchFamily="34" charset="0"/>
              </a:rPr>
              <a:t>Der </a:t>
            </a:r>
            <a:r>
              <a:rPr lang="en-GB" sz="3200" dirty="0" err="1">
                <a:latin typeface="Bahnschrift" panose="020B0502040204020203" pitchFamily="34" charset="0"/>
              </a:rPr>
              <a:t>Utilitarismus</a:t>
            </a:r>
            <a:endParaRPr lang="lb-LU" sz="3200" dirty="0">
              <a:latin typeface="Bahnschrif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3C9E3-E8A8-487C-8E72-AD18B1EA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71" y="1969838"/>
            <a:ext cx="9533856" cy="5362794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9508B72-FB88-480D-9DB4-5E34237DF28D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73897B-D96C-423E-8FFC-B3C76AB042BB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56E75-5D97-4137-B55A-7C4359918BDC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329A68-15BC-4D8F-BAED-3FC145DD1757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5B1F7-E60F-4110-9C90-41ACC62D8761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</p:spTree>
    <p:extLst>
      <p:ext uri="{BB962C8B-B14F-4D97-AF65-F5344CB8AC3E}">
        <p14:creationId xmlns:p14="http://schemas.microsoft.com/office/powerpoint/2010/main" val="428255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63487" y="1200814"/>
            <a:ext cx="6638487" cy="505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latin typeface="Bahnschrift" panose="020B0502040204020203" pitchFamily="34" charset="0"/>
              </a:rPr>
              <a:t> </a:t>
            </a:r>
            <a:r>
              <a:rPr lang="de-DE" sz="1600" dirty="0">
                <a:latin typeface="Bahnschrift" panose="020B0502040204020203" pitchFamily="34" charset="0"/>
              </a:rPr>
              <a:t>Mill hebt vier Vergnügen hervor, welche </a:t>
            </a:r>
            <a:r>
              <a:rPr lang="de-DE" sz="1600" b="1" dirty="0">
                <a:latin typeface="Bahnschrift" panose="020B0502040204020203" pitchFamily="34" charset="0"/>
              </a:rPr>
              <a:t>nur dem Menschen eigen sind </a:t>
            </a:r>
            <a:r>
              <a:rPr lang="de-DE" sz="1600" dirty="0">
                <a:latin typeface="Bahnschrift" panose="020B0502040204020203" pitchFamily="34" charset="0"/>
              </a:rPr>
              <a:t>und ihn somit vom Tier unterscheiden: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de-DE" sz="1600" b="1" dirty="0">
                <a:latin typeface="Bahnschrift" panose="020B0502040204020203" pitchFamily="34" charset="0"/>
              </a:rPr>
              <a:t>Intellektuelle Vergnügen </a:t>
            </a:r>
            <a:r>
              <a:rPr lang="de-DE" sz="1600" dirty="0">
                <a:latin typeface="Bahnschrift" panose="020B0502040204020203" pitchFamily="34" charset="0"/>
              </a:rPr>
              <a:t>(z. B.: ein anspruchsvolles Buch lesen oder ein mathematisches Problem lösen)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de-DE" sz="1600" b="1" dirty="0">
                <a:latin typeface="Bahnschrift" panose="020B0502040204020203" pitchFamily="34" charset="0"/>
              </a:rPr>
              <a:t>Vergnügen der Empfindsamkeit </a:t>
            </a:r>
            <a:r>
              <a:rPr lang="de-DE" sz="1600" dirty="0">
                <a:latin typeface="Bahnschrift" panose="020B0502040204020203" pitchFamily="34" charset="0"/>
              </a:rPr>
              <a:t>(z. B.: klassische Musik hören oder ein Kunstwerk aufmerksam betrachten)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de-DE" sz="1600" b="1" dirty="0">
                <a:latin typeface="Bahnschrift" panose="020B0502040204020203" pitchFamily="34" charset="0"/>
              </a:rPr>
              <a:t>Vergnügen der Vorstellungskraft </a:t>
            </a:r>
            <a:r>
              <a:rPr lang="de-DE" sz="1600" dirty="0">
                <a:latin typeface="Bahnschrift" panose="020B0502040204020203" pitchFamily="34" charset="0"/>
              </a:rPr>
              <a:t>(z. B. sich vorstellen, das Abitur schon abgeschlossen zu haben)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de-DE" sz="1600" b="1" dirty="0">
                <a:latin typeface="Bahnschrift" panose="020B0502040204020203" pitchFamily="34" charset="0"/>
              </a:rPr>
              <a:t>Moralische Vergnügen </a:t>
            </a:r>
            <a:r>
              <a:rPr lang="de-DE" sz="1600" dirty="0">
                <a:latin typeface="Bahnschrift" panose="020B0502040204020203" pitchFamily="34" charset="0"/>
              </a:rPr>
              <a:t>(z. B. glücklich darüber zu sein, jemandem geholfen zu haben)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68" y="913850"/>
            <a:ext cx="3297665" cy="41220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8" y="4833772"/>
            <a:ext cx="2940692" cy="1605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6D5DC8C-71DB-43DF-9D65-E7A53A896534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C05E69-0154-4C2C-8531-5117C70646EC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DBB27-7040-4D84-8717-7D9F2722228D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9C3A06-552F-4EBD-BA77-2064269E03BF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BB3FC-B339-40BA-8E70-194C089FBB80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D244AA-3BF8-4045-AEBC-D5D01FC981B1}"/>
              </a:ext>
            </a:extLst>
          </p:cNvPr>
          <p:cNvSpPr/>
          <p:nvPr/>
        </p:nvSpPr>
        <p:spPr>
          <a:xfrm>
            <a:off x="5402719" y="135913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EDE3BE-D2DE-4087-8157-1DF1B455E66A}"/>
              </a:ext>
            </a:extLst>
          </p:cNvPr>
          <p:cNvSpPr/>
          <p:nvPr/>
        </p:nvSpPr>
        <p:spPr>
          <a:xfrm>
            <a:off x="5518530" y="13591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Glück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statt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Lust</a:t>
            </a:r>
          </a:p>
        </p:txBody>
      </p:sp>
    </p:spTree>
    <p:extLst>
      <p:ext uri="{BB962C8B-B14F-4D97-AF65-F5344CB8AC3E}">
        <p14:creationId xmlns:p14="http://schemas.microsoft.com/office/powerpoint/2010/main" val="37356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63486" y="1200814"/>
            <a:ext cx="6604931" cy="484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Um seine Überlegung zu festigen, nimmt Mill drei Beispiele:</a:t>
            </a:r>
          </a:p>
          <a:p>
            <a:pPr algn="just"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de-DE" sz="1600" dirty="0">
                <a:latin typeface="Bahnschrift" panose="020B0502040204020203" pitchFamily="34" charset="0"/>
              </a:rPr>
              <a:t>Ein menschliches Wesen ist </a:t>
            </a:r>
            <a:r>
              <a:rPr lang="de-DE" sz="1600" b="1" dirty="0">
                <a:latin typeface="Bahnschrift" panose="020B0502040204020203" pitchFamily="34" charset="0"/>
              </a:rPr>
              <a:t>nicht bereit seine Stellung mit der eines Tieres</a:t>
            </a:r>
            <a:r>
              <a:rPr lang="de-DE" sz="1600" dirty="0">
                <a:latin typeface="Bahnschrift" panose="020B0502040204020203" pitchFamily="34" charset="0"/>
              </a:rPr>
              <a:t> zu tauschen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de-DE" sz="1600" b="1" dirty="0">
                <a:latin typeface="Bahnschrift" panose="020B0502040204020203" pitchFamily="34" charset="0"/>
              </a:rPr>
              <a:t>Kein intelligentes</a:t>
            </a:r>
            <a:r>
              <a:rPr lang="de-DE" sz="1600" dirty="0">
                <a:latin typeface="Bahnschrift" panose="020B0502040204020203" pitchFamily="34" charset="0"/>
              </a:rPr>
              <a:t>, menschliches Wesen würde seine </a:t>
            </a:r>
            <a:r>
              <a:rPr lang="de-DE" sz="1600" b="1" dirty="0">
                <a:latin typeface="Bahnschrift" panose="020B0502040204020203" pitchFamily="34" charset="0"/>
              </a:rPr>
              <a:t>Position mit einem Dummkopf tauschen</a:t>
            </a:r>
            <a:r>
              <a:rPr lang="de-DE" sz="1600" dirty="0">
                <a:latin typeface="Bahnschrift" panose="020B0502040204020203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latin typeface="Bahnschrift" panose="020B0502040204020203" pitchFamily="34" charset="0"/>
              </a:rPr>
              <a:t>Kein empfindsamer und gewissenhafter </a:t>
            </a:r>
            <a:r>
              <a:rPr lang="de-DE" sz="1600" dirty="0">
                <a:latin typeface="Bahnschrift" panose="020B0502040204020203" pitchFamily="34" charset="0"/>
              </a:rPr>
              <a:t>Mensch würde seine Position mit der einer </a:t>
            </a:r>
            <a:r>
              <a:rPr lang="de-DE" sz="1600" b="1" dirty="0">
                <a:latin typeface="Bahnschrift" panose="020B0502040204020203" pitchFamily="34" charset="0"/>
              </a:rPr>
              <a:t>egoistischen und niederträchtigen Person tauschen</a:t>
            </a:r>
            <a:r>
              <a:rPr lang="de-DE" sz="1600" dirty="0">
                <a:latin typeface="Bahnschrift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de-DE" sz="1600" dirty="0">
                <a:latin typeface="Bahnschrift" panose="020B0502040204020203" pitchFamily="34" charset="0"/>
              </a:rPr>
              <a:t>Deswegen ist es „</a:t>
            </a:r>
            <a:r>
              <a:rPr lang="de-DE" sz="1600" i="1" dirty="0">
                <a:latin typeface="Bahnschrift" panose="020B0502040204020203" pitchFamily="34" charset="0"/>
              </a:rPr>
              <a:t>besser, ein unzufriedener Mensch zu sein, als ein zufriedenes Schwein, besser ein unzufriedener Sokrates, als ein zufriedener Narr</a:t>
            </a:r>
            <a:r>
              <a:rPr lang="de-DE" sz="1600" dirty="0">
                <a:latin typeface="Bahnschrift" panose="020B0502040204020203" pitchFamily="34" charset="0"/>
              </a:rPr>
              <a:t>.“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4"/>
          <a:stretch/>
        </p:blipFill>
        <p:spPr>
          <a:xfrm>
            <a:off x="2018253" y="1392049"/>
            <a:ext cx="2664203" cy="2085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0" l="1974" r="98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53" y="3075753"/>
            <a:ext cx="1662689" cy="321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A93DF55-550D-4002-AD1D-74D71441578B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0443CB-21CE-4BCB-BAB0-2D975B3E305B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2DC9C-3E03-4DD6-B118-0E1BFCA800B3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8346BB-B024-4681-970E-BA1A8C45811C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6997E-702A-4FC6-9B59-3192620CF06A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7F8020-4923-4DB4-BC46-C4D68456DA22}"/>
              </a:ext>
            </a:extLst>
          </p:cNvPr>
          <p:cNvSpPr/>
          <p:nvPr/>
        </p:nvSpPr>
        <p:spPr>
          <a:xfrm>
            <a:off x="5402719" y="135913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5B9BC-649D-4134-8425-2D92182674BA}"/>
              </a:ext>
            </a:extLst>
          </p:cNvPr>
          <p:cNvSpPr/>
          <p:nvPr/>
        </p:nvSpPr>
        <p:spPr>
          <a:xfrm>
            <a:off x="5518530" y="13591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Glück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statt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Lust</a:t>
            </a:r>
          </a:p>
        </p:txBody>
      </p:sp>
    </p:spTree>
    <p:extLst>
      <p:ext uri="{BB962C8B-B14F-4D97-AF65-F5344CB8AC3E}">
        <p14:creationId xmlns:p14="http://schemas.microsoft.com/office/powerpoint/2010/main" val="257037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9961" y="1850961"/>
            <a:ext cx="9970114" cy="299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Die klassische Form des Utilitarismus von Jeremy Bentham kann unter drei Punkten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zusammengefasst werden: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Bahnschrift" panose="020B0502040204020203" pitchFamily="34" charset="0"/>
              </a:rPr>
              <a:t>Handlungen sind richtig oder falsch abhängig von ihren Konsequenzen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600" dirty="0">
              <a:latin typeface="Bahnschrif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Bahnschrift" panose="020B0502040204020203" pitchFamily="34" charset="0"/>
              </a:rPr>
              <a:t>Die Konsequenzen bemessen sich nur an der bewirkten Quantität von Glück und Unglück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1600" dirty="0">
              <a:latin typeface="Bahnschrif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Bahnschrift" panose="020B0502040204020203" pitchFamily="34" charset="0"/>
              </a:rPr>
              <a:t>Das Glück jeder Person zählt gleich viel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DC770E-8F8B-470D-883D-83807B0F8351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DF033C-144A-4E07-85FD-5EEE75DCEF89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F15DD1-DB56-4914-9C6C-98A3B0E2E714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CF1E7-A3D3-43C3-BF5F-04BD69410D32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12059B-6372-4568-A16C-9570C6DB16F0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A3D021-A13E-40AA-9734-15662A5DB72F}"/>
              </a:ext>
            </a:extLst>
          </p:cNvPr>
          <p:cNvSpPr/>
          <p:nvPr/>
        </p:nvSpPr>
        <p:spPr>
          <a:xfrm>
            <a:off x="5402719" y="135913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60F0CC-96A7-4D5E-AFBE-7CCECA0FF461}"/>
              </a:ext>
            </a:extLst>
          </p:cNvPr>
          <p:cNvSpPr/>
          <p:nvPr/>
        </p:nvSpPr>
        <p:spPr>
          <a:xfrm>
            <a:off x="5518530" y="13591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Fazit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4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C5BB12E-9C4C-491F-B848-FB9B8C3EA264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D4CD9D-EF08-413A-9FC2-30B4671FCEC4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253231-B334-4786-876A-565C73E9C4D8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A4EE01-F984-4E80-AB89-61C7F1D4477E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F39193-EC3E-4543-A73D-3CB0AB4E1DEE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F804DB-38C9-4E1A-B7FA-524C79BADD00}"/>
              </a:ext>
            </a:extLst>
          </p:cNvPr>
          <p:cNvSpPr txBox="1"/>
          <p:nvPr/>
        </p:nvSpPr>
        <p:spPr>
          <a:xfrm>
            <a:off x="6089087" y="920621"/>
            <a:ext cx="48108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000" dirty="0">
                <a:latin typeface="Bahnschrift" panose="020B0502040204020203" pitchFamily="34" charset="0"/>
              </a:rPr>
              <a:t>Jeremy Bentham, war ein </a:t>
            </a:r>
            <a:r>
              <a:rPr lang="de-CH" sz="2000" b="1" u="sng" dirty="0">
                <a:latin typeface="Bahnschrift" panose="020B0502040204020203" pitchFamily="34" charset="0"/>
              </a:rPr>
              <a:t>exzentrischer Einsiedler</a:t>
            </a:r>
            <a:r>
              <a:rPr lang="de-CH" sz="2000" dirty="0">
                <a:latin typeface="Bahnschrift" panose="020B0502040204020203" pitchFamily="34" charset="0"/>
              </a:rPr>
              <a:t>, so scheu, dass er Besuch nur einzeln aushalten konnte.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0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000" dirty="0">
                <a:latin typeface="Bahnschrift" panose="020B0502040204020203" pitchFamily="34" charset="0"/>
              </a:rPr>
              <a:t>Er hielt als Haustiere Ratten und </a:t>
            </a:r>
            <a:r>
              <a:rPr lang="de-CH" sz="2000" b="1" u="sng" dirty="0">
                <a:latin typeface="Bahnschrift" panose="020B0502040204020203" pitchFamily="34" charset="0"/>
              </a:rPr>
              <a:t>ein Schwein</a:t>
            </a:r>
            <a:r>
              <a:rPr lang="de-CH" sz="2000" dirty="0">
                <a:latin typeface="Bahnschrift" panose="020B0502040204020203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0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000" dirty="0">
                <a:latin typeface="Bahnschrift" panose="020B0502040204020203" pitchFamily="34" charset="0"/>
              </a:rPr>
              <a:t>Als militanter Atheist meinte er, tote Verwandte sollten nicht begraben, sondern </a:t>
            </a:r>
            <a:r>
              <a:rPr lang="de-CH" sz="2000" b="1" u="sng" dirty="0">
                <a:latin typeface="Bahnschrift" panose="020B0502040204020203" pitchFamily="34" charset="0"/>
              </a:rPr>
              <a:t>ausgestopft</a:t>
            </a:r>
            <a:r>
              <a:rPr lang="de-CH" sz="2000" dirty="0">
                <a:latin typeface="Bahnschrift" panose="020B0502040204020203" pitchFamily="34" charset="0"/>
              </a:rPr>
              <a:t> werden und zu Hause als Dekoration dienen.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0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000" dirty="0">
                <a:latin typeface="Bahnschrift" panose="020B0502040204020203" pitchFamily="34" charset="0"/>
              </a:rPr>
              <a:t>Nach seinem Tod wurde er im University College in London seziert. </a:t>
            </a:r>
            <a:r>
              <a:rPr lang="de-CH" sz="2000" b="1" u="sng" dirty="0">
                <a:latin typeface="Bahnschrift" panose="020B0502040204020203" pitchFamily="34" charset="0"/>
              </a:rPr>
              <a:t>Sein Skelett befindet sich noch dort: mit Stroh aufgefüttert und Wachskopf</a:t>
            </a:r>
            <a:r>
              <a:rPr lang="de-CH" sz="2000" dirty="0">
                <a:latin typeface="Bahnschrift" panose="020B0502040204020203" pitchFamily="34" charset="0"/>
              </a:rPr>
              <a:t>. </a:t>
            </a:r>
            <a:endParaRPr lang="en-GB" sz="2000" dirty="0">
              <a:latin typeface="Bahnschrift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5A6D46-B0AB-4BD9-8872-266041D9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19" y="811816"/>
            <a:ext cx="4196162" cy="559488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15A85-6848-45D9-B136-61EC231E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6472">
            <a:off x="560327" y="4454763"/>
            <a:ext cx="2846949" cy="19304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579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782858-B32D-4443-B912-6EB46ECF54ED}"/>
              </a:ext>
            </a:extLst>
          </p:cNvPr>
          <p:cNvSpPr txBox="1"/>
          <p:nvPr/>
        </p:nvSpPr>
        <p:spPr>
          <a:xfrm>
            <a:off x="5869858" y="830845"/>
            <a:ext cx="5534737" cy="558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latin typeface="Bahnschrift" panose="020B0502040204020203" pitchFamily="34" charset="0"/>
              </a:rPr>
              <a:t>Für Bentham fehlen Gesetzen und moralischen Prinzipien, die sich auf das persönlichen Gewissen, das Naturrecht oder den „gesunden Menschenverstand“ berufen, </a:t>
            </a:r>
            <a:r>
              <a:rPr lang="de-CH" sz="1600" b="1" dirty="0">
                <a:latin typeface="Bahnschrift" panose="020B0502040204020203" pitchFamily="34" charset="0"/>
              </a:rPr>
              <a:t>jede logische oder wissenschaftliche Begründung</a:t>
            </a:r>
            <a:r>
              <a:rPr lang="de-CH" sz="1600" dirty="0">
                <a:latin typeface="Bahnschrift" panose="020B0502040204020203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sz="1600" u="sng" dirty="0"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600" b="1" dirty="0">
                <a:solidFill>
                  <a:srgbClr val="9FB7E1"/>
                </a:solidFill>
                <a:latin typeface="Bahnschrift" panose="020B0502040204020203" pitchFamily="34" charset="0"/>
              </a:rPr>
              <a:t>Intentionen und Motivationen kann man nicht messen, Handlungsresultate jedoch sehr wohl.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sz="1600" dirty="0"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latin typeface="Bahnschrift" panose="020B0502040204020203" pitchFamily="34" charset="0"/>
              </a:rPr>
              <a:t>Er versteht den Menschen als </a:t>
            </a:r>
            <a:r>
              <a:rPr lang="de-CH" sz="1600" b="1" dirty="0">
                <a:latin typeface="Bahnschrift" panose="020B0502040204020203" pitchFamily="34" charset="0"/>
              </a:rPr>
              <a:t>Lust-Schmerz-Organismus</a:t>
            </a:r>
            <a:r>
              <a:rPr lang="de-CH" sz="1600" dirty="0">
                <a:latin typeface="Bahnschrift" panose="020B0502040204020203" pitchFamily="34" charset="0"/>
              </a:rPr>
              <a:t>, </a:t>
            </a:r>
            <a:r>
              <a:rPr lang="de-CH" sz="1600" b="1" dirty="0">
                <a:latin typeface="Bahnschrift" panose="020B0502040204020203" pitchFamily="34" charset="0"/>
              </a:rPr>
              <a:t>der stets Lust sucht und Schmerz meidet</a:t>
            </a:r>
            <a:r>
              <a:rPr lang="de-CH" sz="1600" dirty="0">
                <a:latin typeface="Bahnschrift" panose="020B0502040204020203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sz="1600" dirty="0"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latin typeface="Bahnschrift" panose="020B0502040204020203" pitchFamily="34" charset="0"/>
              </a:rPr>
              <a:t>Gesetze und moralische Prinzipien sollten also nur dann befolgt werden, </a:t>
            </a:r>
            <a:r>
              <a:rPr lang="de-CH" sz="1600" b="1" dirty="0">
                <a:latin typeface="Bahnschrift" panose="020B0502040204020203" pitchFamily="34" charset="0"/>
              </a:rPr>
              <a:t>wenn sie die Lust der Menschen steigern</a:t>
            </a:r>
            <a:r>
              <a:rPr lang="de-CH" sz="1600" dirty="0">
                <a:latin typeface="Bahnschrift" panose="020B0502040204020203" pitchFamily="34" charset="0"/>
              </a:rPr>
              <a:t>.  </a:t>
            </a:r>
            <a:endParaRPr lang="en-GB" sz="1600" dirty="0">
              <a:latin typeface="Bahnschrift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E459A0-979F-4700-99B5-D1704B55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14" y="1011145"/>
            <a:ext cx="4987321" cy="33248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CBF6C6-2D50-4275-B852-E5EF64E8E649}"/>
              </a:ext>
            </a:extLst>
          </p:cNvPr>
          <p:cNvSpPr txBox="1"/>
          <p:nvPr/>
        </p:nvSpPr>
        <p:spPr>
          <a:xfrm>
            <a:off x="1700580" y="4590224"/>
            <a:ext cx="2757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LU" sz="1400" dirty="0">
                <a:latin typeface="Bahnschrift" panose="020B0502040204020203" pitchFamily="34" charset="0"/>
              </a:rPr>
              <a:t>Wegen seiner lustorientierten Philosophie wird Bentham von Kritikern als Anhänger des </a:t>
            </a:r>
            <a:r>
              <a:rPr lang="de-LU" sz="1400" b="1" u="sng" dirty="0">
                <a:latin typeface="Bahnschrift" panose="020B0502040204020203" pitchFamily="34" charset="0"/>
              </a:rPr>
              <a:t>“Schweineglücks” </a:t>
            </a:r>
            <a:r>
              <a:rPr lang="de-LU" sz="1400" dirty="0">
                <a:latin typeface="Bahnschrift" panose="020B0502040204020203" pitchFamily="34" charset="0"/>
              </a:rPr>
              <a:t>bezeichnet.</a:t>
            </a:r>
          </a:p>
        </p:txBody>
      </p:sp>
      <p:sp>
        <p:nvSpPr>
          <p:cNvPr id="16" name="Arrow: Left-Up 15">
            <a:extLst>
              <a:ext uri="{FF2B5EF4-FFF2-40B4-BE49-F238E27FC236}">
                <a16:creationId xmlns:a16="http://schemas.microsoft.com/office/drawing/2014/main" id="{75A400CE-D2B0-489A-B1E3-D0BBE38FC7A8}"/>
              </a:ext>
            </a:extLst>
          </p:cNvPr>
          <p:cNvSpPr/>
          <p:nvPr/>
        </p:nvSpPr>
        <p:spPr>
          <a:xfrm rot="5400000">
            <a:off x="1043075" y="4410154"/>
            <a:ext cx="520720" cy="618140"/>
          </a:xfrm>
          <a:prstGeom prst="leftUpArrow">
            <a:avLst>
              <a:gd name="adj1" fmla="val 4004"/>
              <a:gd name="adj2" fmla="val 8776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E9F34BF-5D5D-4E1E-AA58-27CB892C9FE1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226B7A-416C-4B08-AF35-1DC0002B57A2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E3523A-499B-409F-AE27-EB4A895687F0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FB50D9-6643-4A97-A5C4-0DCE969DD5DE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EDE468-C291-4616-AE3A-5803294D472C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</p:spTree>
    <p:extLst>
      <p:ext uri="{BB962C8B-B14F-4D97-AF65-F5344CB8AC3E}">
        <p14:creationId xmlns:p14="http://schemas.microsoft.com/office/powerpoint/2010/main" val="9702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F6BD33-9C74-495F-9B69-B2C3F998B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"/>
          <a:stretch/>
        </p:blipFill>
        <p:spPr>
          <a:xfrm>
            <a:off x="450595" y="2662277"/>
            <a:ext cx="3500620" cy="4195723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61421C2-7617-463A-976C-70177AE2113D}"/>
              </a:ext>
            </a:extLst>
          </p:cNvPr>
          <p:cNvSpPr/>
          <p:nvPr/>
        </p:nvSpPr>
        <p:spPr>
          <a:xfrm>
            <a:off x="4127383" y="2147311"/>
            <a:ext cx="2382474" cy="1015663"/>
          </a:xfrm>
          <a:prstGeom prst="wedgeRoundRectCallout">
            <a:avLst>
              <a:gd name="adj1" fmla="val -114495"/>
              <a:gd name="adj2" fmla="val 178961"/>
              <a:gd name="adj3" fmla="val 16667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1DA799-85AC-469A-A86C-560B7DB3A2AA}"/>
              </a:ext>
            </a:extLst>
          </p:cNvPr>
          <p:cNvSpPr/>
          <p:nvPr/>
        </p:nvSpPr>
        <p:spPr>
          <a:xfrm>
            <a:off x="3288484" y="1979802"/>
            <a:ext cx="8179266" cy="1449198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854D0FF-AE35-4953-8453-88F9C17437EE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F7BDB3-16F4-4F87-AC16-585F12E9D6FE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AC8F6-B093-46EB-B95C-9789F81E1E46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B7BDD0-5D1F-4CF5-B454-5B442FC9737D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8462F-8367-4626-982A-1EB949B5BC94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760148-EF7E-46A7-8AD2-EC180FD94CCD}"/>
              </a:ext>
            </a:extLst>
          </p:cNvPr>
          <p:cNvSpPr txBox="1"/>
          <p:nvPr/>
        </p:nvSpPr>
        <p:spPr>
          <a:xfrm>
            <a:off x="3391248" y="2147311"/>
            <a:ext cx="78751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ID4096" sz="2000" dirty="0">
                <a:latin typeface="Bahnschrift" panose="020B0502040204020203" pitchFamily="34" charset="0"/>
              </a:rPr>
              <a:t>Was also ist das Interesse der Gemeinschaft? – Die</a:t>
            </a:r>
          </a:p>
          <a:p>
            <a:pPr algn="just"/>
            <a:r>
              <a:rPr lang="LID4096" sz="2000" dirty="0">
                <a:latin typeface="Bahnschrift" panose="020B0502040204020203" pitchFamily="34" charset="0"/>
              </a:rPr>
              <a:t>Summe der Interessen der verschiedenen Glieder, aus denen es sich zusammensetzt.</a:t>
            </a:r>
          </a:p>
        </p:txBody>
      </p:sp>
    </p:spTree>
    <p:extLst>
      <p:ext uri="{BB962C8B-B14F-4D97-AF65-F5344CB8AC3E}">
        <p14:creationId xmlns:p14="http://schemas.microsoft.com/office/powerpoint/2010/main" val="246842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058EE62-6741-4765-BA10-474FAA0CB4E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919914" y="4790276"/>
            <a:ext cx="2065144" cy="1723389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BE79FF-9FA4-4C8F-BFF4-2164E8E342A6}"/>
              </a:ext>
            </a:extLst>
          </p:cNvPr>
          <p:cNvSpPr txBox="1"/>
          <p:nvPr/>
        </p:nvSpPr>
        <p:spPr>
          <a:xfrm>
            <a:off x="3896497" y="1067391"/>
            <a:ext cx="7809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sz="1600" dirty="0">
                <a:latin typeface="Bahnschrift" panose="020B0502040204020203" pitchFamily="34" charset="0"/>
              </a:rPr>
              <a:t>Die Regierung möchte ein Gesetz zur Abtreibung erarbeiten. </a:t>
            </a:r>
          </a:p>
          <a:p>
            <a:pPr algn="just"/>
            <a:endParaRPr lang="de-CH" sz="1600" dirty="0">
              <a:latin typeface="Bahnschrift" panose="020B0502040204020203" pitchFamily="34" charset="0"/>
            </a:endParaRPr>
          </a:p>
          <a:p>
            <a:pPr algn="just"/>
            <a:r>
              <a:rPr lang="de-CH" sz="1600" dirty="0">
                <a:latin typeface="Bahnschrift" panose="020B0502040204020203" pitchFamily="34" charset="0"/>
              </a:rPr>
              <a:t>Die Öffentlichkeit wird nach ihrer Meinung gefragt, </a:t>
            </a:r>
            <a:r>
              <a:rPr lang="de-CH" sz="1600" b="1" u="sng" dirty="0">
                <a:latin typeface="Bahnschrift" panose="020B0502040204020203" pitchFamily="34" charset="0"/>
              </a:rPr>
              <a:t>Glückssummen</a:t>
            </a:r>
            <a:r>
              <a:rPr lang="de-CH" sz="1600" dirty="0">
                <a:latin typeface="Bahnschrift" panose="020B0502040204020203" pitchFamily="34" charset="0"/>
              </a:rPr>
              <a:t> werden berechnet und die Gesetze richten sich danach. </a:t>
            </a:r>
          </a:p>
          <a:p>
            <a:pPr algn="just"/>
            <a:endParaRPr lang="de-CH" sz="1600" dirty="0">
              <a:latin typeface="Bahnschrift" panose="020B0502040204020203" pitchFamily="34" charset="0"/>
            </a:endParaRPr>
          </a:p>
          <a:p>
            <a:pPr algn="just"/>
            <a:r>
              <a:rPr lang="de-CH" sz="1600" dirty="0">
                <a:latin typeface="Bahnschrift" panose="020B0502040204020203" pitchFamily="34" charset="0"/>
              </a:rPr>
              <a:t>Die Mehrheit bekommt, was sie will, denn Utilitarismus ist demokratisch. </a:t>
            </a:r>
            <a:endParaRPr lang="en-GB" sz="1600" dirty="0"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E9A09-57DF-4CDB-B8D1-58D1AB385757}"/>
              </a:ext>
            </a:extLst>
          </p:cNvPr>
          <p:cNvSpPr txBox="1"/>
          <p:nvPr/>
        </p:nvSpPr>
        <p:spPr>
          <a:xfrm>
            <a:off x="163205" y="3544007"/>
            <a:ext cx="692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latin typeface="Bahnschrift" panose="020B0502040204020203" pitchFamily="34" charset="0"/>
              </a:rPr>
              <a:t>Welche Probleme könnten sich aus dieser Vorgehensweise ergeben?</a:t>
            </a:r>
            <a:endParaRPr lang="en-GB" sz="1600" b="1" dirty="0">
              <a:latin typeface="Bahnschrif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BF8E78-9CBA-41D7-A2E1-B5C5734BC6F1}"/>
              </a:ext>
            </a:extLst>
          </p:cNvPr>
          <p:cNvSpPr txBox="1"/>
          <p:nvPr/>
        </p:nvSpPr>
        <p:spPr>
          <a:xfrm>
            <a:off x="486032" y="4074428"/>
            <a:ext cx="1093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de-LU" sz="1600" dirty="0">
                <a:latin typeface="Bahnschrift" panose="020B0502040204020203" pitchFamily="34" charset="0"/>
              </a:rPr>
              <a:t>Benthams Lustprinzip ist rein </a:t>
            </a:r>
            <a:r>
              <a:rPr lang="de-LU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teleologisch</a:t>
            </a:r>
            <a:r>
              <a:rPr lang="de-LU" sz="1600" dirty="0">
                <a:latin typeface="Bahnschrift" panose="020B0502040204020203" pitchFamily="34" charset="0"/>
              </a:rPr>
              <a:t> und </a:t>
            </a:r>
            <a:r>
              <a:rPr lang="de-LU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ignoriert moralischen Normen und Prinzipien</a:t>
            </a:r>
            <a:r>
              <a:rPr lang="de-L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. </a:t>
            </a:r>
            <a:r>
              <a:rPr lang="de-LU" sz="1600" dirty="0">
                <a:latin typeface="Bahnschrift" panose="020B0502040204020203" pitchFamily="34" charset="0"/>
              </a:rPr>
              <a:t>Dies führt zu einem </a:t>
            </a:r>
            <a:r>
              <a:rPr lang="de-LU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Werterelativismus</a:t>
            </a:r>
            <a:r>
              <a:rPr lang="de-L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de-LU" sz="1600" dirty="0">
                <a:latin typeface="Bahnschrift" panose="020B0502040204020203" pitchFamily="34" charset="0"/>
              </a:rPr>
              <a:t>der jegliche Entscheidung legitimiert solange sie zur mehrheitlichen Lust beiträgt.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37503D-285A-4120-A508-CC6B6F804525}"/>
              </a:ext>
            </a:extLst>
          </p:cNvPr>
          <p:cNvSpPr txBox="1"/>
          <p:nvPr/>
        </p:nvSpPr>
        <p:spPr>
          <a:xfrm>
            <a:off x="503501" y="5066515"/>
            <a:ext cx="1062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LU" sz="1600" dirty="0">
                <a:latin typeface="Bahnschrift" panose="020B0502040204020203" pitchFamily="34" charset="0"/>
              </a:rPr>
              <a:t>z.B.: Wenn die Diskriminierung von Sklaven zur Lust der Mehrheit beiträgt, wäre dies legitim. Unter Benthams Lustprinzip wäre sogar eine Sklavengesellschaft legitim.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4D2F4F4-FF2E-4B5C-B00B-4D699C9C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6922">
            <a:off x="552297" y="700745"/>
            <a:ext cx="3410549" cy="2875732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854D0FF-AE35-4953-8453-88F9C17437EE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F7BDB3-16F4-4F87-AC16-585F12E9D6FE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AC8F6-B093-46EB-B95C-9789F81E1E46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B7BDD0-5D1F-4CF5-B454-5B442FC9737D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8462F-8367-4626-982A-1EB949B5BC94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</p:spTree>
    <p:extLst>
      <p:ext uri="{BB962C8B-B14F-4D97-AF65-F5344CB8AC3E}">
        <p14:creationId xmlns:p14="http://schemas.microsoft.com/office/powerpoint/2010/main" val="40327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7E8DF6C-39E4-422B-A7D3-D54B021DBCDE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B97155-1A80-44D8-AA8B-9BCA950924B1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9D9BD-87E1-4CE9-8EB5-5F42638E2296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3921A0-05E1-4210-9CF3-05378562BD35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B9C4A7-73D5-4F6D-85CB-61530F079DDA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9ABDDA-2DD8-4955-B476-A7A95784C1EC}"/>
              </a:ext>
            </a:extLst>
          </p:cNvPr>
          <p:cNvSpPr txBox="1"/>
          <p:nvPr/>
        </p:nvSpPr>
        <p:spPr>
          <a:xfrm>
            <a:off x="1776718" y="2297664"/>
            <a:ext cx="8638563" cy="377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ID4096" dirty="0">
                <a:latin typeface="Bahnschrift" panose="020B0502040204020203" pitchFamily="34" charset="0"/>
              </a:rPr>
              <a:t>Der Utilitarismus ist eine teleologische (zweckorientierte) Ethik, denn für Utilitaristen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LID4096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zählen nicht die Motive oder Prinzipien </a:t>
            </a:r>
            <a:r>
              <a:rPr lang="LID4096" dirty="0">
                <a:latin typeface="Bahnschrift" panose="020B0502040204020203" pitchFamily="34" charset="0"/>
              </a:rPr>
              <a:t>einer Handlung ( = deontologische Ethik), sondern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LID4096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nur die Folgen</a:t>
            </a:r>
            <a:r>
              <a:rPr lang="LID4096" dirty="0">
                <a:latin typeface="Bahnschrift" panose="020B0502040204020203" pitchFamily="34" charset="0"/>
              </a:rPr>
              <a:t>. </a:t>
            </a:r>
            <a:endParaRPr lang="en-US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LID4096" dirty="0">
                <a:latin typeface="Bahnschrift" panose="020B0502040204020203" pitchFamily="34" charset="0"/>
              </a:rPr>
              <a:t>Das Augenmerk liegt auf der Handlung, nicht auf dem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LID4096" dirty="0">
                <a:latin typeface="Bahnschrift" panose="020B0502040204020203" pitchFamily="34" charset="0"/>
              </a:rPr>
              <a:t>Handelnden.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LID4096" dirty="0">
                <a:latin typeface="Bahnschrift" panose="020B0502040204020203" pitchFamily="34" charset="0"/>
              </a:rPr>
              <a:t>Bentham behaupte</a:t>
            </a:r>
            <a:r>
              <a:rPr lang="en-US" dirty="0">
                <a:latin typeface="Bahnschrift" panose="020B0502040204020203" pitchFamily="34" charset="0"/>
              </a:rPr>
              <a:t>t</a:t>
            </a:r>
            <a:r>
              <a:rPr lang="LID4096" dirty="0">
                <a:latin typeface="Bahnschrift" panose="020B0502040204020203" pitchFamily="34" charset="0"/>
              </a:rPr>
              <a:t>, menschliche Motive seien nicht sichtbar oder messbar, die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LID4096" dirty="0">
                <a:latin typeface="Bahnschrift" panose="020B0502040204020203" pitchFamily="34" charset="0"/>
              </a:rPr>
              <a:t>Folgen jedoch schon. Daher wird der Utilitarismus manchmal auch als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LID4096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„Konsequentialismus“ </a:t>
            </a:r>
            <a:r>
              <a:rPr lang="LID4096" dirty="0">
                <a:latin typeface="Bahnschrift" panose="020B0502040204020203" pitchFamily="34" charset="0"/>
              </a:rPr>
              <a:t>bezeichnet.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5704B6-33F3-4CBD-B4BA-A0D8FE3E2C36}"/>
              </a:ext>
            </a:extLst>
          </p:cNvPr>
          <p:cNvSpPr/>
          <p:nvPr/>
        </p:nvSpPr>
        <p:spPr>
          <a:xfrm>
            <a:off x="635750" y="1430521"/>
            <a:ext cx="3466467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1BA5CC-A263-4877-9D92-893E97FAE95D}"/>
              </a:ext>
            </a:extLst>
          </p:cNvPr>
          <p:cNvSpPr/>
          <p:nvPr/>
        </p:nvSpPr>
        <p:spPr>
          <a:xfrm>
            <a:off x="751562" y="1430522"/>
            <a:ext cx="319965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Konsequenz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statt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Motivation</a:t>
            </a:r>
          </a:p>
        </p:txBody>
      </p:sp>
    </p:spTree>
    <p:extLst>
      <p:ext uri="{BB962C8B-B14F-4D97-AF65-F5344CB8AC3E}">
        <p14:creationId xmlns:p14="http://schemas.microsoft.com/office/powerpoint/2010/main" val="343315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DC694B0C-7B5F-4E6F-A405-B35DC2A7A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12809"/>
          <a:stretch/>
        </p:blipFill>
        <p:spPr bwMode="auto">
          <a:xfrm rot="21340718">
            <a:off x="390367" y="1254942"/>
            <a:ext cx="6994633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BE9C0949-32A1-4637-AE9E-28260008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924" y="2498868"/>
            <a:ext cx="4600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Erläutert aus utilitaristischer Sicht, wer gerettet werden soll:</a:t>
            </a:r>
            <a:endParaRPr kumimoji="0" lang="de-CH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B705E-9D38-498A-9767-5F27FB0BAAC8}"/>
              </a:ext>
            </a:extLst>
          </p:cNvPr>
          <p:cNvSpPr txBox="1"/>
          <p:nvPr/>
        </p:nvSpPr>
        <p:spPr>
          <a:xfrm>
            <a:off x="1720198" y="4882167"/>
            <a:ext cx="9291378" cy="78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LU" sz="1600" dirty="0">
                <a:latin typeface="Bahnschrift" panose="020B0502040204020203" pitchFamily="34" charset="0"/>
              </a:rPr>
              <a:t>Aus utilitaristischer Sicht überwiegt das Leben des </a:t>
            </a:r>
            <a:r>
              <a:rPr lang="de-LU" sz="1600" dirty="0" err="1">
                <a:latin typeface="Bahnschrift" panose="020B0502040204020203" pitchFamily="34" charset="0"/>
              </a:rPr>
              <a:t>Hirnchirurgs</a:t>
            </a:r>
            <a:r>
              <a:rPr lang="de-LU" sz="1600" dirty="0">
                <a:latin typeface="Bahnschrift" panose="020B0502040204020203" pitchFamily="34" charset="0"/>
              </a:rPr>
              <a:t>, weil dieser einen </a:t>
            </a:r>
            <a:r>
              <a:rPr lang="de-LU" sz="1600" b="1" dirty="0" err="1">
                <a:latin typeface="Bahnschrift" panose="020B0502040204020203" pitchFamily="34" charset="0"/>
              </a:rPr>
              <a:t>grösseren</a:t>
            </a:r>
            <a:r>
              <a:rPr lang="de-LU" sz="1600" b="1" dirty="0">
                <a:latin typeface="Bahnschrift" panose="020B0502040204020203" pitchFamily="34" charset="0"/>
              </a:rPr>
              <a:t> Nutzen</a:t>
            </a:r>
            <a:r>
              <a:rPr lang="de-LU" sz="1600" dirty="0">
                <a:latin typeface="Bahnschrift" panose="020B0502040204020203" pitchFamily="34" charset="0"/>
              </a:rPr>
              <a:t> hat. Der Hirnchirurg </a:t>
            </a:r>
            <a:r>
              <a:rPr lang="de-LU" sz="1600" b="1" u="sng" dirty="0">
                <a:latin typeface="Bahnschrift" panose="020B0502040204020203" pitchFamily="34" charset="0"/>
              </a:rPr>
              <a:t>kann noch weitere Menschenleben retten</a:t>
            </a:r>
            <a:r>
              <a:rPr lang="de-LU" sz="1600" dirty="0">
                <a:latin typeface="Bahnschrift" panose="020B0502040204020203" pitchFamily="34" charset="0"/>
              </a:rPr>
              <a:t>, der Bettler hingegen nicht.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608471C-87FE-4C99-91A5-57CA06FE4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924" y="1585373"/>
            <a:ext cx="48871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Ein Hirnchirurg und ein Bettler treiben nach einem Schiffsunglück auf einem vollgesogenen Floß, das nur eine Person tragen kann.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7E8DF6C-39E4-422B-A7D3-D54B021DBCDE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B97155-1A80-44D8-AA8B-9BCA950924B1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9D9BD-87E1-4CE9-8EB5-5F42638E2296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3921A0-05E1-4210-9CF3-05378562BD35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B9C4A7-73D5-4F6D-85CB-61530F079DDA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6A953BB-205E-4B3B-8EF2-53EC046F3A5F}"/>
              </a:ext>
            </a:extLst>
          </p:cNvPr>
          <p:cNvSpPr/>
          <p:nvPr/>
        </p:nvSpPr>
        <p:spPr>
          <a:xfrm>
            <a:off x="5402719" y="135914"/>
            <a:ext cx="3466467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97EFA3-3AB8-4A4E-B3EB-ED4F7195E26D}"/>
              </a:ext>
            </a:extLst>
          </p:cNvPr>
          <p:cNvSpPr/>
          <p:nvPr/>
        </p:nvSpPr>
        <p:spPr>
          <a:xfrm>
            <a:off x="5518531" y="135915"/>
            <a:ext cx="319965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Konsequenz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statt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Motivation</a:t>
            </a:r>
          </a:p>
        </p:txBody>
      </p:sp>
    </p:spTree>
    <p:extLst>
      <p:ext uri="{BB962C8B-B14F-4D97-AF65-F5344CB8AC3E}">
        <p14:creationId xmlns:p14="http://schemas.microsoft.com/office/powerpoint/2010/main" val="19451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5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5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5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06990ED-6EF8-41D8-BD9D-1ABA696357D0}"/>
              </a:ext>
            </a:extLst>
          </p:cNvPr>
          <p:cNvSpPr txBox="1"/>
          <p:nvPr/>
        </p:nvSpPr>
        <p:spPr>
          <a:xfrm>
            <a:off x="1396373" y="1230177"/>
            <a:ext cx="10078995" cy="78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CH" sz="1600" dirty="0">
                <a:latin typeface="Bahnschrift" panose="020B0502040204020203" pitchFamily="34" charset="0"/>
              </a:rPr>
              <a:t>Bentham ist der Begründer des Utilitarismus (lat.: </a:t>
            </a:r>
            <a:r>
              <a:rPr lang="de-CH" sz="1600" dirty="0" err="1">
                <a:latin typeface="Bahnschrift" panose="020B0502040204020203" pitchFamily="34" charset="0"/>
              </a:rPr>
              <a:t>utilis</a:t>
            </a:r>
            <a:r>
              <a:rPr lang="de-CH" sz="1600" dirty="0">
                <a:latin typeface="Bahnschrift" panose="020B0502040204020203" pitchFamily="34" charset="0"/>
              </a:rPr>
              <a:t> = nützlich). Diese Lehre beruht auf dem sogenannten </a:t>
            </a:r>
            <a:r>
              <a:rPr lang="de-CH" sz="1600" b="1" u="sng" dirty="0">
                <a:latin typeface="Bahnschrift" panose="020B0502040204020203" pitchFamily="34" charset="0"/>
              </a:rPr>
              <a:t>Prinzip der Nützlichkeit</a:t>
            </a:r>
            <a:r>
              <a:rPr lang="de-CH" sz="1600" dirty="0">
                <a:latin typeface="Bahnschrift" panose="020B0502040204020203" pitchFamily="34" charset="0"/>
              </a:rPr>
              <a:t>, d.h. der moralische Wert einer Handlung wird an seiner Nützlichkeit gemessen.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20940-E5CB-42EB-B026-37D3884E74A9}"/>
              </a:ext>
            </a:extLst>
          </p:cNvPr>
          <p:cNvSpPr txBox="1"/>
          <p:nvPr/>
        </p:nvSpPr>
        <p:spPr>
          <a:xfrm>
            <a:off x="4450379" y="2690349"/>
            <a:ext cx="6872529" cy="12825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CH" dirty="0">
                <a:latin typeface="Bahnschrift" panose="020B0502040204020203" pitchFamily="34" charset="0"/>
              </a:rPr>
              <a:t>Der Sozialutilitarismus will die Wege bestimmen, wie ein </a:t>
            </a:r>
            <a:r>
              <a:rPr lang="de-CH" b="1" dirty="0">
                <a:latin typeface="Bahnschrift" panose="020B0502040204020203" pitchFamily="34" charset="0"/>
              </a:rPr>
              <a:t>Maximum an Glück für die größtmögliche Anzahl an Personen</a:t>
            </a:r>
            <a:r>
              <a:rPr lang="de-CH" dirty="0">
                <a:latin typeface="Bahnschrift" panose="020B0502040204020203" pitchFamily="34" charset="0"/>
              </a:rPr>
              <a:t> erreicht werden kann.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E572A-FE0C-43D0-B566-2811CB67AB76}"/>
              </a:ext>
            </a:extLst>
          </p:cNvPr>
          <p:cNvSpPr txBox="1"/>
          <p:nvPr/>
        </p:nvSpPr>
        <p:spPr>
          <a:xfrm>
            <a:off x="4450378" y="4629837"/>
            <a:ext cx="6872530" cy="867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CH" dirty="0">
                <a:latin typeface="Bahnschrift" panose="020B0502040204020203" pitchFamily="34" charset="0"/>
              </a:rPr>
              <a:t>Der </a:t>
            </a:r>
            <a:r>
              <a:rPr lang="de-CH" b="1" dirty="0">
                <a:latin typeface="Bahnschrift" panose="020B0502040204020203" pitchFamily="34" charset="0"/>
              </a:rPr>
              <a:t>Individualutilitarismus</a:t>
            </a:r>
            <a:r>
              <a:rPr lang="de-CH" dirty="0">
                <a:latin typeface="Bahnschrift" panose="020B0502040204020203" pitchFamily="34" charset="0"/>
              </a:rPr>
              <a:t> versucht herauszufinden, wie das </a:t>
            </a:r>
            <a:r>
              <a:rPr lang="de-CH" b="1" dirty="0">
                <a:latin typeface="Bahnschrift" panose="020B0502040204020203" pitchFamily="34" charset="0"/>
              </a:rPr>
              <a:t>größtmögliche Glück für das Individuum</a:t>
            </a:r>
            <a:r>
              <a:rPr lang="de-CH" dirty="0">
                <a:latin typeface="Bahnschrift" panose="020B0502040204020203" pitchFamily="34" charset="0"/>
              </a:rPr>
              <a:t> möglich ist. </a:t>
            </a:r>
            <a:endParaRPr lang="en-GB" dirty="0">
              <a:latin typeface="Bahnschrift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940A6E-2023-4AE5-AE30-6D17B6A6E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95"/>
          <a:stretch/>
        </p:blipFill>
        <p:spPr>
          <a:xfrm rot="20999552">
            <a:off x="1161232" y="2690914"/>
            <a:ext cx="3203758" cy="1263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054DDF-2AA5-4865-A53C-B72DC4CC9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1175">
            <a:off x="2068387" y="4307072"/>
            <a:ext cx="2163805" cy="1622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F7B1D9A-845A-4E77-B989-88563C27CB73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898634-6E27-44BB-9F14-4BFD8978E952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B38D98-0A9A-43B9-8BC8-C0E12960A69E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8E578F-B81C-4951-AE87-5D2DFBD1A11D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54FD67-2503-45BF-89D7-717E3FD5637F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A3F513-4629-450E-AF80-309B6A363F67}"/>
              </a:ext>
            </a:extLst>
          </p:cNvPr>
          <p:cNvSpPr/>
          <p:nvPr/>
        </p:nvSpPr>
        <p:spPr>
          <a:xfrm>
            <a:off x="5402719" y="135914"/>
            <a:ext cx="4034896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24A43B-3C11-4002-9FD4-3EE2C7C12804}"/>
              </a:ext>
            </a:extLst>
          </p:cNvPr>
          <p:cNvSpPr/>
          <p:nvPr/>
        </p:nvSpPr>
        <p:spPr>
          <a:xfrm>
            <a:off x="5518531" y="135915"/>
            <a:ext cx="440326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Sozial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und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Individualutilitarismus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4287" y="877838"/>
            <a:ext cx="6466513" cy="558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latin typeface="Bahnschrift" panose="020B0502040204020203" pitchFamily="34" charset="0"/>
              </a:rPr>
              <a:t>Kritik</a:t>
            </a:r>
            <a:r>
              <a:rPr lang="de-DE" sz="1600" dirty="0">
                <a:latin typeface="Bahnschrift" panose="020B0502040204020203" pitchFamily="34" charset="0"/>
              </a:rPr>
              <a:t> an der utilitaristischen These: </a:t>
            </a:r>
          </a:p>
          <a:p>
            <a:pPr algn="ctr">
              <a:lnSpc>
                <a:spcPct val="150000"/>
              </a:lnSpc>
            </a:pPr>
            <a:r>
              <a:rPr lang="de-DE" sz="1600" b="1" dirty="0">
                <a:latin typeface="Bahnschrift" panose="020B0502040204020203" pitchFamily="34" charset="0"/>
              </a:rPr>
              <a:t>die Lust (oder das Vergnügen) sei kein edles Ziel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Die Kritiker bezeichnen die Utilitaristen </a:t>
            </a:r>
            <a:r>
              <a:rPr lang="de-DE" sz="1600" b="1" dirty="0">
                <a:latin typeface="Bahnschrift" panose="020B0502040204020203" pitchFamily="34" charset="0"/>
              </a:rPr>
              <a:t>als Schweine</a:t>
            </a:r>
            <a:r>
              <a:rPr lang="de-DE" sz="1600" dirty="0">
                <a:latin typeface="Bahnschrift" panose="020B0502040204020203" pitchFamily="34" charset="0"/>
              </a:rPr>
              <a:t>, das heißt, ihre Ethik würde sich nur auf die körperliche Lust beziehen.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Schon die Epikureer sind in der Antike zu Unrecht als </a:t>
            </a:r>
            <a:r>
              <a:rPr lang="de-DE" sz="1600" b="1" dirty="0">
                <a:latin typeface="Bahnschrift" panose="020B0502040204020203" pitchFamily="34" charset="0"/>
              </a:rPr>
              <a:t>Hedonisten </a:t>
            </a:r>
            <a:r>
              <a:rPr lang="de-DE" sz="1600" dirty="0">
                <a:latin typeface="Bahnschrift" panose="020B0502040204020203" pitchFamily="34" charset="0"/>
              </a:rPr>
              <a:t> beschimpft worden. Für Epikur aber, beruht das Glück hauptsächlich in der </a:t>
            </a:r>
            <a:r>
              <a:rPr lang="de-DE" sz="1600" b="1" dirty="0">
                <a:latin typeface="Bahnschrift" panose="020B0502040204020203" pitchFamily="34" charset="0"/>
              </a:rPr>
              <a:t>Seelenruhe</a:t>
            </a:r>
            <a:r>
              <a:rPr lang="de-DE" sz="1600" dirty="0">
                <a:latin typeface="Bahnschrift" panose="020B0502040204020203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In dieser Hinsicht stimmte Mill nicht mit Bentham überein. Er hatte </a:t>
            </a:r>
            <a:r>
              <a:rPr lang="de-DE" sz="1600" b="1" dirty="0">
                <a:latin typeface="Bahnschrift" panose="020B0502040204020203" pitchFamily="34" charset="0"/>
              </a:rPr>
              <a:t>Bedenken wegen Benthams eher vulgärer Haltung und sprach lieber von „Glück“ statt von „Lust“</a:t>
            </a:r>
            <a:r>
              <a:rPr lang="de-DE" sz="1600" dirty="0">
                <a:latin typeface="Bahnschrift" panose="020B0502040204020203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Die Menschen benehmen sich nicht wie Schweine, sie besitzen </a:t>
            </a:r>
            <a:r>
              <a:rPr lang="de-DE" sz="1600" b="1" dirty="0">
                <a:latin typeface="Bahnschrift" panose="020B0502040204020203" pitchFamily="34" charset="0"/>
              </a:rPr>
              <a:t>edlere Fähigkeiten</a:t>
            </a:r>
            <a:r>
              <a:rPr lang="de-DE" sz="1600" dirty="0">
                <a:latin typeface="Bahnschrift" panose="020B0502040204020203" pitchFamily="34" charset="0"/>
              </a:rPr>
              <a:t>, wie </a:t>
            </a:r>
            <a:r>
              <a:rPr lang="de-DE" sz="1600" b="1" dirty="0">
                <a:latin typeface="Bahnschrift" panose="020B0502040204020203" pitchFamily="34" charset="0"/>
              </a:rPr>
              <a:t>intellektuelle oder moralische </a:t>
            </a:r>
            <a:r>
              <a:rPr lang="de-DE" sz="1600" dirty="0">
                <a:latin typeface="Bahnschrift" panose="020B0502040204020203" pitchFamily="34" charset="0"/>
              </a:rPr>
              <a:t>Fähigkeiten.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49" y="1121117"/>
            <a:ext cx="4161408" cy="49219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DC770E-8F8B-470D-883D-83807B0F8351}"/>
              </a:ext>
            </a:extLst>
          </p:cNvPr>
          <p:cNvSpPr/>
          <p:nvPr/>
        </p:nvSpPr>
        <p:spPr>
          <a:xfrm rot="10800000">
            <a:off x="-1" y="0"/>
            <a:ext cx="3079463" cy="1187722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DF033C-144A-4E07-85FD-5EEE75DCEF89}"/>
              </a:ext>
            </a:extLst>
          </p:cNvPr>
          <p:cNvSpPr/>
          <p:nvPr/>
        </p:nvSpPr>
        <p:spPr>
          <a:xfrm>
            <a:off x="2270205" y="135914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F15DD1-DB56-4914-9C6C-98A3B0E2E714}"/>
              </a:ext>
            </a:extLst>
          </p:cNvPr>
          <p:cNvSpPr/>
          <p:nvPr/>
        </p:nvSpPr>
        <p:spPr>
          <a:xfrm>
            <a:off x="2386016" y="135915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Bentham -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Utilitarismus</a:t>
            </a:r>
            <a:endParaRPr lang="en-GB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CF1E7-A3D3-43C3-BF5F-04BD69410D32}"/>
              </a:ext>
            </a:extLst>
          </p:cNvPr>
          <p:cNvSpPr/>
          <p:nvPr/>
        </p:nvSpPr>
        <p:spPr>
          <a:xfrm>
            <a:off x="163205" y="135914"/>
            <a:ext cx="1919311" cy="369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12059B-6372-4568-A16C-9570C6DB16F0}"/>
              </a:ext>
            </a:extLst>
          </p:cNvPr>
          <p:cNvSpPr/>
          <p:nvPr/>
        </p:nvSpPr>
        <p:spPr>
          <a:xfrm>
            <a:off x="279016" y="135915"/>
            <a:ext cx="1728204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&amp; Moral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A3D021-A13E-40AA-9734-15662A5DB72F}"/>
              </a:ext>
            </a:extLst>
          </p:cNvPr>
          <p:cNvSpPr/>
          <p:nvPr/>
        </p:nvSpPr>
        <p:spPr>
          <a:xfrm>
            <a:off x="5402719" y="135913"/>
            <a:ext cx="2944825" cy="369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60F0CC-96A7-4D5E-AFBE-7CCECA0FF461}"/>
              </a:ext>
            </a:extLst>
          </p:cNvPr>
          <p:cNvSpPr/>
          <p:nvPr/>
        </p:nvSpPr>
        <p:spPr>
          <a:xfrm>
            <a:off x="5518530" y="13591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Glück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Bahnschrift" panose="020B0502040204020203" pitchFamily="34" charset="0"/>
              </a:rPr>
              <a:t>statt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 Lust</a:t>
            </a:r>
          </a:p>
        </p:txBody>
      </p:sp>
    </p:spTree>
    <p:extLst>
      <p:ext uri="{BB962C8B-B14F-4D97-AF65-F5344CB8AC3E}">
        <p14:creationId xmlns:p14="http://schemas.microsoft.com/office/powerpoint/2010/main" val="426361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930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BRÜCHER Patrick</dc:creator>
  <cp:lastModifiedBy>Patrick BRÜCHER</cp:lastModifiedBy>
  <cp:revision>62</cp:revision>
  <dcterms:created xsi:type="dcterms:W3CDTF">2017-01-31T18:22:07Z</dcterms:created>
  <dcterms:modified xsi:type="dcterms:W3CDTF">2025-02-28T10:29:55Z</dcterms:modified>
</cp:coreProperties>
</file>